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61" r:id="rId4"/>
    <p:sldMasterId id="2147485571" r:id="rId5"/>
  </p:sldMasterIdLst>
  <p:notesMasterIdLst>
    <p:notesMasterId r:id="rId27"/>
  </p:notesMasterIdLst>
  <p:handoutMasterIdLst>
    <p:handoutMasterId r:id="rId28"/>
  </p:handoutMasterIdLst>
  <p:sldIdLst>
    <p:sldId id="2147375795" r:id="rId6"/>
    <p:sldId id="2147375810" r:id="rId7"/>
    <p:sldId id="2147375811" r:id="rId8"/>
    <p:sldId id="2147375812" r:id="rId9"/>
    <p:sldId id="2147375796" r:id="rId10"/>
    <p:sldId id="2134806401" r:id="rId11"/>
    <p:sldId id="264" r:id="rId12"/>
    <p:sldId id="2134806352" r:id="rId13"/>
    <p:sldId id="2147375814" r:id="rId14"/>
    <p:sldId id="2147375802" r:id="rId15"/>
    <p:sldId id="2147375801" r:id="rId16"/>
    <p:sldId id="2147375803" r:id="rId17"/>
    <p:sldId id="2147375804" r:id="rId18"/>
    <p:sldId id="2147375806" r:id="rId19"/>
    <p:sldId id="2147375807" r:id="rId20"/>
    <p:sldId id="2147375808" r:id="rId21"/>
    <p:sldId id="2147375805" r:id="rId22"/>
    <p:sldId id="2147375798" r:id="rId23"/>
    <p:sldId id="2147375800" r:id="rId24"/>
    <p:sldId id="2147375813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RAMOND, Vanessa" initials="CV" lastIdx="41" clrIdx="6">
    <p:extLst>
      <p:ext uri="{19B8F6BF-5375-455C-9EA6-DF929625EA0E}">
        <p15:presenceInfo xmlns:p15="http://schemas.microsoft.com/office/powerpoint/2012/main" userId="S::cramondv@who.int::73a90e61-378e-4cc7-a94f-e44f15b420a8" providerId="AD"/>
      </p:ext>
    </p:extLst>
  </p:cmAuthor>
  <p:cmAuthor id="1" name="DIAZ, Janet Victoria" initials="DJV" lastIdx="6" clrIdx="0"/>
  <p:cmAuthor id="8" name="SACKS, Jilian" initials="SJ" lastIdx="6" clrIdx="7">
    <p:extLst>
      <p:ext uri="{19B8F6BF-5375-455C-9EA6-DF929625EA0E}">
        <p15:presenceInfo xmlns:p15="http://schemas.microsoft.com/office/powerpoint/2012/main" userId="S::sacksj@who.int::0a0e16e2-2bc6-45a0-8650-13b9c6acd5f6" providerId="AD"/>
      </p:ext>
    </p:extLst>
  </p:cmAuthor>
  <p:cmAuthor id="2" name="KHARE, Shagun" initials="KS" lastIdx="3" clrIdx="1"/>
  <p:cmAuthor id="9" name="KUPPALLI, Krutika" initials="KK" lastIdx="4" clrIdx="8">
    <p:extLst>
      <p:ext uri="{19B8F6BF-5375-455C-9EA6-DF929625EA0E}">
        <p15:presenceInfo xmlns:p15="http://schemas.microsoft.com/office/powerpoint/2012/main" userId="S::kuppallik@who.int::13af27e0-9f21-4512-a0fc-a405dc75f1bf" providerId="AD"/>
      </p:ext>
    </p:extLst>
  </p:cmAuthor>
  <p:cmAuthor id="3" name="Yuka JINNAI" initials="YJ" lastIdx="8" clrIdx="2"/>
  <p:cmAuthor id="4" name="Martha Gartley" initials="MG" lastIdx="5" clrIdx="3"/>
  <p:cmAuthor id="5" name="DIAZ, Janet Victoria" initials="DJV [2]" lastIdx="2" clrIdx="4"/>
  <p:cmAuthor id="6" name="LADO CASTRO-RIAL, Marta" initials="LCRM" lastIdx="3" clrIdx="5">
    <p:extLst>
      <p:ext uri="{19B8F6BF-5375-455C-9EA6-DF929625EA0E}">
        <p15:presenceInfo xmlns:p15="http://schemas.microsoft.com/office/powerpoint/2012/main" userId="S::ladom@who.int::1e1cab93-04ac-4f77-8193-ac84063cbc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B56"/>
    <a:srgbClr val="0000CC"/>
    <a:srgbClr val="258342"/>
    <a:srgbClr val="BC1A38"/>
    <a:srgbClr val="F8A90C"/>
    <a:srgbClr val="4498D8"/>
    <a:srgbClr val="2A9B47"/>
    <a:srgbClr val="343434"/>
    <a:srgbClr val="AB7DBC"/>
    <a:srgbClr val="CEB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51"/>
    <p:restoredTop sz="84694" autoAdjust="0"/>
  </p:normalViewPr>
  <p:slideViewPr>
    <p:cSldViewPr snapToGrid="0">
      <p:cViewPr varScale="1">
        <p:scale>
          <a:sx n="98" d="100"/>
          <a:sy n="98" d="100"/>
        </p:scale>
        <p:origin x="74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F272D-ED1D-4638-992A-E60049E2581C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33E014E-8482-469B-A80B-8571F923CC86}">
      <dgm:prSet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</a:rPr>
            <a:t>What makes a strong recommendation? ‘We recommend…’</a:t>
          </a:r>
        </a:p>
      </dgm:t>
    </dgm:pt>
    <dgm:pt modelId="{2F80C9C1-F50F-4653-BF3E-04DD350715B5}" type="parTrans" cxnId="{63E318B5-C696-424D-A4F9-9C56E4BADFF7}">
      <dgm:prSet/>
      <dgm:spPr/>
      <dgm:t>
        <a:bodyPr/>
        <a:lstStyle/>
        <a:p>
          <a:endParaRPr lang="en-US"/>
        </a:p>
      </dgm:t>
    </dgm:pt>
    <dgm:pt modelId="{30A5D387-4683-4255-8158-C75CE3442353}" type="sibTrans" cxnId="{63E318B5-C696-424D-A4F9-9C56E4BADFF7}">
      <dgm:prSet/>
      <dgm:spPr/>
      <dgm:t>
        <a:bodyPr/>
        <a:lstStyle/>
        <a:p>
          <a:endParaRPr lang="en-US"/>
        </a:p>
      </dgm:t>
    </dgm:pt>
    <dgm:pt modelId="{6B458109-086C-4297-A6B5-B22D99522515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Système normal"/>
            <a:buChar char="-"/>
          </a:pPr>
          <a:r>
            <a:rPr lang="en-US" sz="2400" dirty="0">
              <a:solidFill>
                <a:srgbClr val="000000"/>
              </a:solidFill>
            </a:rPr>
            <a:t>Benefits clearly outweigh risks/hassle/cost, </a:t>
          </a:r>
          <a:r>
            <a:rPr lang="en-US" sz="2400" i="1" dirty="0">
              <a:solidFill>
                <a:srgbClr val="000000"/>
              </a:solidFill>
            </a:rPr>
            <a:t>OR</a:t>
          </a:r>
          <a:endParaRPr lang="en-US" sz="2400" dirty="0">
            <a:solidFill>
              <a:srgbClr val="000000"/>
            </a:solidFill>
          </a:endParaRPr>
        </a:p>
      </dgm:t>
    </dgm:pt>
    <dgm:pt modelId="{E7B058A2-854A-4C33-927D-266747CFC526}" type="parTrans" cxnId="{0876E47B-C54B-4ACA-BC61-E0DA1201D1B7}">
      <dgm:prSet/>
      <dgm:spPr/>
      <dgm:t>
        <a:bodyPr/>
        <a:lstStyle/>
        <a:p>
          <a:endParaRPr lang="en-US"/>
        </a:p>
      </dgm:t>
    </dgm:pt>
    <dgm:pt modelId="{1DC36501-7D6A-4779-84D0-4DA3AA3B9DCC}" type="sibTrans" cxnId="{0876E47B-C54B-4ACA-BC61-E0DA1201D1B7}">
      <dgm:prSet/>
      <dgm:spPr/>
      <dgm:t>
        <a:bodyPr/>
        <a:lstStyle/>
        <a:p>
          <a:endParaRPr lang="en-US"/>
        </a:p>
      </dgm:t>
    </dgm:pt>
    <dgm:pt modelId="{13BB5F39-FBF2-4CDD-A1BB-08ADEC2D24B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Système normal"/>
            <a:buChar char="-"/>
          </a:pPr>
          <a:r>
            <a:rPr lang="en-US" sz="2400" dirty="0">
              <a:solidFill>
                <a:srgbClr val="000000"/>
              </a:solidFill>
            </a:rPr>
            <a:t>Risk/hassle/cost clearly outweighs benefit</a:t>
          </a:r>
        </a:p>
      </dgm:t>
    </dgm:pt>
    <dgm:pt modelId="{51B9548C-BB04-4CE1-BC59-6BD6CDD953B6}" type="parTrans" cxnId="{3799C93B-7064-440D-9603-35CA9EE4327D}">
      <dgm:prSet/>
      <dgm:spPr/>
      <dgm:t>
        <a:bodyPr/>
        <a:lstStyle/>
        <a:p>
          <a:endParaRPr lang="en-US"/>
        </a:p>
      </dgm:t>
    </dgm:pt>
    <dgm:pt modelId="{17CE1EF5-81C7-4190-832F-351372D5C7B7}" type="sibTrans" cxnId="{3799C93B-7064-440D-9603-35CA9EE4327D}">
      <dgm:prSet/>
      <dgm:spPr/>
      <dgm:t>
        <a:bodyPr/>
        <a:lstStyle/>
        <a:p>
          <a:endParaRPr lang="en-US"/>
        </a:p>
      </dgm:t>
    </dgm:pt>
    <dgm:pt modelId="{1A8ECEE3-A609-401A-B3A6-360B7646EDA8}">
      <dgm:prSet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</a:rPr>
            <a:t>What can downgrade strength to a conditional recommendation?  ‘We suggest…’</a:t>
          </a:r>
        </a:p>
      </dgm:t>
    </dgm:pt>
    <dgm:pt modelId="{B6A555E4-3249-4ED8-9765-DED1BDB10A30}" type="parTrans" cxnId="{398A325F-3354-4ED4-A15A-70E16040D0B7}">
      <dgm:prSet/>
      <dgm:spPr/>
      <dgm:t>
        <a:bodyPr/>
        <a:lstStyle/>
        <a:p>
          <a:endParaRPr lang="en-US"/>
        </a:p>
      </dgm:t>
    </dgm:pt>
    <dgm:pt modelId="{6D24E0DC-322D-49ED-9157-EB5472FE3D5A}" type="sibTrans" cxnId="{398A325F-3354-4ED4-A15A-70E16040D0B7}">
      <dgm:prSet/>
      <dgm:spPr/>
      <dgm:t>
        <a:bodyPr/>
        <a:lstStyle/>
        <a:p>
          <a:endParaRPr lang="en-US"/>
        </a:p>
      </dgm:t>
    </dgm:pt>
    <dgm:pt modelId="{154F8045-5086-498C-888E-78D2E5169E2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Système normal"/>
            <a:buChar char="-"/>
          </a:pPr>
          <a:r>
            <a:rPr lang="en-US" sz="2400" dirty="0">
              <a:solidFill>
                <a:srgbClr val="000000"/>
              </a:solidFill>
            </a:rPr>
            <a:t>Close balance between up and downsides (benefits/harms)</a:t>
          </a:r>
        </a:p>
      </dgm:t>
    </dgm:pt>
    <dgm:pt modelId="{55C4A161-EE10-45F9-881A-6E8EFBE56FFF}" type="parTrans" cxnId="{22421489-092F-4097-8D51-5CBF5C7FFA73}">
      <dgm:prSet/>
      <dgm:spPr/>
      <dgm:t>
        <a:bodyPr/>
        <a:lstStyle/>
        <a:p>
          <a:endParaRPr lang="en-US"/>
        </a:p>
      </dgm:t>
    </dgm:pt>
    <dgm:pt modelId="{1F5CAA3A-A044-4E97-A1F2-3AFBCDE1C467}" type="sibTrans" cxnId="{22421489-092F-4097-8D51-5CBF5C7FFA73}">
      <dgm:prSet/>
      <dgm:spPr/>
      <dgm:t>
        <a:bodyPr/>
        <a:lstStyle/>
        <a:p>
          <a:endParaRPr lang="en-US"/>
        </a:p>
      </dgm:t>
    </dgm:pt>
    <dgm:pt modelId="{D65AAF60-50EE-403D-8E08-9A322A77CD2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Système normal"/>
            <a:buChar char="-"/>
          </a:pPr>
          <a:r>
            <a:rPr lang="en-US" sz="2400" dirty="0">
              <a:solidFill>
                <a:srgbClr val="000000"/>
              </a:solidFill>
            </a:rPr>
            <a:t>Values and preferences</a:t>
          </a:r>
        </a:p>
      </dgm:t>
    </dgm:pt>
    <dgm:pt modelId="{C5CE7447-07A2-4CA8-85F0-60F8BBCE7DF1}" type="parTrans" cxnId="{0B11D1B3-7DA6-4B81-96E9-C16E304BEA0F}">
      <dgm:prSet/>
      <dgm:spPr/>
      <dgm:t>
        <a:bodyPr/>
        <a:lstStyle/>
        <a:p>
          <a:endParaRPr lang="en-US"/>
        </a:p>
      </dgm:t>
    </dgm:pt>
    <dgm:pt modelId="{32E7215E-3DB4-4B41-BA20-A08A48966A3F}" type="sibTrans" cxnId="{0B11D1B3-7DA6-4B81-96E9-C16E304BEA0F}">
      <dgm:prSet/>
      <dgm:spPr/>
      <dgm:t>
        <a:bodyPr/>
        <a:lstStyle/>
        <a:p>
          <a:endParaRPr lang="en-US"/>
        </a:p>
      </dgm:t>
    </dgm:pt>
    <dgm:pt modelId="{FEF3B3BA-963F-4A66-9B7F-8577A67480A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Système normal"/>
            <a:buChar char="-"/>
          </a:pPr>
          <a:r>
            <a:rPr lang="en-US" sz="2400" dirty="0">
              <a:solidFill>
                <a:srgbClr val="000000"/>
              </a:solidFill>
            </a:rPr>
            <a:t>Costs, practical limitations</a:t>
          </a:r>
        </a:p>
      </dgm:t>
    </dgm:pt>
    <dgm:pt modelId="{0043FC58-F8B9-467F-BDD0-E02EF03D9722}" type="parTrans" cxnId="{EC186144-363F-47DA-94FC-7A4364D9CB85}">
      <dgm:prSet/>
      <dgm:spPr/>
      <dgm:t>
        <a:bodyPr/>
        <a:lstStyle/>
        <a:p>
          <a:endParaRPr lang="en-US"/>
        </a:p>
      </dgm:t>
    </dgm:pt>
    <dgm:pt modelId="{F889E947-A377-4CFD-906B-CD6F8EA9E832}" type="sibTrans" cxnId="{EC186144-363F-47DA-94FC-7A4364D9CB85}">
      <dgm:prSet/>
      <dgm:spPr/>
      <dgm:t>
        <a:bodyPr/>
        <a:lstStyle/>
        <a:p>
          <a:endParaRPr lang="en-US"/>
        </a:p>
      </dgm:t>
    </dgm:pt>
    <dgm:pt modelId="{4913080A-F457-4B22-A96B-BBA281C2A99C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buFont typeface="Système normal"/>
            <a:buChar char="-"/>
          </a:pPr>
          <a:r>
            <a:rPr lang="en-US" sz="2400" dirty="0">
              <a:solidFill>
                <a:srgbClr val="000000"/>
              </a:solidFill>
            </a:rPr>
            <a:t>Low certainty evidence </a:t>
          </a:r>
        </a:p>
      </dgm:t>
    </dgm:pt>
    <dgm:pt modelId="{87E616AA-1A14-4A0B-BA50-297A0A67BD11}" type="parTrans" cxnId="{E186DD6C-B978-4830-B28C-0C40DA69EC8B}">
      <dgm:prSet/>
      <dgm:spPr/>
      <dgm:t>
        <a:bodyPr/>
        <a:lstStyle/>
        <a:p>
          <a:endParaRPr lang="en-US"/>
        </a:p>
      </dgm:t>
    </dgm:pt>
    <dgm:pt modelId="{192FD867-169E-41CC-8B49-00E5B37AF742}" type="sibTrans" cxnId="{E186DD6C-B978-4830-B28C-0C40DA69EC8B}">
      <dgm:prSet/>
      <dgm:spPr/>
      <dgm:t>
        <a:bodyPr/>
        <a:lstStyle/>
        <a:p>
          <a:endParaRPr lang="en-US"/>
        </a:p>
      </dgm:t>
    </dgm:pt>
    <dgm:pt modelId="{CF274A76-1825-2B47-B9A0-3C2DC329F64C}" type="pres">
      <dgm:prSet presAssocID="{41FF272D-ED1D-4638-992A-E60049E2581C}" presName="linear" presStyleCnt="0">
        <dgm:presLayoutVars>
          <dgm:dir/>
          <dgm:animLvl val="lvl"/>
          <dgm:resizeHandles val="exact"/>
        </dgm:presLayoutVars>
      </dgm:prSet>
      <dgm:spPr/>
    </dgm:pt>
    <dgm:pt modelId="{052AB96E-9DE3-8944-944F-B6E25795CD6E}" type="pres">
      <dgm:prSet presAssocID="{F33E014E-8482-469B-A80B-8571F923CC86}" presName="parentLin" presStyleCnt="0"/>
      <dgm:spPr/>
    </dgm:pt>
    <dgm:pt modelId="{1A534927-F510-B948-8185-15987BC9ADC3}" type="pres">
      <dgm:prSet presAssocID="{F33E014E-8482-469B-A80B-8571F923CC86}" presName="parentLeftMargin" presStyleLbl="node1" presStyleIdx="0" presStyleCnt="2"/>
      <dgm:spPr/>
    </dgm:pt>
    <dgm:pt modelId="{65CF4BAA-344A-3C40-A03E-2C62678CA326}" type="pres">
      <dgm:prSet presAssocID="{F33E014E-8482-469B-A80B-8571F923CC86}" presName="parentText" presStyleLbl="node1" presStyleIdx="0" presStyleCnt="2" custScaleX="141221">
        <dgm:presLayoutVars>
          <dgm:chMax val="0"/>
          <dgm:bulletEnabled val="1"/>
        </dgm:presLayoutVars>
      </dgm:prSet>
      <dgm:spPr/>
    </dgm:pt>
    <dgm:pt modelId="{0F4339DB-3F91-394E-8408-C278C593471A}" type="pres">
      <dgm:prSet presAssocID="{F33E014E-8482-469B-A80B-8571F923CC86}" presName="negativeSpace" presStyleCnt="0"/>
      <dgm:spPr/>
    </dgm:pt>
    <dgm:pt modelId="{B809423D-D7C1-CD47-81B2-5B2D165F503E}" type="pres">
      <dgm:prSet presAssocID="{F33E014E-8482-469B-A80B-8571F923CC86}" presName="childText" presStyleLbl="conFgAcc1" presStyleIdx="0" presStyleCnt="2">
        <dgm:presLayoutVars>
          <dgm:bulletEnabled val="1"/>
        </dgm:presLayoutVars>
      </dgm:prSet>
      <dgm:spPr/>
    </dgm:pt>
    <dgm:pt modelId="{B0FF9897-E6D6-1E46-8F5A-3298960A8DFB}" type="pres">
      <dgm:prSet presAssocID="{30A5D387-4683-4255-8158-C75CE3442353}" presName="spaceBetweenRectangles" presStyleCnt="0"/>
      <dgm:spPr/>
    </dgm:pt>
    <dgm:pt modelId="{AFA68057-1244-014C-84F4-C067CAFA57D5}" type="pres">
      <dgm:prSet presAssocID="{1A8ECEE3-A609-401A-B3A6-360B7646EDA8}" presName="parentLin" presStyleCnt="0"/>
      <dgm:spPr/>
    </dgm:pt>
    <dgm:pt modelId="{F2D0C23D-5421-4344-9137-A7096F167DA8}" type="pres">
      <dgm:prSet presAssocID="{1A8ECEE3-A609-401A-B3A6-360B7646EDA8}" presName="parentLeftMargin" presStyleLbl="node1" presStyleIdx="0" presStyleCnt="2"/>
      <dgm:spPr/>
    </dgm:pt>
    <dgm:pt modelId="{C6D6C7CC-DE7B-5B41-9D2D-C0A872836C46}" type="pres">
      <dgm:prSet presAssocID="{1A8ECEE3-A609-401A-B3A6-360B7646EDA8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BC3991B8-5BFB-154A-8979-F076238756A4}" type="pres">
      <dgm:prSet presAssocID="{1A8ECEE3-A609-401A-B3A6-360B7646EDA8}" presName="negativeSpace" presStyleCnt="0"/>
      <dgm:spPr/>
    </dgm:pt>
    <dgm:pt modelId="{57752A03-A9C4-7A49-B3BF-1E35AE58E309}" type="pres">
      <dgm:prSet presAssocID="{1A8ECEE3-A609-401A-B3A6-360B7646ED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28E922-A950-314F-BA64-86BD4BACAAF6}" type="presOf" srcId="{D65AAF60-50EE-403D-8E08-9A322A77CD20}" destId="{57752A03-A9C4-7A49-B3BF-1E35AE58E309}" srcOrd="0" destOrd="1" presId="urn:microsoft.com/office/officeart/2005/8/layout/list1"/>
    <dgm:cxn modelId="{8AF5A52F-0102-184F-9DD5-F2D46F5CC0E9}" type="presOf" srcId="{41FF272D-ED1D-4638-992A-E60049E2581C}" destId="{CF274A76-1825-2B47-B9A0-3C2DC329F64C}" srcOrd="0" destOrd="0" presId="urn:microsoft.com/office/officeart/2005/8/layout/list1"/>
    <dgm:cxn modelId="{4327DE35-CA15-8C47-AEAB-94AF357D8F42}" type="presOf" srcId="{13BB5F39-FBF2-4CDD-A1BB-08ADEC2D24B2}" destId="{B809423D-D7C1-CD47-81B2-5B2D165F503E}" srcOrd="0" destOrd="1" presId="urn:microsoft.com/office/officeart/2005/8/layout/list1"/>
    <dgm:cxn modelId="{3799C93B-7064-440D-9603-35CA9EE4327D}" srcId="{F33E014E-8482-469B-A80B-8571F923CC86}" destId="{13BB5F39-FBF2-4CDD-A1BB-08ADEC2D24B2}" srcOrd="1" destOrd="0" parTransId="{51B9548C-BB04-4CE1-BC59-6BD6CDD953B6}" sibTransId="{17CE1EF5-81C7-4190-832F-351372D5C7B7}"/>
    <dgm:cxn modelId="{E0869D5B-7132-9E47-8263-B651A3BE00B8}" type="presOf" srcId="{1A8ECEE3-A609-401A-B3A6-360B7646EDA8}" destId="{C6D6C7CC-DE7B-5B41-9D2D-C0A872836C46}" srcOrd="1" destOrd="0" presId="urn:microsoft.com/office/officeart/2005/8/layout/list1"/>
    <dgm:cxn modelId="{398A325F-3354-4ED4-A15A-70E16040D0B7}" srcId="{41FF272D-ED1D-4638-992A-E60049E2581C}" destId="{1A8ECEE3-A609-401A-B3A6-360B7646EDA8}" srcOrd="1" destOrd="0" parTransId="{B6A555E4-3249-4ED8-9765-DED1BDB10A30}" sibTransId="{6D24E0DC-322D-49ED-9157-EB5472FE3D5A}"/>
    <dgm:cxn modelId="{EC186144-363F-47DA-94FC-7A4364D9CB85}" srcId="{1A8ECEE3-A609-401A-B3A6-360B7646EDA8}" destId="{FEF3B3BA-963F-4A66-9B7F-8577A67480A0}" srcOrd="2" destOrd="0" parTransId="{0043FC58-F8B9-467F-BDD0-E02EF03D9722}" sibTransId="{F889E947-A377-4CFD-906B-CD6F8EA9E832}"/>
    <dgm:cxn modelId="{7967E247-20FB-A844-BBF7-3127B007BEB6}" type="presOf" srcId="{154F8045-5086-498C-888E-78D2E5169E27}" destId="{57752A03-A9C4-7A49-B3BF-1E35AE58E309}" srcOrd="0" destOrd="0" presId="urn:microsoft.com/office/officeart/2005/8/layout/list1"/>
    <dgm:cxn modelId="{E186DD6C-B978-4830-B28C-0C40DA69EC8B}" srcId="{1A8ECEE3-A609-401A-B3A6-360B7646EDA8}" destId="{4913080A-F457-4B22-A96B-BBA281C2A99C}" srcOrd="3" destOrd="0" parTransId="{87E616AA-1A14-4A0B-BA50-297A0A67BD11}" sibTransId="{192FD867-169E-41CC-8B49-00E5B37AF742}"/>
    <dgm:cxn modelId="{0876E47B-C54B-4ACA-BC61-E0DA1201D1B7}" srcId="{F33E014E-8482-469B-A80B-8571F923CC86}" destId="{6B458109-086C-4297-A6B5-B22D99522515}" srcOrd="0" destOrd="0" parTransId="{E7B058A2-854A-4C33-927D-266747CFC526}" sibTransId="{1DC36501-7D6A-4779-84D0-4DA3AA3B9DCC}"/>
    <dgm:cxn modelId="{4DA7C07E-3B6A-7C48-B378-7B3BF8465131}" type="presOf" srcId="{FEF3B3BA-963F-4A66-9B7F-8577A67480A0}" destId="{57752A03-A9C4-7A49-B3BF-1E35AE58E309}" srcOrd="0" destOrd="2" presId="urn:microsoft.com/office/officeart/2005/8/layout/list1"/>
    <dgm:cxn modelId="{22421489-092F-4097-8D51-5CBF5C7FFA73}" srcId="{1A8ECEE3-A609-401A-B3A6-360B7646EDA8}" destId="{154F8045-5086-498C-888E-78D2E5169E27}" srcOrd="0" destOrd="0" parTransId="{55C4A161-EE10-45F9-881A-6E8EFBE56FFF}" sibTransId="{1F5CAA3A-A044-4E97-A1F2-3AFBCDE1C467}"/>
    <dgm:cxn modelId="{D70C2794-ADC1-5F49-90C6-96566E067C14}" type="presOf" srcId="{1A8ECEE3-A609-401A-B3A6-360B7646EDA8}" destId="{F2D0C23D-5421-4344-9137-A7096F167DA8}" srcOrd="0" destOrd="0" presId="urn:microsoft.com/office/officeart/2005/8/layout/list1"/>
    <dgm:cxn modelId="{7D5434A8-4AF5-A14A-8315-8ABCD9428892}" type="presOf" srcId="{4913080A-F457-4B22-A96B-BBA281C2A99C}" destId="{57752A03-A9C4-7A49-B3BF-1E35AE58E309}" srcOrd="0" destOrd="3" presId="urn:microsoft.com/office/officeart/2005/8/layout/list1"/>
    <dgm:cxn modelId="{0B11D1B3-7DA6-4B81-96E9-C16E304BEA0F}" srcId="{1A8ECEE3-A609-401A-B3A6-360B7646EDA8}" destId="{D65AAF60-50EE-403D-8E08-9A322A77CD20}" srcOrd="1" destOrd="0" parTransId="{C5CE7447-07A2-4CA8-85F0-60F8BBCE7DF1}" sibTransId="{32E7215E-3DB4-4B41-BA20-A08A48966A3F}"/>
    <dgm:cxn modelId="{63E318B5-C696-424D-A4F9-9C56E4BADFF7}" srcId="{41FF272D-ED1D-4638-992A-E60049E2581C}" destId="{F33E014E-8482-469B-A80B-8571F923CC86}" srcOrd="0" destOrd="0" parTransId="{2F80C9C1-F50F-4653-BF3E-04DD350715B5}" sibTransId="{30A5D387-4683-4255-8158-C75CE3442353}"/>
    <dgm:cxn modelId="{2CE02EB9-5339-C243-8133-09C34A53007A}" type="presOf" srcId="{F33E014E-8482-469B-A80B-8571F923CC86}" destId="{1A534927-F510-B948-8185-15987BC9ADC3}" srcOrd="0" destOrd="0" presId="urn:microsoft.com/office/officeart/2005/8/layout/list1"/>
    <dgm:cxn modelId="{CB297FF4-F21E-C344-BD31-CFBE1B5D3AAB}" type="presOf" srcId="{6B458109-086C-4297-A6B5-B22D99522515}" destId="{B809423D-D7C1-CD47-81B2-5B2D165F503E}" srcOrd="0" destOrd="0" presId="urn:microsoft.com/office/officeart/2005/8/layout/list1"/>
    <dgm:cxn modelId="{B415DFFD-047B-C447-960F-E0933F72B3DD}" type="presOf" srcId="{F33E014E-8482-469B-A80B-8571F923CC86}" destId="{65CF4BAA-344A-3C40-A03E-2C62678CA326}" srcOrd="1" destOrd="0" presId="urn:microsoft.com/office/officeart/2005/8/layout/list1"/>
    <dgm:cxn modelId="{81294F39-21E0-794C-A69E-34AA69AA1F26}" type="presParOf" srcId="{CF274A76-1825-2B47-B9A0-3C2DC329F64C}" destId="{052AB96E-9DE3-8944-944F-B6E25795CD6E}" srcOrd="0" destOrd="0" presId="urn:microsoft.com/office/officeart/2005/8/layout/list1"/>
    <dgm:cxn modelId="{8CC603D8-F268-FB46-86F4-C582EBE1BB80}" type="presParOf" srcId="{052AB96E-9DE3-8944-944F-B6E25795CD6E}" destId="{1A534927-F510-B948-8185-15987BC9ADC3}" srcOrd="0" destOrd="0" presId="urn:microsoft.com/office/officeart/2005/8/layout/list1"/>
    <dgm:cxn modelId="{72A4C8AD-8926-694B-8997-BA38F1AF3E5B}" type="presParOf" srcId="{052AB96E-9DE3-8944-944F-B6E25795CD6E}" destId="{65CF4BAA-344A-3C40-A03E-2C62678CA326}" srcOrd="1" destOrd="0" presId="urn:microsoft.com/office/officeart/2005/8/layout/list1"/>
    <dgm:cxn modelId="{EE654AB9-4243-134D-A8BF-DB689CCC23D9}" type="presParOf" srcId="{CF274A76-1825-2B47-B9A0-3C2DC329F64C}" destId="{0F4339DB-3F91-394E-8408-C278C593471A}" srcOrd="1" destOrd="0" presId="urn:microsoft.com/office/officeart/2005/8/layout/list1"/>
    <dgm:cxn modelId="{A95E5898-D742-BF49-9CFB-E57BEEE90E23}" type="presParOf" srcId="{CF274A76-1825-2B47-B9A0-3C2DC329F64C}" destId="{B809423D-D7C1-CD47-81B2-5B2D165F503E}" srcOrd="2" destOrd="0" presId="urn:microsoft.com/office/officeart/2005/8/layout/list1"/>
    <dgm:cxn modelId="{1DA3A76D-AB3B-5A4A-8AEF-331D9FA07A2A}" type="presParOf" srcId="{CF274A76-1825-2B47-B9A0-3C2DC329F64C}" destId="{B0FF9897-E6D6-1E46-8F5A-3298960A8DFB}" srcOrd="3" destOrd="0" presId="urn:microsoft.com/office/officeart/2005/8/layout/list1"/>
    <dgm:cxn modelId="{081E7B17-06AA-DC40-847A-8E9783CFAFD8}" type="presParOf" srcId="{CF274A76-1825-2B47-B9A0-3C2DC329F64C}" destId="{AFA68057-1244-014C-84F4-C067CAFA57D5}" srcOrd="4" destOrd="0" presId="urn:microsoft.com/office/officeart/2005/8/layout/list1"/>
    <dgm:cxn modelId="{5C093BFD-C9FE-F144-8B19-0D59E12B08CA}" type="presParOf" srcId="{AFA68057-1244-014C-84F4-C067CAFA57D5}" destId="{F2D0C23D-5421-4344-9137-A7096F167DA8}" srcOrd="0" destOrd="0" presId="urn:microsoft.com/office/officeart/2005/8/layout/list1"/>
    <dgm:cxn modelId="{1059456C-4CC0-CD49-8223-43974E44A4A6}" type="presParOf" srcId="{AFA68057-1244-014C-84F4-C067CAFA57D5}" destId="{C6D6C7CC-DE7B-5B41-9D2D-C0A872836C46}" srcOrd="1" destOrd="0" presId="urn:microsoft.com/office/officeart/2005/8/layout/list1"/>
    <dgm:cxn modelId="{D33BEC30-4C74-BB48-9BF6-52F08068D784}" type="presParOf" srcId="{CF274A76-1825-2B47-B9A0-3C2DC329F64C}" destId="{BC3991B8-5BFB-154A-8979-F076238756A4}" srcOrd="5" destOrd="0" presId="urn:microsoft.com/office/officeart/2005/8/layout/list1"/>
    <dgm:cxn modelId="{942A6494-2954-AE4A-A6C7-94E3E97AE4D8}" type="presParOf" srcId="{CF274A76-1825-2B47-B9A0-3C2DC329F64C}" destId="{57752A03-A9C4-7A49-B3BF-1E35AE58E3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2F4B3-90D6-4814-891D-5B6073B7FFC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5E26E53-F2B4-4C48-9A27-2F051339B76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Strong in </a:t>
          </a:r>
          <a:r>
            <a:rPr lang="en-US" sz="2400" dirty="0" err="1">
              <a:solidFill>
                <a:srgbClr val="000000"/>
              </a:solidFill>
            </a:rPr>
            <a:t>favour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dirty="0">
              <a:solidFill>
                <a:srgbClr val="000000"/>
              </a:solidFill>
            </a:rPr>
            <a:t> Almost all informed patients would choose to have the intervention </a:t>
          </a:r>
        </a:p>
      </dgm:t>
    </dgm:pt>
    <dgm:pt modelId="{9E204871-7E6D-49AE-A57A-61884480B58D}" type="parTrans" cxnId="{3FF9E611-01D8-49B1-9155-1CD8597A8107}">
      <dgm:prSet/>
      <dgm:spPr/>
      <dgm:t>
        <a:bodyPr/>
        <a:lstStyle/>
        <a:p>
          <a:endParaRPr lang="en-US" sz="1800"/>
        </a:p>
      </dgm:t>
    </dgm:pt>
    <dgm:pt modelId="{F15B0CDA-FF9D-4E7C-9BE8-E627FAFA99E2}" type="sibTrans" cxnId="{3FF9E611-01D8-49B1-9155-1CD8597A8107}">
      <dgm:prSet/>
      <dgm:spPr/>
      <dgm:t>
        <a:bodyPr/>
        <a:lstStyle/>
        <a:p>
          <a:endParaRPr lang="en-US" sz="1800"/>
        </a:p>
      </dgm:t>
    </dgm:pt>
    <dgm:pt modelId="{049E529D-8A1C-487E-AF7A-15C02C0379B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Conditional in </a:t>
          </a:r>
          <a:r>
            <a:rPr lang="en-US" sz="2400" dirty="0" err="1">
              <a:solidFill>
                <a:srgbClr val="000000"/>
              </a:solidFill>
            </a:rPr>
            <a:t>favour</a:t>
          </a:r>
          <a:r>
            <a:rPr lang="en-US" sz="2400" dirty="0">
              <a:solidFill>
                <a:srgbClr val="000000"/>
              </a:solidFill>
            </a:rPr>
            <a:t> </a:t>
          </a:r>
          <a:r>
            <a:rPr lang="en-US" sz="24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dirty="0">
              <a:solidFill>
                <a:srgbClr val="000000"/>
              </a:solidFill>
            </a:rPr>
            <a:t> A majority of informed patients would choose to have the intervention, but many would not</a:t>
          </a:r>
        </a:p>
      </dgm:t>
    </dgm:pt>
    <dgm:pt modelId="{C20EDCB1-6410-4E4E-AA15-33E2A462C86E}" type="parTrans" cxnId="{4F65B68C-793D-4C20-9106-5ED5BF655969}">
      <dgm:prSet/>
      <dgm:spPr/>
      <dgm:t>
        <a:bodyPr/>
        <a:lstStyle/>
        <a:p>
          <a:endParaRPr lang="en-US" sz="1800"/>
        </a:p>
      </dgm:t>
    </dgm:pt>
    <dgm:pt modelId="{33636037-A286-40A2-AD9A-843733093873}" type="sibTrans" cxnId="{4F65B68C-793D-4C20-9106-5ED5BF655969}">
      <dgm:prSet/>
      <dgm:spPr/>
      <dgm:t>
        <a:bodyPr/>
        <a:lstStyle/>
        <a:p>
          <a:endParaRPr lang="en-US" sz="1800"/>
        </a:p>
      </dgm:t>
    </dgm:pt>
    <dgm:pt modelId="{BA55A247-8F73-4BF5-AC1E-5F2237A4FE7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Conditional against </a:t>
          </a:r>
          <a:r>
            <a:rPr lang="en-US" sz="24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dirty="0">
              <a:solidFill>
                <a:srgbClr val="000000"/>
              </a:solidFill>
            </a:rPr>
            <a:t> A majority of informed patients would choose not to have the intervention, but many would</a:t>
          </a:r>
        </a:p>
      </dgm:t>
    </dgm:pt>
    <dgm:pt modelId="{CA5948DD-8F8F-4866-9A23-AC448C677625}" type="parTrans" cxnId="{78794099-82E7-417D-B734-ED7D76FCBBBF}">
      <dgm:prSet/>
      <dgm:spPr/>
      <dgm:t>
        <a:bodyPr/>
        <a:lstStyle/>
        <a:p>
          <a:endParaRPr lang="en-US" sz="1800"/>
        </a:p>
      </dgm:t>
    </dgm:pt>
    <dgm:pt modelId="{C2F4C094-2573-4AAF-90DB-080C2BE23B74}" type="sibTrans" cxnId="{78794099-82E7-417D-B734-ED7D76FCBBBF}">
      <dgm:prSet/>
      <dgm:spPr/>
      <dgm:t>
        <a:bodyPr/>
        <a:lstStyle/>
        <a:p>
          <a:endParaRPr lang="en-US" sz="1800"/>
        </a:p>
      </dgm:t>
    </dgm:pt>
    <dgm:pt modelId="{DEE7C5B2-7D47-4943-9DB9-4557F55F4FC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Strong against </a:t>
          </a:r>
          <a:r>
            <a:rPr lang="en-US" sz="24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dirty="0">
              <a:solidFill>
                <a:srgbClr val="000000"/>
              </a:solidFill>
            </a:rPr>
            <a:t> Almost all informed patients would choose not to have the intervention </a:t>
          </a:r>
        </a:p>
      </dgm:t>
    </dgm:pt>
    <dgm:pt modelId="{5F6E91BC-9227-4FA6-96BF-3373E61690E5}" type="parTrans" cxnId="{84AEE7DB-B2A8-42B8-BFF2-CAE2B319FCD3}">
      <dgm:prSet/>
      <dgm:spPr/>
      <dgm:t>
        <a:bodyPr/>
        <a:lstStyle/>
        <a:p>
          <a:endParaRPr lang="en-US" sz="1800"/>
        </a:p>
      </dgm:t>
    </dgm:pt>
    <dgm:pt modelId="{B8E57E7E-C4D8-49AB-B973-CA7F7C6C0801}" type="sibTrans" cxnId="{84AEE7DB-B2A8-42B8-BFF2-CAE2B319FCD3}">
      <dgm:prSet/>
      <dgm:spPr/>
      <dgm:t>
        <a:bodyPr/>
        <a:lstStyle/>
        <a:p>
          <a:endParaRPr lang="en-US" sz="1800"/>
        </a:p>
      </dgm:t>
    </dgm:pt>
    <dgm:pt modelId="{B44B08F5-304C-B94D-8168-039591D2AD3F}" type="pres">
      <dgm:prSet presAssocID="{58C2F4B3-90D6-4814-891D-5B6073B7FFCB}" presName="linear" presStyleCnt="0">
        <dgm:presLayoutVars>
          <dgm:animLvl val="lvl"/>
          <dgm:resizeHandles val="exact"/>
        </dgm:presLayoutVars>
      </dgm:prSet>
      <dgm:spPr/>
    </dgm:pt>
    <dgm:pt modelId="{20D02DBB-F1E3-D640-8B62-85CE351C0E98}" type="pres">
      <dgm:prSet presAssocID="{F5E26E53-F2B4-4C48-9A27-2F051339B76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306FAB-6234-CA44-9ACD-C7CE64722773}" type="pres">
      <dgm:prSet presAssocID="{F15B0CDA-FF9D-4E7C-9BE8-E627FAFA99E2}" presName="spacer" presStyleCnt="0"/>
      <dgm:spPr/>
    </dgm:pt>
    <dgm:pt modelId="{FE69D0D1-DD31-D442-BB6A-1CEF375C02B6}" type="pres">
      <dgm:prSet presAssocID="{049E529D-8A1C-487E-AF7A-15C02C0379B3}" presName="parentText" presStyleLbl="node1" presStyleIdx="1" presStyleCnt="4" custLinFactNeighborX="-2222" custLinFactNeighborY="85992">
        <dgm:presLayoutVars>
          <dgm:chMax val="0"/>
          <dgm:bulletEnabled val="1"/>
        </dgm:presLayoutVars>
      </dgm:prSet>
      <dgm:spPr/>
    </dgm:pt>
    <dgm:pt modelId="{1FE5C67C-7E07-1647-AB2D-63FB6250E0D3}" type="pres">
      <dgm:prSet presAssocID="{33636037-A286-40A2-AD9A-843733093873}" presName="spacer" presStyleCnt="0"/>
      <dgm:spPr/>
    </dgm:pt>
    <dgm:pt modelId="{1BC93F14-4C41-0348-8CF4-C40CE80DFCB5}" type="pres">
      <dgm:prSet presAssocID="{BA55A247-8F73-4BF5-AC1E-5F2237A4FE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DBDE56-94AB-604F-AE09-CFF83B8E959C}" type="pres">
      <dgm:prSet presAssocID="{C2F4C094-2573-4AAF-90DB-080C2BE23B74}" presName="spacer" presStyleCnt="0"/>
      <dgm:spPr/>
    </dgm:pt>
    <dgm:pt modelId="{19D76E8E-08AF-5144-9F41-C673D122CE59}" type="pres">
      <dgm:prSet presAssocID="{DEE7C5B2-7D47-4943-9DB9-4557F55F4F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F9E611-01D8-49B1-9155-1CD8597A8107}" srcId="{58C2F4B3-90D6-4814-891D-5B6073B7FFCB}" destId="{F5E26E53-F2B4-4C48-9A27-2F051339B76C}" srcOrd="0" destOrd="0" parTransId="{9E204871-7E6D-49AE-A57A-61884480B58D}" sibTransId="{F15B0CDA-FF9D-4E7C-9BE8-E627FAFA99E2}"/>
    <dgm:cxn modelId="{1B7E0A40-4017-D945-9F0B-4EE615CFA118}" type="presOf" srcId="{F5E26E53-F2B4-4C48-9A27-2F051339B76C}" destId="{20D02DBB-F1E3-D640-8B62-85CE351C0E98}" srcOrd="0" destOrd="0" presId="urn:microsoft.com/office/officeart/2005/8/layout/vList2"/>
    <dgm:cxn modelId="{502BAD75-BF76-1340-A6A1-D1EAF7612FA0}" type="presOf" srcId="{BA55A247-8F73-4BF5-AC1E-5F2237A4FE7B}" destId="{1BC93F14-4C41-0348-8CF4-C40CE80DFCB5}" srcOrd="0" destOrd="0" presId="urn:microsoft.com/office/officeart/2005/8/layout/vList2"/>
    <dgm:cxn modelId="{4F65B68C-793D-4C20-9106-5ED5BF655969}" srcId="{58C2F4B3-90D6-4814-891D-5B6073B7FFCB}" destId="{049E529D-8A1C-487E-AF7A-15C02C0379B3}" srcOrd="1" destOrd="0" parTransId="{C20EDCB1-6410-4E4E-AA15-33E2A462C86E}" sibTransId="{33636037-A286-40A2-AD9A-843733093873}"/>
    <dgm:cxn modelId="{78794099-82E7-417D-B734-ED7D76FCBBBF}" srcId="{58C2F4B3-90D6-4814-891D-5B6073B7FFCB}" destId="{BA55A247-8F73-4BF5-AC1E-5F2237A4FE7B}" srcOrd="2" destOrd="0" parTransId="{CA5948DD-8F8F-4866-9A23-AC448C677625}" sibTransId="{C2F4C094-2573-4AAF-90DB-080C2BE23B74}"/>
    <dgm:cxn modelId="{0CF772A5-AA08-B142-B194-87B3D08BDA9E}" type="presOf" srcId="{049E529D-8A1C-487E-AF7A-15C02C0379B3}" destId="{FE69D0D1-DD31-D442-BB6A-1CEF375C02B6}" srcOrd="0" destOrd="0" presId="urn:microsoft.com/office/officeart/2005/8/layout/vList2"/>
    <dgm:cxn modelId="{AF2EE4AF-89B6-CA42-90F7-CCA0E4D2E4C9}" type="presOf" srcId="{DEE7C5B2-7D47-4943-9DB9-4557F55F4FCD}" destId="{19D76E8E-08AF-5144-9F41-C673D122CE59}" srcOrd="0" destOrd="0" presId="urn:microsoft.com/office/officeart/2005/8/layout/vList2"/>
    <dgm:cxn modelId="{C97DAEB3-2EDA-EB41-92FB-EB6E119E672D}" type="presOf" srcId="{58C2F4B3-90D6-4814-891D-5B6073B7FFCB}" destId="{B44B08F5-304C-B94D-8168-039591D2AD3F}" srcOrd="0" destOrd="0" presId="urn:microsoft.com/office/officeart/2005/8/layout/vList2"/>
    <dgm:cxn modelId="{84AEE7DB-B2A8-42B8-BFF2-CAE2B319FCD3}" srcId="{58C2F4B3-90D6-4814-891D-5B6073B7FFCB}" destId="{DEE7C5B2-7D47-4943-9DB9-4557F55F4FCD}" srcOrd="3" destOrd="0" parTransId="{5F6E91BC-9227-4FA6-96BF-3373E61690E5}" sibTransId="{B8E57E7E-C4D8-49AB-B973-CA7F7C6C0801}"/>
    <dgm:cxn modelId="{1E4A260F-64EF-C04A-98CA-7460F80204CE}" type="presParOf" srcId="{B44B08F5-304C-B94D-8168-039591D2AD3F}" destId="{20D02DBB-F1E3-D640-8B62-85CE351C0E98}" srcOrd="0" destOrd="0" presId="urn:microsoft.com/office/officeart/2005/8/layout/vList2"/>
    <dgm:cxn modelId="{0620B431-AF2B-7748-B975-6372EC04991D}" type="presParOf" srcId="{B44B08F5-304C-B94D-8168-039591D2AD3F}" destId="{22306FAB-6234-CA44-9ACD-C7CE64722773}" srcOrd="1" destOrd="0" presId="urn:microsoft.com/office/officeart/2005/8/layout/vList2"/>
    <dgm:cxn modelId="{9C671610-9790-8842-A6A7-0C4E034BA6A8}" type="presParOf" srcId="{B44B08F5-304C-B94D-8168-039591D2AD3F}" destId="{FE69D0D1-DD31-D442-BB6A-1CEF375C02B6}" srcOrd="2" destOrd="0" presId="urn:microsoft.com/office/officeart/2005/8/layout/vList2"/>
    <dgm:cxn modelId="{80457C35-3FF0-064B-8BDF-2E50555D9806}" type="presParOf" srcId="{B44B08F5-304C-B94D-8168-039591D2AD3F}" destId="{1FE5C67C-7E07-1647-AB2D-63FB6250E0D3}" srcOrd="3" destOrd="0" presId="urn:microsoft.com/office/officeart/2005/8/layout/vList2"/>
    <dgm:cxn modelId="{D5CED6DE-58FA-B44D-96EA-B8BE31455A0A}" type="presParOf" srcId="{B44B08F5-304C-B94D-8168-039591D2AD3F}" destId="{1BC93F14-4C41-0348-8CF4-C40CE80DFCB5}" srcOrd="4" destOrd="0" presId="urn:microsoft.com/office/officeart/2005/8/layout/vList2"/>
    <dgm:cxn modelId="{D168A4CD-BE4F-744C-9816-DBD32847723D}" type="presParOf" srcId="{B44B08F5-304C-B94D-8168-039591D2AD3F}" destId="{F5DBDE56-94AB-604F-AE09-CFF83B8E959C}" srcOrd="5" destOrd="0" presId="urn:microsoft.com/office/officeart/2005/8/layout/vList2"/>
    <dgm:cxn modelId="{0F4D3F30-8932-F54D-A310-7B46B4E3CD5B}" type="presParOf" srcId="{B44B08F5-304C-B94D-8168-039591D2AD3F}" destId="{19D76E8E-08AF-5144-9F41-C673D122CE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9423D-D7C1-CD47-81B2-5B2D165F503E}">
      <dsp:nvSpPr>
        <dsp:cNvPr id="0" name=""/>
        <dsp:cNvSpPr/>
      </dsp:nvSpPr>
      <dsp:spPr>
        <a:xfrm>
          <a:off x="0" y="349118"/>
          <a:ext cx="11407487" cy="13860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348" tIns="458216" rIns="88534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ème normal"/>
            <a:buChar char="-"/>
          </a:pPr>
          <a:r>
            <a:rPr lang="en-US" sz="2400" kern="1200" dirty="0">
              <a:solidFill>
                <a:srgbClr val="000000"/>
              </a:solidFill>
            </a:rPr>
            <a:t>Benefits clearly outweigh risks/hassle/cost, </a:t>
          </a:r>
          <a:r>
            <a:rPr lang="en-US" sz="2400" i="1" kern="1200" dirty="0">
              <a:solidFill>
                <a:srgbClr val="000000"/>
              </a:solidFill>
            </a:rPr>
            <a:t>OR</a:t>
          </a:r>
          <a:endParaRPr lang="en-US" sz="2400" kern="1200" dirty="0">
            <a:solidFill>
              <a:srgbClr val="0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ème normal"/>
            <a:buChar char="-"/>
          </a:pPr>
          <a:r>
            <a:rPr lang="en-US" sz="2400" kern="1200" dirty="0">
              <a:solidFill>
                <a:srgbClr val="000000"/>
              </a:solidFill>
            </a:rPr>
            <a:t>Risk/hassle/cost clearly outweighs benefit</a:t>
          </a:r>
        </a:p>
      </dsp:txBody>
      <dsp:txXfrm>
        <a:off x="0" y="349118"/>
        <a:ext cx="11407487" cy="1386000"/>
      </dsp:txXfrm>
    </dsp:sp>
    <dsp:sp modelId="{65CF4BAA-344A-3C40-A03E-2C62678CA326}">
      <dsp:nvSpPr>
        <dsp:cNvPr id="0" name=""/>
        <dsp:cNvSpPr/>
      </dsp:nvSpPr>
      <dsp:spPr>
        <a:xfrm>
          <a:off x="548651" y="24398"/>
          <a:ext cx="1084734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What makes a strong recommendation? ‘We recommend…’</a:t>
          </a:r>
        </a:p>
      </dsp:txBody>
      <dsp:txXfrm>
        <a:off x="580354" y="56101"/>
        <a:ext cx="10783942" cy="586034"/>
      </dsp:txXfrm>
    </dsp:sp>
    <dsp:sp modelId="{57752A03-A9C4-7A49-B3BF-1E35AE58E309}">
      <dsp:nvSpPr>
        <dsp:cNvPr id="0" name=""/>
        <dsp:cNvSpPr/>
      </dsp:nvSpPr>
      <dsp:spPr>
        <a:xfrm>
          <a:off x="0" y="2178639"/>
          <a:ext cx="11407487" cy="21483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348" tIns="458216" rIns="88534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ème normal"/>
            <a:buChar char="-"/>
          </a:pPr>
          <a:r>
            <a:rPr lang="en-US" sz="2400" kern="1200" dirty="0">
              <a:solidFill>
                <a:srgbClr val="000000"/>
              </a:solidFill>
            </a:rPr>
            <a:t>Close balance between up and downsides (benefits/harms)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ème normal"/>
            <a:buChar char="-"/>
          </a:pPr>
          <a:r>
            <a:rPr lang="en-US" sz="2400" kern="1200" dirty="0">
              <a:solidFill>
                <a:srgbClr val="000000"/>
              </a:solidFill>
            </a:rPr>
            <a:t>Values and preferences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ème normal"/>
            <a:buChar char="-"/>
          </a:pPr>
          <a:r>
            <a:rPr lang="en-US" sz="2400" kern="1200" dirty="0">
              <a:solidFill>
                <a:srgbClr val="000000"/>
              </a:solidFill>
            </a:rPr>
            <a:t>Costs, practical limitations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stème normal"/>
            <a:buChar char="-"/>
          </a:pPr>
          <a:r>
            <a:rPr lang="en-US" sz="2400" kern="1200" dirty="0">
              <a:solidFill>
                <a:srgbClr val="000000"/>
              </a:solidFill>
            </a:rPr>
            <a:t>Low certainty evidence </a:t>
          </a:r>
        </a:p>
      </dsp:txBody>
      <dsp:txXfrm>
        <a:off x="0" y="2178639"/>
        <a:ext cx="11407487" cy="2148300"/>
      </dsp:txXfrm>
    </dsp:sp>
    <dsp:sp modelId="{C6D6C7CC-DE7B-5B41-9D2D-C0A872836C46}">
      <dsp:nvSpPr>
        <dsp:cNvPr id="0" name=""/>
        <dsp:cNvSpPr/>
      </dsp:nvSpPr>
      <dsp:spPr>
        <a:xfrm>
          <a:off x="543081" y="1853919"/>
          <a:ext cx="1086161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823" tIns="0" rIns="3018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What can downgrade strength to a conditional recommendation?  ‘We suggest…’</a:t>
          </a:r>
        </a:p>
      </dsp:txBody>
      <dsp:txXfrm>
        <a:off x="574784" y="1885622"/>
        <a:ext cx="1079820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02DBB-F1E3-D640-8B62-85CE351C0E98}">
      <dsp:nvSpPr>
        <dsp:cNvPr id="0" name=""/>
        <dsp:cNvSpPr/>
      </dsp:nvSpPr>
      <dsp:spPr>
        <a:xfrm>
          <a:off x="0" y="4149"/>
          <a:ext cx="11937999" cy="97344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Strong in </a:t>
          </a:r>
          <a:r>
            <a:rPr lang="en-US" sz="2400" kern="1200" dirty="0" err="1">
              <a:solidFill>
                <a:srgbClr val="000000"/>
              </a:solidFill>
            </a:rPr>
            <a:t>favour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kern="1200" dirty="0">
              <a:solidFill>
                <a:srgbClr val="000000"/>
              </a:solidFill>
            </a:rPr>
            <a:t> Almost all informed patients would choose to have the intervention </a:t>
          </a:r>
        </a:p>
      </dsp:txBody>
      <dsp:txXfrm>
        <a:off x="47519" y="51668"/>
        <a:ext cx="11842961" cy="878402"/>
      </dsp:txXfrm>
    </dsp:sp>
    <dsp:sp modelId="{FE69D0D1-DD31-D442-BB6A-1CEF375C02B6}">
      <dsp:nvSpPr>
        <dsp:cNvPr id="0" name=""/>
        <dsp:cNvSpPr/>
      </dsp:nvSpPr>
      <dsp:spPr>
        <a:xfrm>
          <a:off x="0" y="1256130"/>
          <a:ext cx="11937999" cy="97344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Conditional in </a:t>
          </a:r>
          <a:r>
            <a:rPr lang="en-US" sz="2400" kern="1200" dirty="0" err="1">
              <a:solidFill>
                <a:srgbClr val="000000"/>
              </a:solidFill>
            </a:rPr>
            <a:t>favour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kern="1200" dirty="0">
              <a:solidFill>
                <a:srgbClr val="000000"/>
              </a:solidFill>
            </a:rPr>
            <a:t> A majority of informed patients would choose to have the intervention, but many would not</a:t>
          </a:r>
        </a:p>
      </dsp:txBody>
      <dsp:txXfrm>
        <a:off x="47519" y="1303649"/>
        <a:ext cx="11842961" cy="878402"/>
      </dsp:txXfrm>
    </dsp:sp>
    <dsp:sp modelId="{1BC93F14-4C41-0348-8CF4-C40CE80DFCB5}">
      <dsp:nvSpPr>
        <dsp:cNvPr id="0" name=""/>
        <dsp:cNvSpPr/>
      </dsp:nvSpPr>
      <dsp:spPr>
        <a:xfrm>
          <a:off x="0" y="2250549"/>
          <a:ext cx="11937999" cy="9734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Conditional against </a:t>
          </a:r>
          <a:r>
            <a:rPr lang="en-US" sz="2400" kern="12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kern="1200" dirty="0">
              <a:solidFill>
                <a:srgbClr val="000000"/>
              </a:solidFill>
            </a:rPr>
            <a:t> A majority of informed patients would choose not to have the intervention, but many would</a:t>
          </a:r>
        </a:p>
      </dsp:txBody>
      <dsp:txXfrm>
        <a:off x="47519" y="2298068"/>
        <a:ext cx="11842961" cy="878402"/>
      </dsp:txXfrm>
    </dsp:sp>
    <dsp:sp modelId="{19D76E8E-08AF-5144-9F41-C673D122CE59}">
      <dsp:nvSpPr>
        <dsp:cNvPr id="0" name=""/>
        <dsp:cNvSpPr/>
      </dsp:nvSpPr>
      <dsp:spPr>
        <a:xfrm>
          <a:off x="0" y="3373749"/>
          <a:ext cx="11937999" cy="973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Strong against </a:t>
          </a:r>
          <a:r>
            <a:rPr lang="en-US" sz="2400" kern="1200" dirty="0">
              <a:solidFill>
                <a:srgbClr val="000000"/>
              </a:solidFill>
              <a:sym typeface="Wingdings" panose="05000000000000000000" pitchFamily="2" charset="2"/>
            </a:rPr>
            <a:t></a:t>
          </a:r>
          <a:r>
            <a:rPr lang="en-US" sz="2400" kern="1200" dirty="0">
              <a:solidFill>
                <a:srgbClr val="000000"/>
              </a:solidFill>
            </a:rPr>
            <a:t> Almost all informed patients would choose not to have the intervention </a:t>
          </a:r>
        </a:p>
      </dsp:txBody>
      <dsp:txXfrm>
        <a:off x="47519" y="3421268"/>
        <a:ext cx="11842961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6F7346-AB1D-4AAD-9AFE-F094EE838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C66CE-97CB-4045-8017-0CA9DE6C20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7A213-8644-42E8-8CBB-73BF5CD7A7B3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F79A4-7069-4FD2-9B3E-160129F6E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BF12B-09DF-4B33-9776-233F49C8B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BD359-2863-45E4-BE7C-D10EA831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2D19F-43D8-4197-B7B2-301FCCEDD087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305DE-5237-49FA-9A5E-078442E73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4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305DE-5237-49FA-9A5E-078442E73C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305DE-5237-49FA-9A5E-078442E73C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56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75B5BE-1D22-4060-A1E8-A67668853E7F}"/>
              </a:ext>
            </a:extLst>
          </p:cNvPr>
          <p:cNvSpPr/>
          <p:nvPr userDrawn="1"/>
        </p:nvSpPr>
        <p:spPr bwMode="gray">
          <a:xfrm>
            <a:off x="2699656" y="870857"/>
            <a:ext cx="9492344" cy="45393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3" y="1624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" y="1624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8A2E0C-4DC8-4CD2-A123-649317E5B1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4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846285" y="1903716"/>
            <a:ext cx="7696701" cy="1354217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lnSpc>
                <a:spcPct val="100000"/>
              </a:lnSpc>
              <a:defRPr lang="x-none" sz="4400" b="1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846285" y="3437788"/>
            <a:ext cx="769670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lang="x-none" sz="2001" cap="none" baseline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</a:p>
        </p:txBody>
      </p:sp>
      <p:sp>
        <p:nvSpPr>
          <p:cNvPr id="24" name="Document type" hidden="1"/>
          <p:cNvSpPr txBox="1">
            <a:spLocks noChangeArrowheads="1"/>
          </p:cNvSpPr>
          <p:nvPr/>
        </p:nvSpPr>
        <p:spPr bwMode="gray">
          <a:xfrm>
            <a:off x="3846286" y="4335545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 dirty="0">
                <a:solidFill>
                  <a:schemeClr val="tx1"/>
                </a:solidFill>
                <a:latin typeface="+mn-lt"/>
              </a:rPr>
              <a:t>Document</a:t>
            </a:r>
          </a:p>
        </p:txBody>
      </p:sp>
      <p:sp>
        <p:nvSpPr>
          <p:cNvPr id="25" name="Date" hidden="1"/>
          <p:cNvSpPr txBox="1">
            <a:spLocks noChangeArrowheads="1"/>
          </p:cNvSpPr>
          <p:nvPr/>
        </p:nvSpPr>
        <p:spPr bwMode="gray">
          <a:xfrm>
            <a:off x="3846286" y="4641933"/>
            <a:ext cx="75208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aseline="0" noProof="0" dirty="0">
                <a:solidFill>
                  <a:schemeClr val="tx1"/>
                </a:solidFill>
                <a:latin typeface="+mn-lt"/>
              </a:rPr>
              <a:t>Date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446AC8-9F05-47D8-967B-4948A7D620B6}"/>
              </a:ext>
            </a:extLst>
          </p:cNvPr>
          <p:cNvSpPr>
            <a:spLocks/>
          </p:cNvSpPr>
          <p:nvPr userDrawn="1"/>
        </p:nvSpPr>
        <p:spPr bwMode="gray">
          <a:xfrm>
            <a:off x="0" y="-27384"/>
            <a:ext cx="3556000" cy="5992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6C2570-EE6B-4565-AD75-B52E65403955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7EC048-F3B9-4475-B855-081554A6C555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AC1C6A-A970-442F-8AA9-F0118482BF79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830331-61EC-45A0-BC05-93F4169FC707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75CD6E-20E4-40B1-A7A3-D05DC8E9E321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4A738D0-C560-4C29-94CE-95B6221F6386}"/>
              </a:ext>
            </a:extLst>
          </p:cNvPr>
          <p:cNvSpPr/>
          <p:nvPr userDrawn="1"/>
        </p:nvSpPr>
        <p:spPr bwMode="gray">
          <a:xfrm>
            <a:off x="2699656" y="870857"/>
            <a:ext cx="856344" cy="453934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7" name="Picture 412">
            <a:extLst>
              <a:ext uri="{FF2B5EF4-FFF2-40B4-BE49-F238E27FC236}">
                <a16:creationId xmlns:a16="http://schemas.microsoft.com/office/drawing/2014/main" id="{3D210E88-E4FB-45EE-96E0-589249D28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50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1">
          <p15:clr>
            <a:srgbClr val="FBAE40"/>
          </p15:clr>
        </p15:guide>
        <p15:guide id="3">
          <p15:clr>
            <a:srgbClr val="FBAE40"/>
          </p15:clr>
        </p15:guide>
        <p15:guide id="4" pos="5767">
          <p15:clr>
            <a:srgbClr val="FBAE40"/>
          </p15:clr>
        </p15:guide>
        <p15:guide id="5" pos="56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1DD4-5587-48E5-8C26-43D6A849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B5354-DBC3-4E05-876C-3A54DEA4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31EE-D044-4979-AD8F-9B93CD8B5A95}" type="datetimeFigureOut">
              <a:rPr lang="en-US" smtClean="0"/>
              <a:t>8/19/2022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76135-DF6D-4075-ABFC-56846536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3A837-D6A7-4F43-8047-3A7D0AF2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F3DA-43C5-4A0C-9C87-FC240173BE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7794-2BC7-C848-901F-8C462F947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51D04-C8B9-1B46-A0FA-628F0EFCA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D601-23AA-5247-9A7A-8E54C58E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5AFE-0E00-D940-917F-BB634CDB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0A243-6DFC-A147-852F-CD9A613A4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00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ECFF-3503-6344-8ADD-C94BC871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857DE-9FE9-E54E-8E81-184998C58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B094-B726-3448-AFEF-A1894E7F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13B2-B07E-E74C-A1B7-4BC85373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A425-1179-C24D-8F77-D200E63C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08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160D-2367-7543-9E93-EB2CB989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59137-08F0-FE45-8BDC-B1EE57602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E04DB-A0F2-1040-AD28-6C8F0DAA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A017-63CA-534E-A4F6-984DFA3EC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E37A1-F00C-CE4E-90A4-8848C483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21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F3839-5460-E243-9FC9-25DF4043E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846F-603D-BC43-BB27-8F25526E1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F47CE-988F-CC42-9360-F5E1F9B65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0FAB3A-1E93-1B48-9D2D-567149E6E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91DC0-3788-3748-8D1E-C665A034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C0F49-B651-0C4C-9DA0-E36AF4FF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64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2182-C482-704C-B0F0-21879237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BCCDF-3D7E-D043-B98C-5080C573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7C9AF-095E-124A-B549-1B67033DC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9483A-FF62-BE44-BD7E-898611B07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043F3-A5BB-7B45-8037-248C4DCB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1970D-8D24-3E49-A287-C0B5D697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58217-F4B2-C746-8362-1D0284AD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77B689-D178-DB47-A7E3-FD6B1A5E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39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1C10-0A59-3343-B3B4-AB6DB85B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08605-8847-DB43-974D-1191EA0E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7A801-C397-354C-A011-7BF80746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1290D-F263-1E43-B00B-5D87BED3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370AC-1A6F-0846-8885-3205DD9B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E6F00-9BEB-0744-9B03-F95F28CE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81944-3DB1-C545-AF9D-FED69476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948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2717-A8F6-164E-AE77-B2A721C60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424FE-6537-0446-BB14-A20561D5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58411-B8DF-6749-A0D1-EBD288B3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31A4-647D-1040-9705-BBA6A915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FC131-5A19-5F4A-BACF-BC7101CC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46DA9-C3E5-9A47-88FA-75140748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9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9A5EE-7283-F846-8B0B-FD10D054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0"/>
            <a:ext cx="9413109" cy="842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E7FAB-67A7-BA46-97AA-66A06E45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5" y="1177289"/>
            <a:ext cx="9413110" cy="477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963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CA08-B514-844E-A7D7-95C046883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79D4B-A6B3-B74E-9807-FB6D4AB04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DB07E-B699-8943-BD00-9935D97CC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2C531-AF1B-AD4E-A776-06364128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B6EB4-99AC-1D49-B11D-0BFC1C89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BD389-B690-4E46-87F5-0144A996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550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8325-9230-1448-A6BF-5AA849FB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22A38-8D18-BB4A-B092-AD3E2FF44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5F7A-7FC6-334B-9389-20CF5517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21D4E-EEAB-DF49-A48A-EF06A102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097DF-2646-E242-B42E-F7F26ED5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9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39805-E14C-234D-8E4E-86FB1E375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0EFE2-CB36-1546-B663-027789E6F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51584-9519-C942-ACBB-D59F51E5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937DD-2260-E540-9C98-5047ECBD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CE298-3C68-134A-A079-23625898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86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AEFE-6B9D-774D-9642-EC0B86C4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1428750"/>
            <a:ext cx="9275762" cy="22002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0" i="0">
                <a:solidFill>
                  <a:srgbClr val="303A5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8EC94-3370-874E-9765-9039C119B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688" y="3729038"/>
            <a:ext cx="9275762" cy="21263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 i="0" cap="all" baseline="0">
                <a:solidFill>
                  <a:srgbClr val="4EC4C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90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A58DB-E625-994A-BB30-4B0DCB9E0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46149"/>
            <a:ext cx="9339261" cy="75395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09607-D059-E741-9D66-6394CC64F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4539" y="1228726"/>
            <a:ext cx="9444398" cy="4661712"/>
          </a:xfrm>
          <a:prstGeom prst="rect">
            <a:avLst/>
          </a:prstGeom>
        </p:spPr>
        <p:txBody>
          <a:bodyPr numCol="2" spcCol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180000" indent="0">
              <a:buFontTx/>
              <a:buNone/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180000" indent="0">
              <a:buFontTx/>
              <a:buNone/>
              <a:defRPr sz="1600"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6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76AE-90DE-124B-A216-A784A837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112295"/>
            <a:ext cx="9458325" cy="70209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5B8B5-8767-E048-935F-14562A76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4538" y="1200150"/>
            <a:ext cx="9458325" cy="320040"/>
          </a:xfrm>
          <a:prstGeom prst="rect">
            <a:avLst/>
          </a:prstGeom>
        </p:spPr>
        <p:txBody>
          <a:bodyPr numCol="2" spcCol="360000" anchor="t"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None/>
              <a:tabLst/>
              <a:defRPr sz="2400" b="0" i="0">
                <a:solidFill>
                  <a:srgbClr val="303A5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Pct val="113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6899D-BFC6-2049-A25D-899E38375CE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14538" y="1634491"/>
            <a:ext cx="9458325" cy="4151948"/>
          </a:xfrm>
          <a:prstGeom prst="rect">
            <a:avLst/>
          </a:prstGeom>
        </p:spPr>
        <p:txBody>
          <a:bodyPr numCol="2" spcCol="360000"/>
          <a:lstStyle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defRPr sz="1600"/>
            </a:lvl3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6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3D29-9D75-1D4C-9904-4324E1FC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10" y="75593"/>
            <a:ext cx="9519875" cy="7587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066C64-001C-9741-917B-D4CB50A02EAE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C4A495-B0E9-BB43-A76E-7F6C73CF2D34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56DE78-EBBB-9D4E-986E-C8FF116FE40A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078EB1-78DA-8F40-9A62-B7A14B1879F0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C06611-33A1-2240-99FD-DEFAC6ABDA6E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</p:grp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8E3E3A-869A-A44B-AE84-265E30ADB4DE}"/>
              </a:ext>
            </a:extLst>
          </p:cNvPr>
          <p:cNvCxnSpPr/>
          <p:nvPr userDrawn="1"/>
        </p:nvCxnSpPr>
        <p:spPr bwMode="gray">
          <a:xfrm>
            <a:off x="-12288" y="6021288"/>
            <a:ext cx="12204288" cy="0"/>
          </a:xfrm>
          <a:prstGeom prst="line">
            <a:avLst/>
          </a:prstGeom>
          <a:ln w="25400">
            <a:solidFill>
              <a:srgbClr val="303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12">
            <a:extLst>
              <a:ext uri="{FF2B5EF4-FFF2-40B4-BE49-F238E27FC236}">
                <a16:creationId xmlns:a16="http://schemas.microsoft.com/office/drawing/2014/main" id="{D5C5C517-4A04-DE41-AB6F-2C6A01549C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B7FA15F-3406-5747-A5C5-AC4E0347DB3C}"/>
              </a:ext>
            </a:extLst>
          </p:cNvPr>
          <p:cNvSpPr/>
          <p:nvPr userDrawn="1"/>
        </p:nvSpPr>
        <p:spPr>
          <a:xfrm>
            <a:off x="11378004" y="6454588"/>
            <a:ext cx="204396" cy="204396"/>
          </a:xfrm>
          <a:prstGeom prst="ellipse">
            <a:avLst/>
          </a:prstGeom>
          <a:solidFill>
            <a:srgbClr val="C2AFC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de-DE" sz="1600">
              <a:solidFill>
                <a:srgbClr val="C2AFC6"/>
              </a:solidFill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A60D849B-6F8F-3F47-A105-1A27245E02E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325529" y="6472437"/>
            <a:ext cx="309346" cy="1639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6DE6A4-DC97-7F46-B434-4C5B9C94E7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24160" y="1782320"/>
            <a:ext cx="360320" cy="3603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8CEBEE-F02F-594D-B8A1-7E936E6FB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27" y="6068311"/>
            <a:ext cx="1667801" cy="6841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B5162-FE30-D34D-B2D3-72CB6D4251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24160" y="2446064"/>
            <a:ext cx="2501900" cy="21336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C5678B-B7AE-8C41-8D6E-F23FF3C970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23110" y="1051767"/>
            <a:ext cx="10180465" cy="493499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8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08C187-F55E-4246-8458-2A50476D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112295"/>
            <a:ext cx="10025991" cy="7220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33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323B-BAA8-F948-A220-560EAD57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10" y="128337"/>
            <a:ext cx="9486401" cy="7174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9A1D5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63FE2-FE80-E044-8238-CFD37484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110" y="1177290"/>
            <a:ext cx="9486402" cy="4743394"/>
          </a:xfrm>
          <a:prstGeom prst="rect">
            <a:avLst/>
          </a:prstGeom>
        </p:spPr>
        <p:txBody>
          <a:bodyPr/>
          <a:lstStyle>
            <a:lvl1pPr marL="180000" indent="-180000">
              <a:lnSpc>
                <a:spcPts val="1800"/>
              </a:lnSpc>
              <a:spcBef>
                <a:spcPts val="600"/>
              </a:spcBef>
              <a:buClr>
                <a:srgbClr val="9A1D55"/>
              </a:buClr>
              <a:defRPr sz="2400">
                <a:solidFill>
                  <a:srgbClr val="303A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60000" indent="-180000">
              <a:lnSpc>
                <a:spcPts val="1800"/>
              </a:lnSpc>
              <a:spcBef>
                <a:spcPts val="600"/>
              </a:spcBef>
              <a:buClr>
                <a:srgbClr val="4EC4CF"/>
              </a:buClr>
              <a:buFont typeface="Symbol" pitchFamily="2" charset="2"/>
              <a:buChar char="-"/>
              <a:defRPr sz="1800">
                <a:solidFill>
                  <a:srgbClr val="303A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540000" indent="-180000">
              <a:lnSpc>
                <a:spcPts val="1800"/>
              </a:lnSpc>
              <a:spcBef>
                <a:spcPts val="600"/>
              </a:spcBef>
              <a:buClr>
                <a:srgbClr val="303A5F"/>
              </a:buClr>
              <a:buFont typeface="Arial" panose="020B0604020202020204" pitchFamily="34" charset="0"/>
              <a:buChar char="•"/>
              <a:defRPr sz="1800">
                <a:solidFill>
                  <a:srgbClr val="303A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720000" indent="-180000">
              <a:lnSpc>
                <a:spcPts val="1800"/>
              </a:lnSpc>
              <a:spcBef>
                <a:spcPts val="600"/>
              </a:spcBef>
              <a:buClr>
                <a:srgbClr val="4EC4CF"/>
              </a:buClr>
              <a:buFont typeface="Arial" panose="020B0604020202020204" pitchFamily="34" charset="0"/>
              <a:buChar char="•"/>
              <a:defRPr sz="1600">
                <a:solidFill>
                  <a:srgbClr val="303A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00000" indent="-180000">
              <a:lnSpc>
                <a:spcPts val="1800"/>
              </a:lnSpc>
              <a:spcBef>
                <a:spcPts val="600"/>
              </a:spcBef>
              <a:buClr>
                <a:srgbClr val="9A1D55"/>
              </a:buClr>
              <a:defRPr sz="1400">
                <a:solidFill>
                  <a:srgbClr val="303A5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4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F4CC5-6E03-C244-8BCE-A75E71991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3110" y="171450"/>
            <a:ext cx="9406114" cy="65151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solidFill>
                  <a:srgbClr val="303A5F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br>
              <a:rPr lang="en-US" dirty="0"/>
            </a:b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5AAE-0B1A-3345-80CD-045A1634D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23110" y="1154430"/>
            <a:ext cx="3915465" cy="4714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303A5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DA0158B-E282-DF40-9138-4B8DFFD7044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03621" y="1154430"/>
            <a:ext cx="5346258" cy="4714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54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B90591-2118-7146-BA4A-20255505BBE0}"/>
              </a:ext>
            </a:extLst>
          </p:cNvPr>
          <p:cNvSpPr/>
          <p:nvPr userDrawn="1"/>
        </p:nvSpPr>
        <p:spPr>
          <a:xfrm flipV="1">
            <a:off x="2010701" y="912565"/>
            <a:ext cx="10421770" cy="45719"/>
          </a:xfrm>
          <a:prstGeom prst="rect">
            <a:avLst/>
          </a:prstGeom>
          <a:solidFill>
            <a:srgbClr val="94D6D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4D6D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49EB94-A34D-7740-AB37-2C24610CCC52}"/>
              </a:ext>
            </a:extLst>
          </p:cNvPr>
          <p:cNvGrpSpPr/>
          <p:nvPr userDrawn="1"/>
        </p:nvGrpSpPr>
        <p:grpSpPr bwMode="gray">
          <a:xfrm>
            <a:off x="9066230" y="6150623"/>
            <a:ext cx="2515543" cy="569706"/>
            <a:chOff x="5525840" y="3530278"/>
            <a:chExt cx="1886657" cy="569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F9D473-15A3-DE4A-914D-C5767F2CED4F}"/>
                </a:ext>
              </a:extLst>
            </p:cNvPr>
            <p:cNvSpPr txBox="1"/>
            <p:nvPr/>
          </p:nvSpPr>
          <p:spPr bwMode="gray"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cap="all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FC5664-80CD-4B4B-8DCD-E4DBBDA7490B}"/>
                </a:ext>
              </a:extLst>
            </p:cNvPr>
            <p:cNvGrpSpPr/>
            <p:nvPr/>
          </p:nvGrpSpPr>
          <p:grpSpPr bwMode="gray"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707F99-8329-F14A-A470-78654D629280}"/>
                  </a:ext>
                </a:extLst>
              </p:cNvPr>
              <p:cNvSpPr txBox="1"/>
              <p:nvPr/>
            </p:nvSpPr>
            <p:spPr bwMode="gray"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b="1" cap="all" spc="-8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A58B88-8F2E-4A48-9125-81226E10CFFF}"/>
                  </a:ext>
                </a:extLst>
              </p:cNvPr>
              <p:cNvSpPr txBox="1"/>
              <p:nvPr/>
            </p:nvSpPr>
            <p:spPr bwMode="gray"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100" spc="-8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</p:grp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989E26-E42C-5649-8213-BDFE8570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376" y="1229680"/>
            <a:ext cx="9307151" cy="470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9203F4-5D8D-ED4D-82AB-0C44E544362D}"/>
              </a:ext>
            </a:extLst>
          </p:cNvPr>
          <p:cNvCxnSpPr/>
          <p:nvPr userDrawn="1"/>
        </p:nvCxnSpPr>
        <p:spPr bwMode="gray">
          <a:xfrm>
            <a:off x="-12288" y="6021288"/>
            <a:ext cx="12204288" cy="0"/>
          </a:xfrm>
          <a:prstGeom prst="line">
            <a:avLst/>
          </a:prstGeom>
          <a:ln w="25400">
            <a:solidFill>
              <a:srgbClr val="303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12">
            <a:extLst>
              <a:ext uri="{FF2B5EF4-FFF2-40B4-BE49-F238E27FC236}">
                <a16:creationId xmlns:a16="http://schemas.microsoft.com/office/drawing/2014/main" id="{55C0313B-DC1D-DE45-B939-1D3E339AE2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3" y="6108274"/>
            <a:ext cx="1991988" cy="6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BD34ED1-3DF3-EA44-9697-CAFE409C229D}"/>
              </a:ext>
            </a:extLst>
          </p:cNvPr>
          <p:cNvSpPr/>
          <p:nvPr userDrawn="1"/>
        </p:nvSpPr>
        <p:spPr>
          <a:xfrm>
            <a:off x="11378004" y="6454588"/>
            <a:ext cx="204396" cy="204396"/>
          </a:xfrm>
          <a:prstGeom prst="ellipse">
            <a:avLst/>
          </a:prstGeom>
          <a:solidFill>
            <a:srgbClr val="9A1D5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/>
          <a:lstStyle/>
          <a:p>
            <a:pPr algn="ctr"/>
            <a:endParaRPr lang="de-DE" sz="1600">
              <a:solidFill>
                <a:srgbClr val="0D994D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9C7EC2F9-699B-C64E-8C85-4BFBE512B56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325529" y="6472437"/>
            <a:ext cx="309346" cy="16398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U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20AFFCC-8C27-E943-B148-5A2EAFC9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702" y="226964"/>
            <a:ext cx="9354528" cy="645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de-D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38B902-CC94-6E4E-9347-7A78BAAB0E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624160" y="1782320"/>
            <a:ext cx="360320" cy="360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0EF28D-674B-874A-B779-BCC384888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27" y="6068311"/>
            <a:ext cx="1667801" cy="6841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6E4A64-939B-904C-BB63-FB6BA872483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624160" y="2446064"/>
            <a:ext cx="2501900" cy="2133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D7A958-2317-C945-A56C-C72374B3AB1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05651" cy="17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83" r:id="rId10"/>
    <p:sldLayoutId id="21474855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303A5F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1800"/>
        </a:lnSpc>
        <a:spcBef>
          <a:spcPts val="600"/>
        </a:spcBef>
        <a:buSzPct val="113000"/>
        <a:buFont typeface="Arial" panose="020B0604020202020204" pitchFamily="34" charset="0"/>
        <a:buChar char="•"/>
        <a:defRPr sz="2400" b="0" i="0" kern="1200">
          <a:solidFill>
            <a:srgbClr val="303A5F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360000" indent="-180000" algn="l" defTabSz="914400" rtl="0" eaLnBrk="1" latinLnBrk="0" hangingPunct="1">
        <a:lnSpc>
          <a:spcPts val="1800"/>
        </a:lnSpc>
        <a:spcBef>
          <a:spcPts val="1200"/>
        </a:spcBef>
        <a:buSzPct val="113000"/>
        <a:buFont typeface="Arial" panose="020B0604020202020204" pitchFamily="34" charset="0"/>
        <a:buChar char="•"/>
        <a:defRPr sz="1800" b="0" i="0" kern="1200" cap="all" baseline="0">
          <a:solidFill>
            <a:srgbClr val="4EC4CF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540000" indent="-180000" algn="l" defTabSz="914400" rtl="0" eaLnBrk="1" latinLnBrk="0" hangingPunct="1">
        <a:lnSpc>
          <a:spcPts val="1800"/>
        </a:lnSpc>
        <a:spcBef>
          <a:spcPts val="600"/>
        </a:spcBef>
        <a:buClr>
          <a:srgbClr val="9A1D55"/>
        </a:buClr>
        <a:buSzPct val="113000"/>
        <a:buFont typeface="Symbol" pitchFamily="2" charset="2"/>
        <a:buChar char="-"/>
        <a:defRPr sz="1800" b="0" i="0" kern="1200">
          <a:solidFill>
            <a:srgbClr val="9A1D55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80000" indent="-180000" algn="l" defTabSz="914400" rtl="0" eaLnBrk="1" latinLnBrk="0" hangingPunct="1">
        <a:lnSpc>
          <a:spcPts val="18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18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1C1B2-7505-2B44-B889-DE4B5E9E0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822FB-D1EF-A341-84FC-BB0DF6F0E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B1FB-C6FD-E64F-8064-AB489131C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80FC3-CCDB-0C42-B346-60E2A0E6098F}" type="datetimeFigureOut">
              <a:rPr lang="de-DE" smtClean="0"/>
              <a:t>19.08.2022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CF711-CC6A-3848-9CB3-FC91EDF6F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343F7-DFCC-924D-B14A-E22DB5FF2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72B8-1EE2-D945-B40B-545228F279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40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2" r:id="rId1"/>
    <p:sldLayoutId id="2147485573" r:id="rId2"/>
    <p:sldLayoutId id="2147485574" r:id="rId3"/>
    <p:sldLayoutId id="2147485575" r:id="rId4"/>
    <p:sldLayoutId id="2147485576" r:id="rId5"/>
    <p:sldLayoutId id="2147485577" r:id="rId6"/>
    <p:sldLayoutId id="2147485578" r:id="rId7"/>
    <p:sldLayoutId id="2147485579" r:id="rId8"/>
    <p:sldLayoutId id="2147485580" r:id="rId9"/>
    <p:sldLayoutId id="2147485581" r:id="rId10"/>
    <p:sldLayoutId id="21474855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D8F708-4192-45FC-BAB7-C6AAAB4D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WHO </a:t>
            </a:r>
            <a:r>
              <a:rPr lang="de-DE" b="1" dirty="0" err="1"/>
              <a:t>recommendations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non-invasive </a:t>
            </a:r>
            <a:r>
              <a:rPr lang="de-DE" b="1" dirty="0" err="1"/>
              <a:t>respiratory</a:t>
            </a:r>
            <a:r>
              <a:rPr lang="de-DE" b="1" dirty="0"/>
              <a:t> support </a:t>
            </a:r>
            <a:r>
              <a:rPr lang="de-DE" b="1" dirty="0" err="1"/>
              <a:t>for</a:t>
            </a:r>
            <a:r>
              <a:rPr lang="de-DE" b="1" dirty="0"/>
              <a:t> COVID-19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C6A432-E208-49FD-8903-ECD9BBFAF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cap="none" dirty="0">
                <a:solidFill>
                  <a:schemeClr val="tx1"/>
                </a:solidFill>
              </a:rPr>
              <a:t>Neill Adhikari, Sunnybrook Health Sciences Centre and University of Toronto</a:t>
            </a:r>
          </a:p>
          <a:p>
            <a:endParaRPr lang="en-US" sz="2200" cap="none" dirty="0">
              <a:solidFill>
                <a:schemeClr val="tx1"/>
              </a:solidFill>
            </a:endParaRPr>
          </a:p>
          <a:p>
            <a:r>
              <a:rPr lang="en-US" sz="2200" cap="none" dirty="0">
                <a:solidFill>
                  <a:schemeClr val="tx1"/>
                </a:solidFill>
              </a:rPr>
              <a:t>Clinical co-chair, WHO guideline panel</a:t>
            </a:r>
          </a:p>
          <a:p>
            <a:endParaRPr lang="en-US" sz="2200" cap="none" dirty="0">
              <a:solidFill>
                <a:schemeClr val="tx1"/>
              </a:solidFill>
            </a:endParaRPr>
          </a:p>
          <a:p>
            <a:r>
              <a:rPr lang="en-US" sz="2200" cap="none" dirty="0">
                <a:solidFill>
                  <a:schemeClr val="tx1"/>
                </a:solidFill>
              </a:rPr>
              <a:t>4 August 2022</a:t>
            </a:r>
          </a:p>
          <a:p>
            <a:r>
              <a:rPr lang="en-US" sz="2200" cap="none" dirty="0">
                <a:solidFill>
                  <a:schemeClr val="tx1"/>
                </a:solidFill>
              </a:rPr>
              <a:t>USAID Global Goods webinar on oxygen updates</a:t>
            </a:r>
          </a:p>
          <a:p>
            <a:endParaRPr lang="en-US" sz="2200" cap="none" dirty="0">
              <a:solidFill>
                <a:schemeClr val="tx1"/>
              </a:solidFill>
            </a:endParaRPr>
          </a:p>
          <a:p>
            <a:endParaRPr lang="en-US" sz="2200" cap="none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6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D9EB0-BE95-443A-B8D2-2FF65A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1 - HFNO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DE3B5-2414-45B7-AD61-8F33C094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In hospitalized patients with severe or critical COVID-19 and acute hypoxemic respiratory failure (AHRF) not needing emergent intubation, we suggest high-flow nasal oxygen (HFNO) rather than standard oxygen therapy (SOT) (conditional recommendation). 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F815A52-5EE6-4F88-90C9-76028CB5C8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164" y="2968830"/>
            <a:ext cx="2802659" cy="28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F9EB-AB5E-B54F-C537-B78684FD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A80F79E-2032-1EB6-8A90-987376CA9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"/>
            <a:ext cx="12191999" cy="6858001"/>
          </a:xfrm>
        </p:spPr>
      </p:pic>
    </p:spTree>
    <p:extLst>
      <p:ext uri="{BB962C8B-B14F-4D97-AF65-F5344CB8AC3E}">
        <p14:creationId xmlns:p14="http://schemas.microsoft.com/office/powerpoint/2010/main" val="14980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D9EB0-BE95-443A-B8D2-2FF65A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2 - CPAP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DE3B5-2414-45B7-AD61-8F33C094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A" dirty="0"/>
              <a:t>In hospitalized patients with severe or critical COVID-19 and AHRF not needing emergent intubation, we suggest CPAP, rather than standard oxygen therapy (conditional recommendation).  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833C76-8E65-0011-3B1B-6BE9DEA7B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56" y="2728026"/>
            <a:ext cx="2688112" cy="2688112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E31BC8F-61DE-3E62-B973-D2334182E6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32" y="2225899"/>
            <a:ext cx="3454812" cy="34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7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D14F-862A-61D2-3FE4-3A28B248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4D3AF4A-BA97-D8A1-343D-CAFEEC0EA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30"/>
            <a:ext cx="12192000" cy="6750870"/>
          </a:xfrm>
        </p:spPr>
      </p:pic>
    </p:spTree>
    <p:extLst>
      <p:ext uri="{BB962C8B-B14F-4D97-AF65-F5344CB8AC3E}">
        <p14:creationId xmlns:p14="http://schemas.microsoft.com/office/powerpoint/2010/main" val="411157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D9EB0-BE95-443A-B8D2-2FF65A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3 - NIV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DE3B5-2414-45B7-AD61-8F33C094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CA" dirty="0"/>
              <a:t>In hospitalized patients with severe or critical COVID-19 and AHRF not needing emergent intubation, we suggest non-invasive ventilation, rather than standard oxygen therapy (conditional recommendation). 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2D929F-02DF-1FE2-8C1B-DD97BCD28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3013033"/>
            <a:ext cx="2462481" cy="2462481"/>
          </a:xfrm>
          <a:prstGeom prst="rect">
            <a:avLst/>
          </a:prstGeom>
        </p:spPr>
      </p:pic>
      <p:pic>
        <p:nvPicPr>
          <p:cNvPr id="7" name="Picture 6" descr="A picture containing text, room, vector graphics&#10;&#10;Description automatically generated">
            <a:extLst>
              <a:ext uri="{FF2B5EF4-FFF2-40B4-BE49-F238E27FC236}">
                <a16:creationId xmlns:a16="http://schemas.microsoft.com/office/drawing/2014/main" id="{E011A398-E019-DDB1-9107-09E5A4D1F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9" y="3013033"/>
            <a:ext cx="2462481" cy="2462481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946388-A1BC-4685-66B7-EC6AF07580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17" y="2565994"/>
            <a:ext cx="3114717" cy="31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8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D9EB0-BE95-443A-B8D2-2FF65A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94FBE10-0B6A-426A-9152-DF70AAFC1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827" cy="6858000"/>
          </a:xfrm>
        </p:spPr>
      </p:pic>
    </p:spTree>
    <p:extLst>
      <p:ext uri="{BB962C8B-B14F-4D97-AF65-F5344CB8AC3E}">
        <p14:creationId xmlns:p14="http://schemas.microsoft.com/office/powerpoint/2010/main" val="288007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4482-2A86-31F0-E6C0-57CD763A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information (based on GDG experience)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CAE1-CB83-1A73-B1ED-9D90086E5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HFNO</a:t>
            </a:r>
          </a:p>
          <a:p>
            <a:pPr marL="360000" lvl="2">
              <a:lnSpc>
                <a:spcPct val="100000"/>
              </a:lnSpc>
            </a:pPr>
            <a:r>
              <a:rPr lang="en-CA" sz="2400" dirty="0">
                <a:solidFill>
                  <a:srgbClr val="303A5F"/>
                </a:solidFill>
              </a:rPr>
              <a:t>Initial flow rate 50-60 L/min (2 L/kg/min in children)</a:t>
            </a:r>
          </a:p>
          <a:p>
            <a:pPr>
              <a:lnSpc>
                <a:spcPct val="100000"/>
              </a:lnSpc>
            </a:pPr>
            <a:r>
              <a:rPr lang="en-US" dirty="0"/>
              <a:t>CPAP</a:t>
            </a:r>
          </a:p>
          <a:p>
            <a:pPr marL="360000" lvl="2">
              <a:lnSpc>
                <a:spcPct val="100000"/>
              </a:lnSpc>
            </a:pPr>
            <a:r>
              <a:rPr lang="en-US" sz="2400" dirty="0">
                <a:solidFill>
                  <a:srgbClr val="303A5F"/>
                </a:solidFill>
              </a:rPr>
              <a:t>Initial pressure 5-10 cmH</a:t>
            </a:r>
            <a:r>
              <a:rPr lang="en-US" sz="2400" baseline="-25000" dirty="0">
                <a:solidFill>
                  <a:srgbClr val="303A5F"/>
                </a:solidFill>
              </a:rPr>
              <a:t>2</a:t>
            </a:r>
            <a:r>
              <a:rPr lang="en-US" sz="2400" dirty="0">
                <a:solidFill>
                  <a:srgbClr val="303A5F"/>
                </a:solidFill>
              </a:rPr>
              <a:t>O</a:t>
            </a:r>
          </a:p>
          <a:p>
            <a:pPr>
              <a:lnSpc>
                <a:spcPct val="100000"/>
              </a:lnSpc>
            </a:pPr>
            <a:r>
              <a:rPr lang="en-US" dirty="0"/>
              <a:t>NIV</a:t>
            </a:r>
          </a:p>
          <a:p>
            <a:pPr marL="360000" lvl="2">
              <a:lnSpc>
                <a:spcPct val="100000"/>
              </a:lnSpc>
            </a:pPr>
            <a:r>
              <a:rPr lang="en-US" sz="2400" dirty="0">
                <a:solidFill>
                  <a:srgbClr val="303A5F"/>
                </a:solidFill>
              </a:rPr>
              <a:t>Initial EPAP 5-10 cmH</a:t>
            </a:r>
            <a:r>
              <a:rPr lang="en-US" sz="2400" baseline="-25000" dirty="0">
                <a:solidFill>
                  <a:srgbClr val="303A5F"/>
                </a:solidFill>
              </a:rPr>
              <a:t>2</a:t>
            </a:r>
            <a:r>
              <a:rPr lang="en-US" sz="2400" dirty="0">
                <a:solidFill>
                  <a:srgbClr val="303A5F"/>
                </a:solidFill>
              </a:rPr>
              <a:t>O, IPAP to achieve Vt 6 ml/kg</a:t>
            </a:r>
          </a:p>
          <a:p>
            <a:pPr marL="180000" lvl="1">
              <a:lnSpc>
                <a:spcPct val="100000"/>
              </a:lnSpc>
            </a:pPr>
            <a:r>
              <a:rPr lang="en-US" sz="2400" cap="none" dirty="0">
                <a:solidFill>
                  <a:srgbClr val="303A5F"/>
                </a:solidFill>
              </a:rPr>
              <a:t>All</a:t>
            </a:r>
          </a:p>
          <a:p>
            <a:pPr marL="360000" lvl="2">
              <a:lnSpc>
                <a:spcPct val="100000"/>
              </a:lnSpc>
            </a:pPr>
            <a:r>
              <a:rPr lang="en-US" sz="2400" cap="none" dirty="0">
                <a:solidFill>
                  <a:srgbClr val="303A5F"/>
                </a:solidFill>
              </a:rPr>
              <a:t>Titrate to comfort and work of breathing</a:t>
            </a:r>
          </a:p>
          <a:p>
            <a:pPr marL="360000" lvl="2">
              <a:lnSpc>
                <a:spcPct val="100000"/>
              </a:lnSpc>
            </a:pPr>
            <a:r>
              <a:rPr lang="en-CA" sz="2400" dirty="0">
                <a:solidFill>
                  <a:srgbClr val="303A5F"/>
                </a:solidFill>
              </a:rPr>
              <a:t>Initial FiO</a:t>
            </a:r>
            <a:r>
              <a:rPr lang="en-CA" sz="2400" baseline="-25000" dirty="0">
                <a:solidFill>
                  <a:srgbClr val="303A5F"/>
                </a:solidFill>
              </a:rPr>
              <a:t>2</a:t>
            </a:r>
            <a:r>
              <a:rPr lang="en-CA" sz="2400" dirty="0">
                <a:solidFill>
                  <a:srgbClr val="303A5F"/>
                </a:solidFill>
              </a:rPr>
              <a:t> 100%</a:t>
            </a:r>
            <a:r>
              <a:rPr lang="en-US" sz="2400" dirty="0">
                <a:solidFill>
                  <a:srgbClr val="303A5F"/>
                </a:solidFill>
              </a:rPr>
              <a:t> and </a:t>
            </a:r>
            <a:r>
              <a:rPr lang="en-US" sz="2400" cap="none" dirty="0">
                <a:solidFill>
                  <a:srgbClr val="303A5F"/>
                </a:solidFill>
              </a:rPr>
              <a:t>titrate FiO</a:t>
            </a:r>
            <a:r>
              <a:rPr lang="en-US" sz="2400" cap="none" baseline="-25000" dirty="0">
                <a:solidFill>
                  <a:srgbClr val="303A5F"/>
                </a:solidFill>
              </a:rPr>
              <a:t>2</a:t>
            </a:r>
            <a:r>
              <a:rPr lang="en-US" sz="2400" cap="none" dirty="0">
                <a:solidFill>
                  <a:srgbClr val="303A5F"/>
                </a:solidFill>
              </a:rPr>
              <a:t> to achieve saturation target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4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495F5-BD00-4783-821D-6157C6CF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devices – key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6396E9-99AD-40E5-91CC-604883E913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1"/>
          <a:lstStyle/>
          <a:p>
            <a:pPr>
              <a:lnSpc>
                <a:spcPct val="100000"/>
              </a:lnSpc>
            </a:pPr>
            <a:r>
              <a:rPr lang="en-CA" dirty="0"/>
              <a:t>Trials all conducted in high-resource settings</a:t>
            </a:r>
          </a:p>
          <a:p>
            <a:pPr>
              <a:lnSpc>
                <a:spcPct val="100000"/>
              </a:lnSpc>
            </a:pPr>
            <a:r>
              <a:rPr lang="en-CA" dirty="0"/>
              <a:t>Implementation considerations</a:t>
            </a:r>
          </a:p>
          <a:p>
            <a:pPr marL="360000" lvl="2">
              <a:lnSpc>
                <a:spcPct val="100000"/>
              </a:lnSpc>
            </a:pPr>
            <a:r>
              <a:rPr lang="en-CA" sz="2400" cap="none" dirty="0">
                <a:solidFill>
                  <a:srgbClr val="303A5F"/>
                </a:solidFill>
              </a:rPr>
              <a:t>oxygen supply</a:t>
            </a:r>
          </a:p>
          <a:p>
            <a:pPr marL="360000" lvl="2">
              <a:lnSpc>
                <a:spcPct val="100000"/>
              </a:lnSpc>
            </a:pPr>
            <a:r>
              <a:rPr lang="en-CA" sz="2400" cap="none" dirty="0">
                <a:solidFill>
                  <a:srgbClr val="303A5F"/>
                </a:solidFill>
              </a:rPr>
              <a:t>training of healthcare providers</a:t>
            </a:r>
          </a:p>
          <a:p>
            <a:pPr marL="360000" lvl="2">
              <a:lnSpc>
                <a:spcPct val="100000"/>
              </a:lnSpc>
            </a:pPr>
            <a:r>
              <a:rPr lang="en-CA" sz="2400" cap="none" dirty="0">
                <a:solidFill>
                  <a:srgbClr val="303A5F"/>
                </a:solidFill>
              </a:rPr>
              <a:t>additional equipment for patient monitoring</a:t>
            </a:r>
          </a:p>
          <a:p>
            <a:pPr marL="360000" lvl="2">
              <a:lnSpc>
                <a:spcPct val="100000"/>
              </a:lnSpc>
            </a:pPr>
            <a:r>
              <a:rPr lang="en-CA" sz="2400" dirty="0">
                <a:solidFill>
                  <a:srgbClr val="303A5F"/>
                </a:solidFill>
              </a:rPr>
              <a:t>n</a:t>
            </a:r>
            <a:r>
              <a:rPr lang="en-CA" sz="2400" cap="none" dirty="0">
                <a:solidFill>
                  <a:srgbClr val="303A5F"/>
                </a:solidFill>
              </a:rPr>
              <a:t>eed for maintenance of equipment</a:t>
            </a:r>
          </a:p>
          <a:p>
            <a:pPr marL="360000" lvl="2">
              <a:lnSpc>
                <a:spcPct val="100000"/>
              </a:lnSpc>
            </a:pPr>
            <a:r>
              <a:rPr lang="en-CA" sz="2400" cap="none" dirty="0">
                <a:solidFill>
                  <a:srgbClr val="303A5F"/>
                </a:solidFill>
              </a:rPr>
              <a:t>cost</a:t>
            </a:r>
          </a:p>
          <a:p>
            <a:pPr marL="360000" lvl="2">
              <a:lnSpc>
                <a:spcPct val="100000"/>
              </a:lnSpc>
            </a:pPr>
            <a:r>
              <a:rPr lang="en-CA" sz="2400" cap="none" dirty="0">
                <a:solidFill>
                  <a:srgbClr val="303A5F"/>
                </a:solidFill>
              </a:rPr>
              <a:t>organization of service delivery</a:t>
            </a:r>
            <a:endParaRPr lang="en-US" sz="2400" cap="none" dirty="0">
              <a:solidFill>
                <a:srgbClr val="303A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3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41AD3-37BF-46DB-B830-74D01C73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24" y="112295"/>
            <a:ext cx="10617840" cy="702093"/>
          </a:xfrm>
        </p:spPr>
        <p:txBody>
          <a:bodyPr>
            <a:no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recommendation due to lack of certainty of evidence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3CB181-6F44-4B5F-9055-C7082E7C0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59243-38D9-44B8-A66A-25C85F5346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HFNO vs CPAP vs NIV</a:t>
            </a:r>
          </a:p>
          <a:p>
            <a:pPr>
              <a:lnSpc>
                <a:spcPct val="100000"/>
              </a:lnSpc>
            </a:pPr>
            <a:r>
              <a:rPr lang="en-US" dirty="0"/>
              <a:t>CPAP interfaces</a:t>
            </a:r>
          </a:p>
          <a:p>
            <a:pPr>
              <a:lnSpc>
                <a:spcPct val="100000"/>
              </a:lnSpc>
            </a:pPr>
            <a:r>
              <a:rPr lang="en-US" dirty="0"/>
              <a:t>NIV interfaces</a:t>
            </a:r>
          </a:p>
        </p:txBody>
      </p:sp>
    </p:spTree>
    <p:extLst>
      <p:ext uri="{BB962C8B-B14F-4D97-AF65-F5344CB8AC3E}">
        <p14:creationId xmlns:p14="http://schemas.microsoft.com/office/powerpoint/2010/main" val="1703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54BE1B-4E6B-40A6-AA5C-FEA3D675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8A6C9-2F1E-45C9-A4C8-6D48B161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792" y="1177290"/>
            <a:ext cx="9965720" cy="47433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Additional trials expected of respiratory support devices, including in LMICs</a:t>
            </a:r>
          </a:p>
          <a:p>
            <a:pPr lvl="1">
              <a:lnSpc>
                <a:spcPct val="100000"/>
              </a:lnSpc>
            </a:pPr>
            <a:r>
              <a:rPr lang="en-US" sz="2000" cap="none" dirty="0"/>
              <a:t>ARISE-AFRICA, </a:t>
            </a:r>
            <a:r>
              <a:rPr lang="en-CA" sz="2000" cap="none" dirty="0"/>
              <a:t>NCT04693403</a:t>
            </a:r>
          </a:p>
          <a:p>
            <a:pPr lvl="1">
              <a:lnSpc>
                <a:spcPct val="100000"/>
              </a:lnSpc>
            </a:pPr>
            <a:r>
              <a:rPr lang="en-CA" sz="2000" cap="none" dirty="0"/>
              <a:t>BREATHE trial</a:t>
            </a:r>
            <a:endParaRPr lang="en-US" sz="2000" cap="none" dirty="0"/>
          </a:p>
          <a:p>
            <a:pPr>
              <a:lnSpc>
                <a:spcPct val="100000"/>
              </a:lnSpc>
            </a:pPr>
            <a:r>
              <a:rPr lang="en-US" dirty="0"/>
              <a:t>Recommendations will be updated as new trial data become available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 meta-analysis may be informative</a:t>
            </a:r>
          </a:p>
        </p:txBody>
      </p:sp>
    </p:spTree>
    <p:extLst>
      <p:ext uri="{BB962C8B-B14F-4D97-AF65-F5344CB8AC3E}">
        <p14:creationId xmlns:p14="http://schemas.microsoft.com/office/powerpoint/2010/main" val="139966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6563-ADFC-41F3-18DA-9A2DEE0C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4401D-5DE0-4990-89AF-275D12742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Review WHO recommendations on non-invasive respiratory support for patients with severe and critical COVID-19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0D7DE-3627-4B47-5C77-AED1834D4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13" y="2984912"/>
            <a:ext cx="10389572" cy="2358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7B858-176D-8F71-0979-7877E3A33B61}"/>
              </a:ext>
            </a:extLst>
          </p:cNvPr>
          <p:cNvSpPr txBox="1"/>
          <p:nvPr/>
        </p:nvSpPr>
        <p:spPr>
          <a:xfrm>
            <a:off x="1359703" y="6145407"/>
            <a:ext cx="94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www.who.int</a:t>
            </a:r>
            <a:r>
              <a:rPr lang="en-US" sz="2400" dirty="0"/>
              <a:t>/publications/</a:t>
            </a:r>
            <a:r>
              <a:rPr lang="en-US" sz="2400" dirty="0" err="1"/>
              <a:t>i</a:t>
            </a:r>
            <a:r>
              <a:rPr lang="en-US" sz="2400" dirty="0"/>
              <a:t>/item/WHO-2019-nCoV-clinical-2022-1</a:t>
            </a:r>
          </a:p>
        </p:txBody>
      </p:sp>
    </p:spTree>
    <p:extLst>
      <p:ext uri="{BB962C8B-B14F-4D97-AF65-F5344CB8AC3E}">
        <p14:creationId xmlns:p14="http://schemas.microsoft.com/office/powerpoint/2010/main" val="404286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9ECD-F50F-476B-06B8-B53C05C0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EC64B-6DFC-1B94-7138-8789C3755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Between-device comparisons</a:t>
            </a:r>
          </a:p>
          <a:p>
            <a:pPr>
              <a:lnSpc>
                <a:spcPct val="100000"/>
              </a:lnSpc>
            </a:pPr>
            <a:r>
              <a:rPr lang="en-US" dirty="0"/>
              <a:t>Interface comparisons</a:t>
            </a:r>
          </a:p>
          <a:p>
            <a:pPr>
              <a:lnSpc>
                <a:spcPct val="100000"/>
              </a:lnSpc>
            </a:pPr>
            <a:r>
              <a:rPr lang="en-US" dirty="0"/>
              <a:t>Risks of aerosol generation</a:t>
            </a:r>
          </a:p>
          <a:p>
            <a:pPr>
              <a:lnSpc>
                <a:spcPct val="100000"/>
              </a:lnSpc>
            </a:pPr>
            <a:r>
              <a:rPr lang="en-US" dirty="0"/>
              <a:t>Specific populations (e.g., children, pregnant women)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1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01C05-9A0D-B048-99C7-0029115F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4000" dirty="0" err="1"/>
              <a:t>Recommendation</a:t>
            </a:r>
            <a:r>
              <a:rPr lang="fr-CA" sz="4000" dirty="0"/>
              <a:t>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B422-5122-014D-950E-BCFF8FB2C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8-01-21 at 8.28.48 PM.png">
            <a:extLst>
              <a:ext uri="{FF2B5EF4-FFF2-40B4-BE49-F238E27FC236}">
                <a16:creationId xmlns:a16="http://schemas.microsoft.com/office/drawing/2014/main" id="{D4212FD3-BBAB-BC4F-83CA-560768F67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3" y="1288733"/>
            <a:ext cx="1222016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3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3567-DDBD-8AC3-A252-7D5F63EE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is still an active pandemic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ED3BFEF3-31E1-2A2E-3136-3081CF71B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7" y="1068780"/>
            <a:ext cx="5731083" cy="5349832"/>
          </a:xfrm>
        </p:spPr>
      </p:pic>
      <p:pic>
        <p:nvPicPr>
          <p:cNvPr id="7" name="Picture 6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5E52D8C-D0AC-CB2B-58C3-D49A489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041" y="1828800"/>
            <a:ext cx="5964959" cy="3408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B6DFE-33A3-341A-9243-A41659B27999}"/>
              </a:ext>
            </a:extLst>
          </p:cNvPr>
          <p:cNvSpPr txBox="1"/>
          <p:nvPr/>
        </p:nvSpPr>
        <p:spPr>
          <a:xfrm>
            <a:off x="7410202" y="6335485"/>
            <a:ext cx="4165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coronavirus.jhu.edu</a:t>
            </a:r>
            <a:r>
              <a:rPr lang="en-US" sz="2000" dirty="0"/>
              <a:t>/</a:t>
            </a:r>
            <a:r>
              <a:rPr lang="en-US" sz="2000" dirty="0" err="1"/>
              <a:t>map.html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06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D2A3-505A-D151-3265-06C87250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4C84-19DC-FD8E-C3CD-24D8525EE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5300171"/>
            <a:ext cx="11133374" cy="822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/>
              <a:t>and</a:t>
            </a:r>
            <a:r>
              <a:rPr lang="en-US" sz="2800" dirty="0"/>
              <a:t> acute hypoxemic respiratory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6F5C7-A608-5C02-DB5C-EBD75E686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1" y="842963"/>
            <a:ext cx="11574878" cy="4286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587528-C210-987E-7315-D736EA84C71B}"/>
              </a:ext>
            </a:extLst>
          </p:cNvPr>
          <p:cNvSpPr/>
          <p:nvPr/>
        </p:nvSpPr>
        <p:spPr>
          <a:xfrm>
            <a:off x="6958941" y="1685926"/>
            <a:ext cx="4785755" cy="318258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7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D9EB0-BE95-443A-B8D2-2FF65A45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8DE3B5-2414-45B7-AD61-8F33C0944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Guideline panel had input into initial PICO questions</a:t>
            </a:r>
          </a:p>
          <a:p>
            <a:pPr>
              <a:lnSpc>
                <a:spcPct val="100000"/>
              </a:lnSpc>
            </a:pPr>
            <a:r>
              <a:rPr lang="en-US" dirty="0"/>
              <a:t>Systematic review commissioned</a:t>
            </a:r>
          </a:p>
          <a:p>
            <a:pPr marL="360000" lvl="2">
              <a:lnSpc>
                <a:spcPct val="100000"/>
              </a:lnSpc>
            </a:pPr>
            <a:r>
              <a:rPr lang="en-US" sz="2400" dirty="0">
                <a:solidFill>
                  <a:srgbClr val="303A5F"/>
                </a:solidFill>
              </a:rPr>
              <a:t>Evidence from direct population (COVID-19)</a:t>
            </a:r>
          </a:p>
          <a:p>
            <a:pPr marL="360000" lvl="2">
              <a:lnSpc>
                <a:spcPct val="100000"/>
              </a:lnSpc>
            </a:pPr>
            <a:r>
              <a:rPr lang="en-US" sz="2400" dirty="0">
                <a:solidFill>
                  <a:srgbClr val="303A5F"/>
                </a:solidFill>
              </a:rPr>
              <a:t>Evidence from indirect population (non-COVID AHRF)</a:t>
            </a:r>
          </a:p>
          <a:p>
            <a:pPr>
              <a:lnSpc>
                <a:spcPct val="100000"/>
              </a:lnSpc>
            </a:pPr>
            <a:r>
              <a:rPr lang="en-US" dirty="0"/>
              <a:t>Pairwise meta-analysis</a:t>
            </a:r>
          </a:p>
          <a:p>
            <a:pPr>
              <a:lnSpc>
                <a:spcPct val="100000"/>
              </a:lnSpc>
            </a:pPr>
            <a:r>
              <a:rPr lang="en-US" dirty="0"/>
              <a:t>Clinical and methods chairs and WHO met with SR team to clarify results and refine GRADE levels of evidence</a:t>
            </a:r>
          </a:p>
          <a:p>
            <a:pPr>
              <a:lnSpc>
                <a:spcPct val="100000"/>
              </a:lnSpc>
            </a:pPr>
            <a:r>
              <a:rPr lang="en-US" dirty="0"/>
              <a:t>Guideline panel considered draft recommendations and provided feedback on additional text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C0D1A-E49B-0444-9A74-B34288E68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628"/>
            <a:ext cx="12192000" cy="92279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Certainty of evidence</a:t>
            </a:r>
            <a:br>
              <a:rPr lang="en-US" sz="3200" dirty="0"/>
            </a:br>
            <a:r>
              <a:rPr lang="en-US" dirty="0"/>
              <a:t>(quality of the evidence, confidence in estimates)</a:t>
            </a:r>
            <a:endParaRPr lang="fr-CA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9963DDD7-A44B-AC44-A840-538A2C852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24797"/>
              </p:ext>
            </p:extLst>
          </p:nvPr>
        </p:nvGraphicFramePr>
        <p:xfrm>
          <a:off x="708228" y="1053420"/>
          <a:ext cx="11107719" cy="557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9080500" imgH="4559300" progId="Word.Document.12">
                  <p:embed/>
                </p:oleObj>
              </mc:Choice>
              <mc:Fallback>
                <p:oleObj name="Document" r:id="rId3" imgW="9080500" imgH="4559300" progId="Word.Document.12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9963DDD7-A44B-AC44-A840-538A2C852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228" y="1053420"/>
                        <a:ext cx="11107719" cy="557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7865FFB-638A-37F0-528F-BCA5A8CE02C9}"/>
              </a:ext>
            </a:extLst>
          </p:cNvPr>
          <p:cNvSpPr/>
          <p:nvPr/>
        </p:nvSpPr>
        <p:spPr>
          <a:xfrm>
            <a:off x="4963886" y="3016332"/>
            <a:ext cx="1567543" cy="318258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4E206-D051-CF45-846F-A0C808AC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0"/>
            <a:ext cx="11407487" cy="972589"/>
          </a:xfrm>
        </p:spPr>
        <p:txBody>
          <a:bodyPr>
            <a:normAutofit/>
          </a:bodyPr>
          <a:lstStyle/>
          <a:p>
            <a:pPr algn="ctr"/>
            <a:r>
              <a:rPr lang="fr-CA" sz="4800" err="1"/>
              <a:t>Strength</a:t>
            </a:r>
            <a:r>
              <a:rPr lang="fr-CA" sz="4800"/>
              <a:t> of </a:t>
            </a:r>
            <a:r>
              <a:rPr lang="fr-CA" sz="4800" err="1"/>
              <a:t>recommendations</a:t>
            </a:r>
            <a:endParaRPr lang="fr-CA" sz="480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9E1075D-4F6E-4986-857B-226A80379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684892"/>
              </p:ext>
            </p:extLst>
          </p:nvPr>
        </p:nvGraphicFramePr>
        <p:xfrm>
          <a:off x="391378" y="1357540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262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D8139-8042-5648-89C9-172621A2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826481"/>
          </a:xfrm>
        </p:spPr>
        <p:txBody>
          <a:bodyPr>
            <a:normAutofit fontScale="90000"/>
          </a:bodyPr>
          <a:lstStyle/>
          <a:p>
            <a:r>
              <a:rPr lang="fr-CA" sz="5400"/>
              <a:t>Four options for </a:t>
            </a:r>
            <a:r>
              <a:rPr lang="fr-CA" sz="5400" err="1"/>
              <a:t>recommendations</a:t>
            </a:r>
            <a:endParaRPr lang="fr-CA" sz="540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CE4F3579-C487-4610-A73A-CE3ECD963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0442"/>
              </p:ext>
            </p:extLst>
          </p:nvPr>
        </p:nvGraphicFramePr>
        <p:xfrm>
          <a:off x="126121" y="1368425"/>
          <a:ext cx="119379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2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D9189-50DC-4BED-7561-D14FB6A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47F1D-47DA-4081-8EF4-718F2207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825" y="1177289"/>
            <a:ext cx="9413110" cy="54016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HFNO vs SOT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COVID-19 patients with AHRF: 4 RCTs, n=1053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Non-COVID ARDS: 5 RCTs, n=1425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CPAP vs SOT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COVID-19 patients with AHRF: 1 RCT, n=742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Non-COVID ARDS: 4 RCTs, n=871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Facemask NIV vs SOT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COVID-19 patients with AHRF: none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Non-COVID ARDS: 11 RCTs, n=1254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83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keKYXyaWtGYl8oeREEkQ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FC5D9A9ED7F4DA6E3AD29E790B5A4" ma:contentTypeVersion="13" ma:contentTypeDescription="Create a new document." ma:contentTypeScope="" ma:versionID="138d698537e82d93035536a62cca9fd1">
  <xsd:schema xmlns:xsd="http://www.w3.org/2001/XMLSchema" xmlns:xs="http://www.w3.org/2001/XMLSchema" xmlns:p="http://schemas.microsoft.com/office/2006/metadata/properties" xmlns:ns3="0f99ca09-164e-48d3-a719-948f09fefd0c" xmlns:ns4="204e88c5-92b1-4519-8292-53f58ba44b45" targetNamespace="http://schemas.microsoft.com/office/2006/metadata/properties" ma:root="true" ma:fieldsID="1b45a10eeee6107e6ce1686923028a22" ns3:_="" ns4:_="">
    <xsd:import namespace="0f99ca09-164e-48d3-a719-948f09fefd0c"/>
    <xsd:import namespace="204e88c5-92b1-4519-8292-53f58ba44b4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9ca09-164e-48d3-a719-948f09fefd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e88c5-92b1-4519-8292-53f58ba44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E0C640-F409-4BD3-B3AD-69FC8B59F887}">
  <ds:schemaRefs>
    <ds:schemaRef ds:uri="0f99ca09-164e-48d3-a719-948f09fefd0c"/>
    <ds:schemaRef ds:uri="204e88c5-92b1-4519-8292-53f58ba44b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B5D8FD-2178-4FFD-975D-5E6D683A6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AC2C4-FC25-4190-B4AA-1F770450092E}">
  <ds:schemaRefs>
    <ds:schemaRef ds:uri="0f99ca09-164e-48d3-a719-948f09fefd0c"/>
    <ds:schemaRef ds:uri="204e88c5-92b1-4519-8292-53f58ba44b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650</Words>
  <Application>Microsoft Office PowerPoint</Application>
  <PresentationFormat>Widescreen</PresentationFormat>
  <Paragraphs>94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Calibri Light</vt:lpstr>
      <vt:lpstr>Corbel</vt:lpstr>
      <vt:lpstr>Helvetica Neue</vt:lpstr>
      <vt:lpstr>Helvetica Neue Light</vt:lpstr>
      <vt:lpstr>Helvetica Neue Thin</vt:lpstr>
      <vt:lpstr>Leelawadee</vt:lpstr>
      <vt:lpstr>Source Sans Pro</vt:lpstr>
      <vt:lpstr>Symbol</vt:lpstr>
      <vt:lpstr>Système normal</vt:lpstr>
      <vt:lpstr>Wingdings</vt:lpstr>
      <vt:lpstr>Custom Design</vt:lpstr>
      <vt:lpstr>1_Custom Design</vt:lpstr>
      <vt:lpstr>think-cell Slide</vt:lpstr>
      <vt:lpstr>Document</vt:lpstr>
      <vt:lpstr>WHO recommendations for non-invasive respiratory support for COVID-19</vt:lpstr>
      <vt:lpstr>Objectives</vt:lpstr>
      <vt:lpstr>COVID-19 is still an active pandemic</vt:lpstr>
      <vt:lpstr>Population</vt:lpstr>
      <vt:lpstr>Methods</vt:lpstr>
      <vt:lpstr>Certainty of evidence (quality of the evidence, confidence in estimates)</vt:lpstr>
      <vt:lpstr>Strength of recommendations</vt:lpstr>
      <vt:lpstr>Four options for recommendations</vt:lpstr>
      <vt:lpstr>Sources of evidence</vt:lpstr>
      <vt:lpstr>Recommendation 1 - HFNO</vt:lpstr>
      <vt:lpstr>PowerPoint Presentation</vt:lpstr>
      <vt:lpstr>Recommendation 2 - CPAP</vt:lpstr>
      <vt:lpstr>PowerPoint Presentation</vt:lpstr>
      <vt:lpstr>Recommendation 3 - NIV</vt:lpstr>
      <vt:lpstr>PowerPoint Presentation</vt:lpstr>
      <vt:lpstr>Practical information (based on GDG experience)</vt:lpstr>
      <vt:lpstr>All devices – key points</vt:lpstr>
      <vt:lpstr>No recommendation due to lack of certainty of evidence</vt:lpstr>
      <vt:lpstr>Future directions</vt:lpstr>
      <vt:lpstr>Research needs</vt:lpstr>
      <vt:lpstr>Recommendation implications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Meeting, Date</dc:title>
  <dc:subject/>
  <dc:creator>CRAMOND, Vanessa</dc:creator>
  <cp:keywords/>
  <dc:description/>
  <cp:lastModifiedBy>Law, Tyler</cp:lastModifiedBy>
  <cp:revision>89</cp:revision>
  <cp:lastPrinted>2022-03-08T08:43:12Z</cp:lastPrinted>
  <dcterms:created xsi:type="dcterms:W3CDTF">2020-02-18T10:56:14Z</dcterms:created>
  <dcterms:modified xsi:type="dcterms:W3CDTF">2022-08-19T19:15:37Z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0x010100A50FC5D9A9ED7F4DA6E3AD29E790B5A4</vt:lpwstr>
  </property>
</Properties>
</file>