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8"/>
  </p:notesMasterIdLst>
  <p:handoutMasterIdLst>
    <p:handoutMasterId r:id="rId69"/>
  </p:handoutMasterIdLst>
  <p:sldIdLst>
    <p:sldId id="256" r:id="rId5"/>
    <p:sldId id="442" r:id="rId6"/>
    <p:sldId id="267" r:id="rId7"/>
    <p:sldId id="382" r:id="rId8"/>
    <p:sldId id="383" r:id="rId9"/>
    <p:sldId id="384" r:id="rId10"/>
    <p:sldId id="385" r:id="rId11"/>
    <p:sldId id="386" r:id="rId12"/>
    <p:sldId id="387" r:id="rId13"/>
    <p:sldId id="389" r:id="rId14"/>
    <p:sldId id="390" r:id="rId15"/>
    <p:sldId id="388" r:id="rId16"/>
    <p:sldId id="391" r:id="rId17"/>
    <p:sldId id="392" r:id="rId18"/>
    <p:sldId id="393" r:id="rId19"/>
    <p:sldId id="394" r:id="rId20"/>
    <p:sldId id="395" r:id="rId21"/>
    <p:sldId id="396" r:id="rId22"/>
    <p:sldId id="398" r:id="rId23"/>
    <p:sldId id="397" r:id="rId24"/>
    <p:sldId id="399" r:id="rId25"/>
    <p:sldId id="400" r:id="rId26"/>
    <p:sldId id="401" r:id="rId27"/>
    <p:sldId id="403" r:id="rId28"/>
    <p:sldId id="404" r:id="rId29"/>
    <p:sldId id="443" r:id="rId30"/>
    <p:sldId id="405" r:id="rId31"/>
    <p:sldId id="406" r:id="rId32"/>
    <p:sldId id="407" r:id="rId33"/>
    <p:sldId id="408" r:id="rId34"/>
    <p:sldId id="441" r:id="rId35"/>
    <p:sldId id="402" r:id="rId36"/>
    <p:sldId id="409" r:id="rId37"/>
    <p:sldId id="410" r:id="rId38"/>
    <p:sldId id="412" r:id="rId39"/>
    <p:sldId id="414" r:id="rId40"/>
    <p:sldId id="417" r:id="rId41"/>
    <p:sldId id="416"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44" r:id="rId55"/>
    <p:sldId id="430" r:id="rId56"/>
    <p:sldId id="431" r:id="rId57"/>
    <p:sldId id="432" r:id="rId58"/>
    <p:sldId id="433" r:id="rId59"/>
    <p:sldId id="434" r:id="rId60"/>
    <p:sldId id="435" r:id="rId61"/>
    <p:sldId id="436" r:id="rId62"/>
    <p:sldId id="437" r:id="rId63"/>
    <p:sldId id="438" r:id="rId64"/>
    <p:sldId id="439" r:id="rId65"/>
    <p:sldId id="440" r:id="rId66"/>
    <p:sldId id="34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27AC9-88B2-AD75-042A-6F3549B39C1C}" v="4" dt="2022-12-14T16:01:33.816"/>
    <p1510:client id="{19CCEDE0-7492-C698-925D-0FB6350C6BD8}" v="4" dt="2022-11-30T13:21:59.968"/>
    <p1510:client id="{1C4F8FB9-D124-A65F-A1F7-7997266EABCF}" v="1" dt="2022-12-05T14:30:09.765"/>
    <p1510:client id="{44302A0A-41FF-A942-A6C4-A4739F1E7C1D}" v="1" dt="2022-09-25T17:47:43.580"/>
    <p1510:client id="{5D322E3C-6E94-4995-0EB3-0652035D9562}" v="42" dt="2023-01-19T20:28:35.085"/>
    <p1510:client id="{6178B583-703F-D712-1F51-177D41452BF0}" v="8" dt="2022-09-21T15:36:51.344"/>
    <p1510:client id="{9F4FC81C-6454-3EF2-7424-D9F303A99407}" v="5" dt="2023-03-22T05:03:07.977"/>
    <p1510:client id="{E41B5F8E-5CEE-0C22-A1DC-951C1DBD97D0}" v="38" dt="2022-12-26T16:35:57.821"/>
    <p1510:client id="{FAF91C8D-CE09-5A06-BF41-11A77AA70CA7}" v="23" dt="2023-01-19T20:29:08.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Meek" userId="S::kmeek@jhpiego.org::c7be8b99-d8fe-4255-be84-995bee487a7a" providerId="AD" clId="Web-{9F4FC81C-6454-3EF2-7424-D9F303A99407}"/>
    <pc:docChg chg="modSld">
      <pc:chgData name="Kristin Meek" userId="S::kmeek@jhpiego.org::c7be8b99-d8fe-4255-be84-995bee487a7a" providerId="AD" clId="Web-{9F4FC81C-6454-3EF2-7424-D9F303A99407}" dt="2023-03-22T05:03:07.977" v="4" actId="20577"/>
      <pc:docMkLst>
        <pc:docMk/>
      </pc:docMkLst>
      <pc:sldChg chg="modSp">
        <pc:chgData name="Kristin Meek" userId="S::kmeek@jhpiego.org::c7be8b99-d8fe-4255-be84-995bee487a7a" providerId="AD" clId="Web-{9F4FC81C-6454-3EF2-7424-D9F303A99407}" dt="2023-03-22T05:03:07.977" v="4" actId="20577"/>
        <pc:sldMkLst>
          <pc:docMk/>
          <pc:sldMk cId="4161471894" sldId="391"/>
        </pc:sldMkLst>
        <pc:spChg chg="mod">
          <ac:chgData name="Kristin Meek" userId="S::kmeek@jhpiego.org::c7be8b99-d8fe-4255-be84-995bee487a7a" providerId="AD" clId="Web-{9F4FC81C-6454-3EF2-7424-D9F303A99407}" dt="2023-03-22T05:03:07.977" v="4" actId="20577"/>
          <ac:spMkLst>
            <pc:docMk/>
            <pc:sldMk cId="4161471894" sldId="391"/>
            <ac:spMk id="3" creationId="{DEFC9B3E-A34D-4C7E-ADBF-830441DCC3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C92FB9-FC37-8B32-FA9E-235F138679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4463DB-213E-1E2C-DA00-04BF14EB54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E8149F-CAD5-5343-9EB3-862D02C069E2}" type="datetimeFigureOut">
              <a:rPr lang="en-US" smtClean="0"/>
              <a:t>3/21/2023</a:t>
            </a:fld>
            <a:endParaRPr lang="en-US"/>
          </a:p>
        </p:txBody>
      </p:sp>
      <p:sp>
        <p:nvSpPr>
          <p:cNvPr id="4" name="Footer Placeholder 3">
            <a:extLst>
              <a:ext uri="{FF2B5EF4-FFF2-40B4-BE49-F238E27FC236}">
                <a16:creationId xmlns:a16="http://schemas.microsoft.com/office/drawing/2014/main" id="{999187BC-874B-5ED0-F73D-0E6316D270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167E9F-B70A-0D3A-D993-F2753D3DC5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A93E6-3BDF-C848-8990-5133819B92FD}" type="slidenum">
              <a:rPr lang="en-US" smtClean="0"/>
              <a:t>‹#›</a:t>
            </a:fld>
            <a:endParaRPr lang="en-US"/>
          </a:p>
        </p:txBody>
      </p:sp>
    </p:spTree>
    <p:extLst>
      <p:ext uri="{BB962C8B-B14F-4D97-AF65-F5344CB8AC3E}">
        <p14:creationId xmlns:p14="http://schemas.microsoft.com/office/powerpoint/2010/main" val="1272992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677F6-DC49-4F16-AD25-9B78F19075D7}"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5F2CF-47E1-43A4-908E-F6AB7488B76A}" type="slidenum">
              <a:rPr lang="en-US" smtClean="0"/>
              <a:t>‹#›</a:t>
            </a:fld>
            <a:endParaRPr lang="en-US"/>
          </a:p>
        </p:txBody>
      </p:sp>
    </p:spTree>
    <p:extLst>
      <p:ext uri="{BB962C8B-B14F-4D97-AF65-F5344CB8AC3E}">
        <p14:creationId xmlns:p14="http://schemas.microsoft.com/office/powerpoint/2010/main" val="316188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B5F2CF-47E1-43A4-908E-F6AB7488B76A}" type="slidenum">
              <a:rPr lang="en-US" smtClean="0"/>
              <a:t>56</a:t>
            </a:fld>
            <a:endParaRPr lang="en-US"/>
          </a:p>
        </p:txBody>
      </p:sp>
    </p:spTree>
    <p:extLst>
      <p:ext uri="{BB962C8B-B14F-4D97-AF65-F5344CB8AC3E}">
        <p14:creationId xmlns:p14="http://schemas.microsoft.com/office/powerpoint/2010/main" val="3880729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kelly.curran@Jhpiego.org"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mailto:eberard@usaid.gov"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descr="A picture containing shape&#10;&#10;Description automatically generated">
            <a:extLst>
              <a:ext uri="{FF2B5EF4-FFF2-40B4-BE49-F238E27FC236}">
                <a16:creationId xmlns:a16="http://schemas.microsoft.com/office/drawing/2014/main" id="{60AC60BB-DAB3-870F-0577-72D9C4E48385}"/>
              </a:ext>
            </a:extLst>
          </p:cNvPr>
          <p:cNvPicPr>
            <a:picLocks noChangeAspect="1"/>
          </p:cNvPicPr>
          <p:nvPr userDrawn="1"/>
        </p:nvPicPr>
        <p:blipFill>
          <a:blip r:embed="rId2"/>
          <a:stretch>
            <a:fillRect/>
          </a:stretch>
        </p:blipFill>
        <p:spPr>
          <a:xfrm>
            <a:off x="-60960" y="0"/>
            <a:ext cx="12252960" cy="5749564"/>
          </a:xfrm>
          <a:prstGeom prst="rect">
            <a:avLst/>
          </a:prstGeom>
        </p:spPr>
      </p:pic>
      <p:sp>
        <p:nvSpPr>
          <p:cNvPr id="2" name="Title 1">
            <a:extLst>
              <a:ext uri="{FF2B5EF4-FFF2-40B4-BE49-F238E27FC236}">
                <a16:creationId xmlns:a16="http://schemas.microsoft.com/office/drawing/2014/main" id="{7133381A-EBE8-27E7-31EC-D08A3591E470}"/>
              </a:ext>
            </a:extLst>
          </p:cNvPr>
          <p:cNvSpPr>
            <a:spLocks noGrp="1"/>
          </p:cNvSpPr>
          <p:nvPr>
            <p:ph type="ctrTitle"/>
          </p:nvPr>
        </p:nvSpPr>
        <p:spPr>
          <a:xfrm>
            <a:off x="870233" y="714577"/>
            <a:ext cx="9494673" cy="2749549"/>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C911629F-EDB4-2C40-3D91-D39D15855B7D}"/>
              </a:ext>
            </a:extLst>
          </p:cNvPr>
          <p:cNvSpPr>
            <a:spLocks noGrp="1"/>
          </p:cNvSpPr>
          <p:nvPr>
            <p:ph type="subTitle" idx="1"/>
          </p:nvPr>
        </p:nvSpPr>
        <p:spPr>
          <a:xfrm>
            <a:off x="870234" y="3637685"/>
            <a:ext cx="9494672" cy="14822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73F75E84-3BDC-8198-78E1-D28DD820679B}"/>
              </a:ext>
            </a:extLst>
          </p:cNvPr>
          <p:cNvGrpSpPr/>
          <p:nvPr userDrawn="1"/>
        </p:nvGrpSpPr>
        <p:grpSpPr>
          <a:xfrm>
            <a:off x="364732" y="5923123"/>
            <a:ext cx="6349841" cy="764540"/>
            <a:chOff x="4999196" y="5839301"/>
            <a:chExt cx="6349841" cy="764540"/>
          </a:xfrm>
        </p:grpSpPr>
        <p:pic>
          <p:nvPicPr>
            <p:cNvPr id="9" name="Picture 8" descr="A picture containing text&#10;&#10;Description automatically generated">
              <a:extLst>
                <a:ext uri="{FF2B5EF4-FFF2-40B4-BE49-F238E27FC236}">
                  <a16:creationId xmlns:a16="http://schemas.microsoft.com/office/drawing/2014/main" id="{F9A532F9-994D-6477-BA3F-46363365C9B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24" t="19548" r="59213" b="16530"/>
            <a:stretch/>
          </p:blipFill>
          <p:spPr bwMode="auto">
            <a:xfrm>
              <a:off x="4999196" y="5839301"/>
              <a:ext cx="2228850" cy="764540"/>
            </a:xfrm>
            <a:prstGeom prst="rect">
              <a:avLst/>
            </a:prstGeom>
            <a:ln>
              <a:noFill/>
            </a:ln>
            <a:extLst>
              <a:ext uri="{53640926-AAD7-44D8-BBD7-CCE9431645EC}">
                <a14:shadowObscured xmlns:a14="http://schemas.microsoft.com/office/drawing/2010/main"/>
              </a:ext>
            </a:extLst>
          </p:spPr>
        </p:pic>
        <p:pic>
          <p:nvPicPr>
            <p:cNvPr id="10" name="Picture 9" descr="Logo&#10;&#10;Description automatically generated">
              <a:extLst>
                <a:ext uri="{FF2B5EF4-FFF2-40B4-BE49-F238E27FC236}">
                  <a16:creationId xmlns:a16="http://schemas.microsoft.com/office/drawing/2014/main" id="{71D896BD-7529-0462-4F86-519E27CB95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0317" y="5872166"/>
              <a:ext cx="1188720" cy="698810"/>
            </a:xfrm>
            <a:prstGeom prst="rect">
              <a:avLst/>
            </a:prstGeom>
          </p:spPr>
        </p:pic>
      </p:grpSp>
    </p:spTree>
    <p:extLst>
      <p:ext uri="{BB962C8B-B14F-4D97-AF65-F5344CB8AC3E}">
        <p14:creationId xmlns:p14="http://schemas.microsoft.com/office/powerpoint/2010/main" val="253566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A07B-DB3F-69CB-5089-C6E79F4FFE12}"/>
              </a:ext>
            </a:extLst>
          </p:cNvPr>
          <p:cNvSpPr>
            <a:spLocks noGrp="1"/>
          </p:cNvSpPr>
          <p:nvPr>
            <p:ph type="title"/>
          </p:nvPr>
        </p:nvSpPr>
        <p:spPr>
          <a:xfrm>
            <a:off x="839788" y="7874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DEBAFA-87ED-F6FB-C57D-F2B0ABA4BEB4}"/>
              </a:ext>
            </a:extLst>
          </p:cNvPr>
          <p:cNvSpPr>
            <a:spLocks noGrp="1"/>
          </p:cNvSpPr>
          <p:nvPr>
            <p:ph idx="1"/>
          </p:nvPr>
        </p:nvSpPr>
        <p:spPr>
          <a:xfrm>
            <a:off x="5183188" y="787400"/>
            <a:ext cx="6172200" cy="5026659"/>
          </a:xfrm>
        </p:spPr>
        <p:txBody>
          <a:bodyPr>
            <a:normAutofit/>
          </a:bodyPr>
          <a:lstStyle>
            <a:lvl1pPr>
              <a:buClr>
                <a:schemeClr val="bg2"/>
              </a:buClr>
              <a:defRPr sz="2400">
                <a:latin typeface="Arial" panose="020B0604020202020204" pitchFamily="34" charset="0"/>
                <a:cs typeface="Arial" panose="020B0604020202020204" pitchFamily="34" charset="0"/>
              </a:defRPr>
            </a:lvl1pPr>
            <a:lvl2pPr>
              <a:buClr>
                <a:schemeClr val="bg2"/>
              </a:buClr>
              <a:defRPr sz="2000">
                <a:latin typeface="Arial" panose="020B0604020202020204" pitchFamily="34" charset="0"/>
                <a:cs typeface="Arial" panose="020B0604020202020204" pitchFamily="34" charset="0"/>
              </a:defRPr>
            </a:lvl2pPr>
            <a:lvl3pPr>
              <a:buClr>
                <a:schemeClr val="bg2"/>
              </a:buClr>
              <a:defRPr sz="1800">
                <a:latin typeface="Arial" panose="020B0604020202020204" pitchFamily="34" charset="0"/>
                <a:cs typeface="Arial" panose="020B0604020202020204" pitchFamily="34" charset="0"/>
              </a:defRPr>
            </a:lvl3pPr>
            <a:lvl4pPr>
              <a:buClr>
                <a:schemeClr val="bg2"/>
              </a:buClr>
              <a:defRPr sz="1600">
                <a:latin typeface="Arial" panose="020B0604020202020204" pitchFamily="34" charset="0"/>
                <a:cs typeface="Arial" panose="020B0604020202020204" pitchFamily="34" charset="0"/>
              </a:defRPr>
            </a:lvl4pPr>
            <a:lvl5pPr>
              <a:buClr>
                <a:schemeClr val="bg2"/>
              </a:buCl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52B677-9F4B-BB55-92E4-528242EB4940}"/>
              </a:ext>
            </a:extLst>
          </p:cNvPr>
          <p:cNvSpPr>
            <a:spLocks noGrp="1"/>
          </p:cNvSpPr>
          <p:nvPr>
            <p:ph type="body" sz="half" idx="2"/>
          </p:nvPr>
        </p:nvSpPr>
        <p:spPr>
          <a:xfrm>
            <a:off x="839788" y="2476500"/>
            <a:ext cx="3932237" cy="3337560"/>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1C43341F-A27F-88EC-07CF-3ED42D886E12}"/>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309294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C2B2-7DBD-70B9-DD4A-6268CA487CC4}"/>
              </a:ext>
            </a:extLst>
          </p:cNvPr>
          <p:cNvSpPr>
            <a:spLocks noGrp="1"/>
          </p:cNvSpPr>
          <p:nvPr>
            <p:ph type="title"/>
          </p:nvPr>
        </p:nvSpPr>
        <p:spPr>
          <a:xfrm>
            <a:off x="839788" y="7874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D7FD09-B251-9368-0508-F681A6CE6B91}"/>
              </a:ext>
            </a:extLst>
          </p:cNvPr>
          <p:cNvSpPr>
            <a:spLocks noGrp="1"/>
          </p:cNvSpPr>
          <p:nvPr>
            <p:ph type="pic" idx="1"/>
          </p:nvPr>
        </p:nvSpPr>
        <p:spPr>
          <a:xfrm>
            <a:off x="5183188" y="787401"/>
            <a:ext cx="6172200" cy="507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A40C33-72FB-4604-6F87-D13308317B8D}"/>
              </a:ext>
            </a:extLst>
          </p:cNvPr>
          <p:cNvSpPr>
            <a:spLocks noGrp="1"/>
          </p:cNvSpPr>
          <p:nvPr>
            <p:ph type="body" sz="half" idx="2"/>
          </p:nvPr>
        </p:nvSpPr>
        <p:spPr>
          <a:xfrm>
            <a:off x="839788" y="2476500"/>
            <a:ext cx="3932237" cy="33375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70DE73F1-CDBC-1CD5-6FAB-F08B87D378F1}"/>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30532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6D19A-1B81-D2FF-18F8-5D1E139F153F}"/>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AAB73F-7C73-1893-B08D-FFBD6822AE6A}"/>
              </a:ext>
            </a:extLst>
          </p:cNvPr>
          <p:cNvSpPr>
            <a:spLocks noGrp="1"/>
          </p:cNvSpPr>
          <p:nvPr>
            <p:ph type="title" hasCustomPrompt="1"/>
          </p:nvPr>
        </p:nvSpPr>
        <p:spPr>
          <a:xfrm>
            <a:off x="838200" y="470632"/>
            <a:ext cx="10515600" cy="1325563"/>
          </a:xfrm>
        </p:spPr>
        <p:txBody>
          <a:bodyPr>
            <a:normAutofit/>
          </a:bodyPr>
          <a:lstStyle>
            <a:lvl1pPr>
              <a:defRPr sz="4400" b="1">
                <a:solidFill>
                  <a:schemeClr val="bg2"/>
                </a:solidFill>
              </a:defRPr>
            </a:lvl1pPr>
          </a:lstStyle>
          <a:p>
            <a:r>
              <a:rPr lang="en-US"/>
              <a:t>Thank You</a:t>
            </a:r>
          </a:p>
        </p:txBody>
      </p:sp>
      <p:pic>
        <p:nvPicPr>
          <p:cNvPr id="7" name="Picture 6">
            <a:extLst>
              <a:ext uri="{FF2B5EF4-FFF2-40B4-BE49-F238E27FC236}">
                <a16:creationId xmlns:a16="http://schemas.microsoft.com/office/drawing/2014/main" id="{FB9B8418-292C-24B2-3373-57ED1150BB44}"/>
              </a:ext>
            </a:extLst>
          </p:cNvPr>
          <p:cNvPicPr>
            <a:picLocks noChangeAspect="1"/>
          </p:cNvPicPr>
          <p:nvPr userDrawn="1"/>
        </p:nvPicPr>
        <p:blipFill>
          <a:blip r:embed="rId2"/>
          <a:srcRect/>
          <a:stretch/>
        </p:blipFill>
        <p:spPr>
          <a:xfrm>
            <a:off x="-7620" y="6470786"/>
            <a:ext cx="12207240" cy="389178"/>
          </a:xfrm>
          <a:prstGeom prst="rect">
            <a:avLst/>
          </a:prstGeom>
        </p:spPr>
      </p:pic>
      <p:sp>
        <p:nvSpPr>
          <p:cNvPr id="4" name="TextBox 3">
            <a:extLst>
              <a:ext uri="{FF2B5EF4-FFF2-40B4-BE49-F238E27FC236}">
                <a16:creationId xmlns:a16="http://schemas.microsoft.com/office/drawing/2014/main" id="{C5B7F9A7-0520-C08B-1ADD-EED31E2354EE}"/>
              </a:ext>
            </a:extLst>
          </p:cNvPr>
          <p:cNvSpPr txBox="1"/>
          <p:nvPr userDrawn="1"/>
        </p:nvSpPr>
        <p:spPr>
          <a:xfrm>
            <a:off x="838200" y="2336845"/>
            <a:ext cx="10515599" cy="3593291"/>
          </a:xfrm>
          <a:prstGeom prst="rect">
            <a:avLst/>
          </a:prstGeom>
          <a:noFill/>
        </p:spPr>
        <p:txBody>
          <a:bodyPr wrap="square" rtlCol="0">
            <a:spAutoFit/>
          </a:bodyPr>
          <a:lstStyle/>
          <a:p>
            <a:pPr marL="0" marR="457200" algn="l">
              <a:spcBef>
                <a:spcPts val="5000"/>
              </a:spcBef>
              <a:spcAft>
                <a:spcPts val="600"/>
              </a:spcAft>
            </a:pPr>
            <a:r>
              <a:rPr lang="en-US" sz="2400" b="1" dirty="0">
                <a:solidFill>
                  <a:srgbClr val="B9202F"/>
                </a:solidFill>
                <a:effectLst/>
                <a:latin typeface="Candara" panose="020E0502030303020204" pitchFamily="34" charset="0"/>
                <a:ea typeface="Calibri" panose="020F0502020204030204" pitchFamily="34" charset="0"/>
                <a:cs typeface="Times New Roman" panose="02020603050405020304" pitchFamily="18" charset="0"/>
              </a:rPr>
              <a:t>RISE Project Overview</a:t>
            </a:r>
            <a:endParaRPr lang="en-US" sz="2400" b="1" dirty="0">
              <a:solidFill>
                <a:srgbClr val="213369"/>
              </a:solidFill>
              <a:effectLst/>
              <a:latin typeface="Candara" panose="020E0502030303020204" pitchFamily="34" charset="0"/>
              <a:ea typeface="Calibri" panose="020F0502020204030204" pitchFamily="34" charset="0"/>
              <a:cs typeface="Times New Roman" panose="02020603050405020304" pitchFamily="18" charset="0"/>
            </a:endParaRPr>
          </a:p>
          <a:p>
            <a:pPr marL="0" marR="457200" algn="l">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Reaching Impact, Saturation, and Epidemic Control (RISE) is a 5-year global project funded by the U.S. President’s Emergency Plan for AIDS Relief (PEPFAR) and the U.S. Agency for International Development (USAID) which works with countries to achieve a shared vision of attaining and maintaining epidemic control, with stronger local partners capable of managing and achieving results through sustainable, self-reliant, and resilient health systems by 2024.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0" marR="457200" algn="l">
              <a:spcBef>
                <a:spcPts val="0"/>
              </a:spcBef>
              <a:spcAft>
                <a:spcPts val="3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 </a:t>
            </a:r>
          </a:p>
          <a:p>
            <a:pPr marL="0" marR="457200" algn="l">
              <a:spcBef>
                <a:spcPts val="0"/>
              </a:spcBef>
              <a:spcAft>
                <a:spcPts val="600"/>
              </a:spcAft>
            </a:pPr>
            <a:r>
              <a:rPr lang="en-US" sz="1600" dirty="0">
                <a:solidFill>
                  <a:srgbClr val="B9202F"/>
                </a:solidFill>
                <a:effectLst/>
                <a:latin typeface="Candara" panose="020E0502030303020204" pitchFamily="34" charset="0"/>
                <a:ea typeface="Calibri" panose="020F0502020204030204" pitchFamily="34" charset="0"/>
                <a:cs typeface="Times New Roman" panose="02020603050405020304" pitchFamily="18" charset="0"/>
              </a:rPr>
              <a:t>Contact information:</a:t>
            </a:r>
            <a:endParaRPr lang="en-US" sz="1600" dirty="0">
              <a:solidFill>
                <a:srgbClr val="213369"/>
              </a:solidFill>
              <a:effectLst/>
              <a:latin typeface="Candara" panose="020E0502030303020204" pitchFamily="34" charset="0"/>
              <a:ea typeface="Calibri" panose="020F0502020204030204" pitchFamily="34" charset="0"/>
              <a:cs typeface="Times New Roman" panose="02020603050405020304" pitchFamily="18" charset="0"/>
            </a:endParaRPr>
          </a:p>
          <a:p>
            <a:pPr marL="0" marR="457200" algn="l">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 RISE: Kelly Curran, RISE Project Director (</a:t>
            </a:r>
            <a:r>
              <a:rPr lang="en-US" sz="1200" u="none" strike="noStrike" dirty="0">
                <a:effectLst/>
                <a:latin typeface="Arial" panose="020B0604020202020204" pitchFamily="34" charset="0"/>
                <a:ea typeface="Calibri" panose="020F0502020204030204" pitchFamily="34" charset="0"/>
                <a:cs typeface="Arial" panose="020B0604020202020204" pitchFamily="34" charset="0"/>
                <a:hlinkClick r:id="rId3"/>
              </a:rPr>
              <a:t>kelly.curran@Jhpiego.org</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457200" algn="l">
              <a:spcBef>
                <a:spcPts val="60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 USAID: Elizabeth </a:t>
            </a:r>
            <a:r>
              <a:rPr lang="en-US" sz="1200" dirty="0" err="1">
                <a:effectLst/>
                <a:latin typeface="Arial" panose="020B0604020202020204" pitchFamily="34" charset="0"/>
                <a:ea typeface="Calibri" panose="020F0502020204030204" pitchFamily="34" charset="0"/>
                <a:cs typeface="Arial" panose="020B0604020202020204" pitchFamily="34" charset="0"/>
              </a:rPr>
              <a:t>Berard</a:t>
            </a:r>
            <a:r>
              <a:rPr lang="en-US" sz="1200" dirty="0">
                <a:effectLst/>
                <a:latin typeface="Arial" panose="020B0604020202020204" pitchFamily="34" charset="0"/>
                <a:ea typeface="Calibri" panose="020F0502020204030204" pitchFamily="34" charset="0"/>
                <a:cs typeface="Arial" panose="020B0604020202020204" pitchFamily="34" charset="0"/>
              </a:rPr>
              <a:t>, USAID Agreement Officer’s Representative (</a:t>
            </a:r>
            <a:r>
              <a:rPr lang="en-US" sz="1200" u="none" strike="noStrike" dirty="0">
                <a:effectLst/>
                <a:latin typeface="Arial" panose="020B0604020202020204" pitchFamily="34" charset="0"/>
                <a:ea typeface="Calibri" panose="020F0502020204030204" pitchFamily="34" charset="0"/>
                <a:cs typeface="Arial" panose="020B0604020202020204" pitchFamily="34" charset="0"/>
                <a:hlinkClick r:id="rId4"/>
              </a:rPr>
              <a:t>eberard@usaid.gov</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457200" algn="l">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algn="l"/>
            <a:r>
              <a:rPr lang="en-US" sz="1200" dirty="0">
                <a:effectLst/>
                <a:latin typeface="Arial" panose="020B0604020202020204" pitchFamily="34" charset="0"/>
                <a:ea typeface="Calibri" panose="020F0502020204030204" pitchFamily="34" charset="0"/>
                <a:cs typeface="Arial" panose="020B0604020202020204" pitchFamily="34" charset="0"/>
              </a:rPr>
              <a:t>This presentation was made possible through the United States Agency for International Development funded RISE program under the terms of the cooperative agreement 7200AA19CA00003. The contents are the responsibility of the RISE program and do not necessarily reflect the views of USAID or the United States Government. </a:t>
            </a:r>
            <a:r>
              <a:rPr lang="en-US" sz="1200" dirty="0">
                <a:effectLst/>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19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8525A7D0-AB84-94D1-A91A-339ABFCBD6BB}"/>
              </a:ext>
            </a:extLst>
          </p:cNvPr>
          <p:cNvPicPr>
            <a:picLocks noChangeAspect="1"/>
          </p:cNvPicPr>
          <p:nvPr userDrawn="1"/>
        </p:nvPicPr>
        <p:blipFill>
          <a:blip r:embed="rId2"/>
          <a:stretch>
            <a:fillRect/>
          </a:stretch>
        </p:blipFill>
        <p:spPr>
          <a:xfrm>
            <a:off x="-15240" y="0"/>
            <a:ext cx="12207240" cy="6859428"/>
          </a:xfrm>
          <a:prstGeom prst="rect">
            <a:avLst/>
          </a:prstGeom>
        </p:spPr>
      </p:pic>
      <p:sp>
        <p:nvSpPr>
          <p:cNvPr id="2" name="Title 1">
            <a:extLst>
              <a:ext uri="{FF2B5EF4-FFF2-40B4-BE49-F238E27FC236}">
                <a16:creationId xmlns:a16="http://schemas.microsoft.com/office/drawing/2014/main" id="{6AD5213B-8033-7BFA-E24E-90730AFEF304}"/>
              </a:ext>
            </a:extLst>
          </p:cNvPr>
          <p:cNvSpPr>
            <a:spLocks noGrp="1"/>
          </p:cNvSpPr>
          <p:nvPr>
            <p:ph type="title"/>
          </p:nvPr>
        </p:nvSpPr>
        <p:spPr>
          <a:xfrm>
            <a:off x="831850" y="1052012"/>
            <a:ext cx="8039434" cy="2852737"/>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EAB813E-0C5B-EDB6-D13E-244C997946BD}"/>
              </a:ext>
            </a:extLst>
          </p:cNvPr>
          <p:cNvSpPr>
            <a:spLocks noGrp="1"/>
          </p:cNvSpPr>
          <p:nvPr>
            <p:ph type="body" idx="1"/>
          </p:nvPr>
        </p:nvSpPr>
        <p:spPr>
          <a:xfrm>
            <a:off x="831850" y="4092157"/>
            <a:ext cx="8039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413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1576A3ED-9511-ABC4-A3BB-40D0F0B12C46}"/>
              </a:ext>
            </a:extLst>
          </p:cNvPr>
          <p:cNvPicPr>
            <a:picLocks noChangeAspect="1"/>
          </p:cNvPicPr>
          <p:nvPr userDrawn="1"/>
        </p:nvPicPr>
        <p:blipFill>
          <a:blip r:embed="rId2"/>
          <a:stretch>
            <a:fillRect/>
          </a:stretch>
        </p:blipFill>
        <p:spPr>
          <a:xfrm>
            <a:off x="-15240" y="0"/>
            <a:ext cx="12207240" cy="6873733"/>
          </a:xfrm>
          <a:prstGeom prst="rect">
            <a:avLst/>
          </a:prstGeom>
        </p:spPr>
      </p:pic>
      <p:sp>
        <p:nvSpPr>
          <p:cNvPr id="2" name="Title 1">
            <a:extLst>
              <a:ext uri="{FF2B5EF4-FFF2-40B4-BE49-F238E27FC236}">
                <a16:creationId xmlns:a16="http://schemas.microsoft.com/office/drawing/2014/main" id="{6AD5213B-8033-7BFA-E24E-90730AFEF304}"/>
              </a:ext>
            </a:extLst>
          </p:cNvPr>
          <p:cNvSpPr>
            <a:spLocks noGrp="1"/>
          </p:cNvSpPr>
          <p:nvPr>
            <p:ph type="title"/>
          </p:nvPr>
        </p:nvSpPr>
        <p:spPr>
          <a:xfrm>
            <a:off x="3577388" y="501691"/>
            <a:ext cx="8213559" cy="5854617"/>
          </a:xfrm>
        </p:spPr>
        <p:txBody>
          <a:bodyPr anchor="ctr" anchorCtr="0">
            <a:normAutofit/>
          </a:bodyPr>
          <a:lstStyle>
            <a:lvl1pPr algn="ct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293571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DD15-A589-AF4B-7518-0F5FC25254B4}"/>
              </a:ext>
            </a:extLst>
          </p:cNvPr>
          <p:cNvSpPr>
            <a:spLocks noGrp="1"/>
          </p:cNvSpPr>
          <p:nvPr>
            <p:ph type="title"/>
          </p:nvPr>
        </p:nvSpPr>
        <p:spPr>
          <a:xfrm>
            <a:off x="838200" y="477420"/>
            <a:ext cx="10515600" cy="1325563"/>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16641F9-0035-DB11-2609-733FC185C93E}"/>
              </a:ext>
            </a:extLst>
          </p:cNvPr>
          <p:cNvSpPr>
            <a:spLocks noGrp="1"/>
          </p:cNvSpPr>
          <p:nvPr>
            <p:ph idx="1"/>
          </p:nvPr>
        </p:nvSpPr>
        <p:spPr>
          <a:xfrm>
            <a:off x="838200" y="1937920"/>
            <a:ext cx="10515600" cy="4351338"/>
          </a:xfrm>
        </p:spPr>
        <p:txBody>
          <a:bodyPr>
            <a:normAutofit/>
          </a:bodyPr>
          <a:lstStyle>
            <a:lvl1pPr>
              <a:buClr>
                <a:schemeClr val="bg2"/>
              </a:buClr>
              <a:defRPr sz="2000">
                <a:latin typeface="Arial" panose="020B0604020202020204" pitchFamily="34" charset="0"/>
                <a:cs typeface="Arial" panose="020B0604020202020204" pitchFamily="34" charset="0"/>
              </a:defRPr>
            </a:lvl1pPr>
            <a:lvl2pPr>
              <a:buClr>
                <a:schemeClr val="bg2"/>
              </a:buClr>
              <a:defRPr sz="1800">
                <a:latin typeface="Arial" panose="020B0604020202020204" pitchFamily="34" charset="0"/>
                <a:cs typeface="Arial" panose="020B0604020202020204" pitchFamily="34" charset="0"/>
              </a:defRPr>
            </a:lvl2pPr>
            <a:lvl3pPr>
              <a:buClr>
                <a:schemeClr val="bg2"/>
              </a:buClr>
              <a:defRPr sz="1600">
                <a:latin typeface="Arial" panose="020B0604020202020204" pitchFamily="34" charset="0"/>
                <a:cs typeface="Arial" panose="020B0604020202020204" pitchFamily="34" charset="0"/>
              </a:defRPr>
            </a:lvl3pPr>
            <a:lvl4pPr>
              <a:buClr>
                <a:schemeClr val="bg2"/>
              </a:buClr>
              <a:defRPr sz="1400">
                <a:latin typeface="Arial" panose="020B0604020202020204" pitchFamily="34" charset="0"/>
                <a:cs typeface="Arial" panose="020B0604020202020204" pitchFamily="34" charset="0"/>
              </a:defRPr>
            </a:lvl4pPr>
            <a:lvl5pPr>
              <a:buClr>
                <a:schemeClr val="bg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D766F91-95D1-7B99-A563-593E4ACE1A81}"/>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368497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3E9E-9691-24E9-0723-8970042A7A73}"/>
              </a:ext>
            </a:extLst>
          </p:cNvPr>
          <p:cNvSpPr>
            <a:spLocks noGrp="1"/>
          </p:cNvSpPr>
          <p:nvPr>
            <p:ph type="title"/>
          </p:nvPr>
        </p:nvSpPr>
        <p:spPr>
          <a:xfrm>
            <a:off x="838200" y="46137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48E0AA7-9D9B-A125-6A94-4945E11E55DD}"/>
              </a:ext>
            </a:extLst>
          </p:cNvPr>
          <p:cNvSpPr>
            <a:spLocks noGrp="1"/>
          </p:cNvSpPr>
          <p:nvPr>
            <p:ph sz="half" idx="1"/>
          </p:nvPr>
        </p:nvSpPr>
        <p:spPr>
          <a:xfrm>
            <a:off x="838200" y="1903345"/>
            <a:ext cx="5181600" cy="4351338"/>
          </a:xfrm>
        </p:spPr>
        <p:txBody>
          <a:bodyPr>
            <a:normAutofit/>
          </a:bodyPr>
          <a:lstStyle>
            <a:lvl1pPr marL="228600" indent="-228600">
              <a:buClr>
                <a:schemeClr val="bg2"/>
              </a:buClr>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Clr>
                <a:schemeClr val="bg2"/>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bg2"/>
              </a:buClr>
              <a:buFont typeface="Arial" panose="020B0604020202020204" pitchFamily="34" charset="0"/>
              <a:buChar char="•"/>
              <a:defRPr sz="1600">
                <a:latin typeface="Arial" panose="020B0604020202020204" pitchFamily="34" charset="0"/>
                <a:cs typeface="Arial" panose="020B0604020202020204" pitchFamily="34" charset="0"/>
              </a:defRPr>
            </a:lvl3pPr>
            <a:lvl4pPr>
              <a:buClr>
                <a:schemeClr val="bg2"/>
              </a:buClr>
              <a:defRPr sz="1400">
                <a:latin typeface="Arial" panose="020B0604020202020204" pitchFamily="34" charset="0"/>
                <a:cs typeface="Arial" panose="020B0604020202020204" pitchFamily="34" charset="0"/>
              </a:defRPr>
            </a:lvl4pPr>
            <a:lvl5pPr>
              <a:buClr>
                <a:schemeClr val="bg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E45455B-491A-67F5-E015-B583BBA376D4}"/>
              </a:ext>
            </a:extLst>
          </p:cNvPr>
          <p:cNvSpPr>
            <a:spLocks noGrp="1"/>
          </p:cNvSpPr>
          <p:nvPr>
            <p:ph sz="half" idx="10"/>
          </p:nvPr>
        </p:nvSpPr>
        <p:spPr>
          <a:xfrm>
            <a:off x="6172200" y="1903345"/>
            <a:ext cx="5181600" cy="4351338"/>
          </a:xfrm>
        </p:spPr>
        <p:txBody>
          <a:bodyPr>
            <a:normAutofit/>
          </a:bodyPr>
          <a:lstStyle>
            <a:lvl1pPr marL="228600" indent="-228600">
              <a:buClr>
                <a:schemeClr val="bg2"/>
              </a:buClr>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Clr>
                <a:schemeClr val="bg2"/>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bg2"/>
              </a:buClr>
              <a:buFont typeface="Arial" panose="020B0604020202020204" pitchFamily="34" charset="0"/>
              <a:buChar char="•"/>
              <a:defRPr sz="1600">
                <a:latin typeface="Arial" panose="020B0604020202020204" pitchFamily="34" charset="0"/>
                <a:cs typeface="Arial" panose="020B0604020202020204" pitchFamily="34" charset="0"/>
              </a:defRPr>
            </a:lvl3pPr>
            <a:lvl4pPr>
              <a:buClr>
                <a:schemeClr val="bg2"/>
              </a:buClr>
              <a:defRPr sz="1400">
                <a:latin typeface="Arial" panose="020B0604020202020204" pitchFamily="34" charset="0"/>
                <a:cs typeface="Arial" panose="020B0604020202020204" pitchFamily="34" charset="0"/>
              </a:defRPr>
            </a:lvl4pPr>
            <a:lvl5pPr>
              <a:buClr>
                <a:schemeClr val="bg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70B1208-2DF3-41BC-1C11-BC7AE0DB1056}"/>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1508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F12F-D2DD-DB17-357F-D44946F127F6}"/>
              </a:ext>
            </a:extLst>
          </p:cNvPr>
          <p:cNvSpPr>
            <a:spLocks noGrp="1"/>
          </p:cNvSpPr>
          <p:nvPr>
            <p:ph type="title"/>
          </p:nvPr>
        </p:nvSpPr>
        <p:spPr>
          <a:xfrm>
            <a:off x="839788" y="493461"/>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667D43-6989-A2AD-D219-F8F1FEA1F99E}"/>
              </a:ext>
            </a:extLst>
          </p:cNvPr>
          <p:cNvSpPr>
            <a:spLocks noGrp="1"/>
          </p:cNvSpPr>
          <p:nvPr>
            <p:ph type="body" idx="1"/>
          </p:nvPr>
        </p:nvSpPr>
        <p:spPr>
          <a:xfrm>
            <a:off x="839788" y="1809499"/>
            <a:ext cx="5157787" cy="823912"/>
          </a:xfrm>
        </p:spPr>
        <p:txBody>
          <a:bodyPr anchor="b">
            <a:normAutofit/>
          </a:bodyPr>
          <a:lstStyle>
            <a:lvl1pPr marL="0" indent="0">
              <a:buNone/>
              <a:defRPr sz="20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F9BFA-5286-A729-3985-FA2E8A7059F4}"/>
              </a:ext>
            </a:extLst>
          </p:cNvPr>
          <p:cNvSpPr>
            <a:spLocks noGrp="1"/>
          </p:cNvSpPr>
          <p:nvPr>
            <p:ph sz="half" idx="2"/>
          </p:nvPr>
        </p:nvSpPr>
        <p:spPr>
          <a:xfrm>
            <a:off x="839788" y="2633411"/>
            <a:ext cx="5157787" cy="3684588"/>
          </a:xfrm>
        </p:spPr>
        <p:txBody>
          <a:bodyPr>
            <a:normAutofit/>
          </a:bodyPr>
          <a:lstStyle>
            <a:lvl1pPr>
              <a:buClr>
                <a:schemeClr val="accent2"/>
              </a:buClr>
              <a:defRPr sz="2000">
                <a:latin typeface="Arial" panose="020B0604020202020204" pitchFamily="34" charset="0"/>
                <a:cs typeface="Arial" panose="020B0604020202020204" pitchFamily="34" charset="0"/>
              </a:defRPr>
            </a:lvl1pPr>
            <a:lvl2pPr>
              <a:buClr>
                <a:schemeClr val="accent2"/>
              </a:buClr>
              <a:defRPr sz="1800">
                <a:latin typeface="Arial" panose="020B0604020202020204" pitchFamily="34" charset="0"/>
                <a:cs typeface="Arial" panose="020B0604020202020204" pitchFamily="34" charset="0"/>
              </a:defRPr>
            </a:lvl2pPr>
            <a:lvl3pPr>
              <a:buClr>
                <a:schemeClr val="accent2"/>
              </a:buClr>
              <a:defRPr sz="1600">
                <a:latin typeface="Arial" panose="020B0604020202020204" pitchFamily="34" charset="0"/>
                <a:cs typeface="Arial" panose="020B0604020202020204" pitchFamily="34" charset="0"/>
              </a:defRPr>
            </a:lvl3pPr>
            <a:lvl4pPr>
              <a:buClr>
                <a:schemeClr val="accent2"/>
              </a:buCl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93B2C-8A28-4DCB-782A-ECB32536BB23}"/>
              </a:ext>
            </a:extLst>
          </p:cNvPr>
          <p:cNvSpPr>
            <a:spLocks noGrp="1"/>
          </p:cNvSpPr>
          <p:nvPr>
            <p:ph type="body" sz="quarter" idx="3"/>
          </p:nvPr>
        </p:nvSpPr>
        <p:spPr>
          <a:xfrm>
            <a:off x="6172200" y="1809499"/>
            <a:ext cx="5183188" cy="823912"/>
          </a:xfrm>
        </p:spPr>
        <p:txBody>
          <a:bodyPr anchor="b">
            <a:normAutofit/>
          </a:bodyPr>
          <a:lstStyle>
            <a:lvl1pPr marL="0" indent="0">
              <a:buNone/>
              <a:defRPr sz="20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C00EBB-1A0F-BDF8-BE08-E87D3264CD17}"/>
              </a:ext>
            </a:extLst>
          </p:cNvPr>
          <p:cNvSpPr>
            <a:spLocks noGrp="1"/>
          </p:cNvSpPr>
          <p:nvPr>
            <p:ph sz="quarter" idx="4"/>
          </p:nvPr>
        </p:nvSpPr>
        <p:spPr>
          <a:xfrm>
            <a:off x="6172200" y="2633411"/>
            <a:ext cx="5183188" cy="3684588"/>
          </a:xfrm>
        </p:spPr>
        <p:txBody>
          <a:bodyPr>
            <a:normAutofit/>
          </a:bodyPr>
          <a:lstStyle>
            <a:lvl1pPr>
              <a:buClr>
                <a:schemeClr val="accent2"/>
              </a:buClr>
              <a:defRPr sz="2000">
                <a:latin typeface="Arial" panose="020B0604020202020204" pitchFamily="34" charset="0"/>
                <a:cs typeface="Arial" panose="020B0604020202020204" pitchFamily="34" charset="0"/>
              </a:defRPr>
            </a:lvl1pPr>
            <a:lvl2pPr>
              <a:buClr>
                <a:schemeClr val="accent2"/>
              </a:buClr>
              <a:defRPr sz="1800">
                <a:latin typeface="Arial" panose="020B0604020202020204" pitchFamily="34" charset="0"/>
                <a:cs typeface="Arial" panose="020B0604020202020204" pitchFamily="34" charset="0"/>
              </a:defRPr>
            </a:lvl2pPr>
            <a:lvl3pPr>
              <a:buClr>
                <a:schemeClr val="accent2"/>
              </a:buClr>
              <a:defRPr sz="1600">
                <a:latin typeface="Arial" panose="020B0604020202020204" pitchFamily="34" charset="0"/>
                <a:cs typeface="Arial" panose="020B0604020202020204" pitchFamily="34" charset="0"/>
              </a:defRPr>
            </a:lvl3pPr>
            <a:lvl4pPr>
              <a:buClr>
                <a:schemeClr val="accent2"/>
              </a:buCl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102209A9-21BF-7931-55AF-5414871947B4}"/>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41140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B73F-7C73-1893-B08D-FFBD6822AE6A}"/>
              </a:ext>
            </a:extLst>
          </p:cNvPr>
          <p:cNvSpPr>
            <a:spLocks noGrp="1"/>
          </p:cNvSpPr>
          <p:nvPr>
            <p:ph type="title"/>
          </p:nvPr>
        </p:nvSpPr>
        <p:spPr/>
        <p:txBody>
          <a:bodyPr/>
          <a:lstStyle/>
          <a:p>
            <a:r>
              <a:rPr lang="en-US"/>
              <a:t>Click to edit Master title style</a:t>
            </a:r>
          </a:p>
        </p:txBody>
      </p:sp>
      <p:pic>
        <p:nvPicPr>
          <p:cNvPr id="10" name="Picture 9">
            <a:extLst>
              <a:ext uri="{FF2B5EF4-FFF2-40B4-BE49-F238E27FC236}">
                <a16:creationId xmlns:a16="http://schemas.microsoft.com/office/drawing/2014/main" id="{1F2CD4C9-9341-F5D9-D132-8440E29F75DC}"/>
              </a:ext>
            </a:extLst>
          </p:cNvPr>
          <p:cNvPicPr>
            <a:picLocks noChangeAspect="1"/>
          </p:cNvPicPr>
          <p:nvPr userDrawn="1"/>
        </p:nvPicPr>
        <p:blipFill>
          <a:blip r:embed="rId2"/>
          <a:srcRect/>
          <a:stretch/>
        </p:blipFill>
        <p:spPr>
          <a:xfrm>
            <a:off x="-7620" y="6470786"/>
            <a:ext cx="12207240" cy="389178"/>
          </a:xfrm>
          <a:prstGeom prst="rect">
            <a:avLst/>
          </a:prstGeom>
        </p:spPr>
      </p:pic>
    </p:spTree>
    <p:extLst>
      <p:ext uri="{BB962C8B-B14F-4D97-AF65-F5344CB8AC3E}">
        <p14:creationId xmlns:p14="http://schemas.microsoft.com/office/powerpoint/2010/main" val="1680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dscape Photo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7BBF28B-529B-9D57-4B09-120C19D5BB5C}"/>
              </a:ext>
            </a:extLst>
          </p:cNvPr>
          <p:cNvSpPr>
            <a:spLocks noGrp="1"/>
          </p:cNvSpPr>
          <p:nvPr>
            <p:ph type="pic" idx="1"/>
          </p:nvPr>
        </p:nvSpPr>
        <p:spPr>
          <a:xfrm>
            <a:off x="0" y="0"/>
            <a:ext cx="877503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Rectangle 5">
            <a:extLst>
              <a:ext uri="{FF2B5EF4-FFF2-40B4-BE49-F238E27FC236}">
                <a16:creationId xmlns:a16="http://schemas.microsoft.com/office/drawing/2014/main" id="{8A80BE25-4BD6-8338-F346-286D7779DAEB}"/>
              </a:ext>
            </a:extLst>
          </p:cNvPr>
          <p:cNvSpPr/>
          <p:nvPr userDrawn="1"/>
        </p:nvSpPr>
        <p:spPr>
          <a:xfrm>
            <a:off x="8775032" y="0"/>
            <a:ext cx="341696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9425AE9-F1C9-F31A-FFB5-673BB724F0AA}"/>
              </a:ext>
            </a:extLst>
          </p:cNvPr>
          <p:cNvPicPr>
            <a:picLocks noChangeAspect="1"/>
          </p:cNvPicPr>
          <p:nvPr userDrawn="1"/>
        </p:nvPicPr>
        <p:blipFill>
          <a:blip r:embed="rId2"/>
          <a:srcRect/>
          <a:stretch/>
        </p:blipFill>
        <p:spPr>
          <a:xfrm>
            <a:off x="-7614" y="6464300"/>
            <a:ext cx="12207228" cy="402151"/>
          </a:xfrm>
          <a:prstGeom prst="rect">
            <a:avLst/>
          </a:prstGeom>
        </p:spPr>
      </p:pic>
      <p:sp>
        <p:nvSpPr>
          <p:cNvPr id="5" name="Content Placeholder 4">
            <a:extLst>
              <a:ext uri="{FF2B5EF4-FFF2-40B4-BE49-F238E27FC236}">
                <a16:creationId xmlns:a16="http://schemas.microsoft.com/office/drawing/2014/main" id="{AA1ADB48-9D64-359C-1C55-47694A7D97D4}"/>
              </a:ext>
            </a:extLst>
          </p:cNvPr>
          <p:cNvSpPr>
            <a:spLocks noGrp="1"/>
          </p:cNvSpPr>
          <p:nvPr>
            <p:ph sz="quarter" idx="10" hasCustomPrompt="1"/>
          </p:nvPr>
        </p:nvSpPr>
        <p:spPr>
          <a:xfrm>
            <a:off x="9108831" y="1019909"/>
            <a:ext cx="2625969" cy="2466500"/>
          </a:xfrm>
          <a:noFill/>
        </p:spPr>
        <p:txBody>
          <a:bodyPr anchor="b">
            <a:normAutofit/>
          </a:bodyPr>
          <a:lstStyle>
            <a:lvl1pPr marL="0" indent="0">
              <a:buFontTx/>
              <a:buNone/>
              <a:defRPr sz="1800" b="0" i="0">
                <a:solidFill>
                  <a:schemeClr val="tx2"/>
                </a:solidFill>
                <a:latin typeface="Arial" panose="020B0604020202020204" pitchFamily="34" charset="0"/>
                <a:cs typeface="Arial" panose="020B0604020202020204" pitchFamily="34" charset="0"/>
              </a:defRPr>
            </a:lvl1pPr>
          </a:lstStyle>
          <a:p>
            <a:pPr lvl="0"/>
            <a:r>
              <a:rPr lang="en-US"/>
              <a:t>Insert photo caption and photo here</a:t>
            </a:r>
          </a:p>
        </p:txBody>
      </p:sp>
      <p:sp>
        <p:nvSpPr>
          <p:cNvPr id="7" name="Content Placeholder 4">
            <a:extLst>
              <a:ext uri="{FF2B5EF4-FFF2-40B4-BE49-F238E27FC236}">
                <a16:creationId xmlns:a16="http://schemas.microsoft.com/office/drawing/2014/main" id="{4CFC80DD-ABD7-075C-B915-E565A4C2A896}"/>
              </a:ext>
            </a:extLst>
          </p:cNvPr>
          <p:cNvSpPr>
            <a:spLocks noGrp="1"/>
          </p:cNvSpPr>
          <p:nvPr>
            <p:ph sz="quarter" idx="11" hasCustomPrompt="1"/>
          </p:nvPr>
        </p:nvSpPr>
        <p:spPr>
          <a:xfrm>
            <a:off x="9108831" y="3605759"/>
            <a:ext cx="2625969" cy="1369480"/>
          </a:xfrm>
          <a:noFill/>
        </p:spPr>
        <p:txBody>
          <a:bodyPr>
            <a:normAutofit/>
          </a:bodyPr>
          <a:lstStyle>
            <a:lvl1pPr marL="0" indent="0">
              <a:buFontTx/>
              <a:buNone/>
              <a:defRPr sz="1400" b="0" i="1">
                <a:solidFill>
                  <a:schemeClr val="tx2"/>
                </a:solidFill>
                <a:latin typeface="Arial" panose="020B0604020202020204" pitchFamily="34" charset="0"/>
                <a:cs typeface="Arial" panose="020B0604020202020204" pitchFamily="34" charset="0"/>
              </a:defRPr>
            </a:lvl1pPr>
          </a:lstStyle>
          <a:p>
            <a:pPr lvl="0"/>
            <a:r>
              <a:rPr lang="en-US"/>
              <a:t>Photo by Jhpiego (Insert photo credit here)</a:t>
            </a:r>
          </a:p>
        </p:txBody>
      </p:sp>
    </p:spTree>
    <p:extLst>
      <p:ext uri="{BB962C8B-B14F-4D97-AF65-F5344CB8AC3E}">
        <p14:creationId xmlns:p14="http://schemas.microsoft.com/office/powerpoint/2010/main" val="147623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rait photo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7BBF28B-529B-9D57-4B09-120C19D5BB5C}"/>
              </a:ext>
            </a:extLst>
          </p:cNvPr>
          <p:cNvSpPr>
            <a:spLocks noGrp="1"/>
          </p:cNvSpPr>
          <p:nvPr>
            <p:ph type="pic" idx="1"/>
          </p:nvPr>
        </p:nvSpPr>
        <p:spPr>
          <a:xfrm>
            <a:off x="0" y="0"/>
            <a:ext cx="521313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Rectangle 5">
            <a:extLst>
              <a:ext uri="{FF2B5EF4-FFF2-40B4-BE49-F238E27FC236}">
                <a16:creationId xmlns:a16="http://schemas.microsoft.com/office/drawing/2014/main" id="{8A80BE25-4BD6-8338-F346-286D7779DAEB}"/>
              </a:ext>
            </a:extLst>
          </p:cNvPr>
          <p:cNvSpPr/>
          <p:nvPr userDrawn="1"/>
        </p:nvSpPr>
        <p:spPr>
          <a:xfrm>
            <a:off x="5213131" y="0"/>
            <a:ext cx="697886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9425AE9-F1C9-F31A-FFB5-673BB724F0AA}"/>
              </a:ext>
            </a:extLst>
          </p:cNvPr>
          <p:cNvPicPr>
            <a:picLocks noChangeAspect="1"/>
          </p:cNvPicPr>
          <p:nvPr userDrawn="1"/>
        </p:nvPicPr>
        <p:blipFill>
          <a:blip r:embed="rId2"/>
          <a:srcRect/>
          <a:stretch/>
        </p:blipFill>
        <p:spPr>
          <a:xfrm>
            <a:off x="-7614" y="6464300"/>
            <a:ext cx="12207228" cy="402151"/>
          </a:xfrm>
          <a:prstGeom prst="rect">
            <a:avLst/>
          </a:prstGeom>
        </p:spPr>
      </p:pic>
      <p:sp>
        <p:nvSpPr>
          <p:cNvPr id="5" name="Content Placeholder 4">
            <a:extLst>
              <a:ext uri="{FF2B5EF4-FFF2-40B4-BE49-F238E27FC236}">
                <a16:creationId xmlns:a16="http://schemas.microsoft.com/office/drawing/2014/main" id="{2C5F52EC-5035-23C1-7413-23B3FE19EF08}"/>
              </a:ext>
            </a:extLst>
          </p:cNvPr>
          <p:cNvSpPr>
            <a:spLocks noGrp="1"/>
          </p:cNvSpPr>
          <p:nvPr>
            <p:ph sz="quarter" idx="10" hasCustomPrompt="1"/>
          </p:nvPr>
        </p:nvSpPr>
        <p:spPr>
          <a:xfrm>
            <a:off x="5524335" y="2184104"/>
            <a:ext cx="4639573" cy="1491146"/>
          </a:xfrm>
          <a:noFill/>
        </p:spPr>
        <p:txBody>
          <a:bodyPr anchor="b">
            <a:normAutofit/>
          </a:bodyPr>
          <a:lstStyle>
            <a:lvl1pPr marL="0" indent="0">
              <a:buFontTx/>
              <a:buNone/>
              <a:defRPr sz="1800" b="0" i="0">
                <a:solidFill>
                  <a:schemeClr val="tx2"/>
                </a:solidFill>
                <a:latin typeface="Arial" panose="020B0604020202020204" pitchFamily="34" charset="0"/>
                <a:cs typeface="Arial" panose="020B0604020202020204" pitchFamily="34" charset="0"/>
              </a:defRPr>
            </a:lvl1pPr>
          </a:lstStyle>
          <a:p>
            <a:pPr lvl="0"/>
            <a:r>
              <a:rPr lang="en-US"/>
              <a:t>Insert photo caption and photo here</a:t>
            </a:r>
          </a:p>
        </p:txBody>
      </p:sp>
      <p:sp>
        <p:nvSpPr>
          <p:cNvPr id="14" name="Content Placeholder 4">
            <a:extLst>
              <a:ext uri="{FF2B5EF4-FFF2-40B4-BE49-F238E27FC236}">
                <a16:creationId xmlns:a16="http://schemas.microsoft.com/office/drawing/2014/main" id="{B30F01C7-2893-1D3E-D1DD-132D61EE32CD}"/>
              </a:ext>
            </a:extLst>
          </p:cNvPr>
          <p:cNvSpPr>
            <a:spLocks noGrp="1"/>
          </p:cNvSpPr>
          <p:nvPr>
            <p:ph sz="quarter" idx="11" hasCustomPrompt="1"/>
          </p:nvPr>
        </p:nvSpPr>
        <p:spPr>
          <a:xfrm>
            <a:off x="5524335" y="3794601"/>
            <a:ext cx="4639573" cy="485595"/>
          </a:xfrm>
          <a:noFill/>
        </p:spPr>
        <p:txBody>
          <a:bodyPr>
            <a:normAutofit/>
          </a:bodyPr>
          <a:lstStyle>
            <a:lvl1pPr marL="0" indent="0">
              <a:buFontTx/>
              <a:buNone/>
              <a:defRPr sz="1400" b="0" i="1">
                <a:solidFill>
                  <a:schemeClr val="tx2"/>
                </a:solidFill>
                <a:latin typeface="Arial" panose="020B0604020202020204" pitchFamily="34" charset="0"/>
                <a:cs typeface="Arial" panose="020B0604020202020204" pitchFamily="34" charset="0"/>
              </a:defRPr>
            </a:lvl1pPr>
          </a:lstStyle>
          <a:p>
            <a:pPr lvl="0"/>
            <a:r>
              <a:rPr lang="en-US"/>
              <a:t>Photo by Jhpiego (Insert photo credit here)</a:t>
            </a:r>
          </a:p>
        </p:txBody>
      </p:sp>
    </p:spTree>
    <p:extLst>
      <p:ext uri="{BB962C8B-B14F-4D97-AF65-F5344CB8AC3E}">
        <p14:creationId xmlns:p14="http://schemas.microsoft.com/office/powerpoint/2010/main" val="132220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0F3BA-2B13-55BA-85F2-C9E36B31E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11A71-82DB-440C-B0C4-EE3A25353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42E71-7FB7-45AB-DA5D-5CC1EDF0E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00899-7773-CC40-902C-58A85993C86D}" type="datetimeFigureOut">
              <a:rPr lang="en-US" smtClean="0"/>
              <a:t>3/21/2023</a:t>
            </a:fld>
            <a:endParaRPr lang="en-US" dirty="0"/>
          </a:p>
        </p:txBody>
      </p:sp>
      <p:sp>
        <p:nvSpPr>
          <p:cNvPr id="5" name="Footer Placeholder 4">
            <a:extLst>
              <a:ext uri="{FF2B5EF4-FFF2-40B4-BE49-F238E27FC236}">
                <a16:creationId xmlns:a16="http://schemas.microsoft.com/office/drawing/2014/main" id="{A9F65D42-2672-43F1-BBE8-4633F0C06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186306-44F7-9ACA-08B9-F2EA88F1F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C3D7F-BF6B-2046-BC50-9C36631CBCD5}" type="slidenum">
              <a:rPr lang="en-US" smtClean="0"/>
              <a:t>‹#›</a:t>
            </a:fld>
            <a:endParaRPr lang="en-US" dirty="0"/>
          </a:p>
        </p:txBody>
      </p:sp>
    </p:spTree>
    <p:extLst>
      <p:ext uri="{BB962C8B-B14F-4D97-AF65-F5344CB8AC3E}">
        <p14:creationId xmlns:p14="http://schemas.microsoft.com/office/powerpoint/2010/main" val="366813357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0" r:id="rId4"/>
    <p:sldLayoutId id="2147483652" r:id="rId5"/>
    <p:sldLayoutId id="2147483653" r:id="rId6"/>
    <p:sldLayoutId id="2147483654" r:id="rId7"/>
    <p:sldLayoutId id="2147483655" r:id="rId8"/>
    <p:sldLayoutId id="2147483660" r:id="rId9"/>
    <p:sldLayoutId id="2147483656" r:id="rId10"/>
    <p:sldLayoutId id="2147483657" r:id="rId11"/>
    <p:sldLayoutId id="2147483659" r:id="rId12"/>
  </p:sldLayoutIdLst>
  <p:txStyles>
    <p:titleStyle>
      <a:lvl1pPr algn="l" defTabSz="914400" rtl="0" eaLnBrk="1" latinLnBrk="0" hangingPunct="1">
        <a:lnSpc>
          <a:spcPct val="90000"/>
        </a:lnSpc>
        <a:spcBef>
          <a:spcPct val="0"/>
        </a:spcBef>
        <a:buNone/>
        <a:defRPr sz="3600" b="0" i="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8F2413-72A5-38A9-FE19-1310B18FEFCC}"/>
              </a:ext>
            </a:extLst>
          </p:cNvPr>
          <p:cNvSpPr>
            <a:spLocks noGrp="1"/>
          </p:cNvSpPr>
          <p:nvPr>
            <p:ph type="ctrTitle"/>
          </p:nvPr>
        </p:nvSpPr>
        <p:spPr/>
        <p:txBody>
          <a:bodyPr>
            <a:normAutofit/>
          </a:bodyPr>
          <a:lstStyle/>
          <a:p>
            <a:r>
              <a:rPr lang="en-US" dirty="0">
                <a:solidFill>
                  <a:srgbClr val="203864"/>
                </a:solidFill>
                <a:latin typeface="Algerian" panose="04020705040A02060702" pitchFamily="82" charset="0"/>
              </a:rPr>
              <a:t>Oxygen Therapy</a:t>
            </a:r>
            <a:endParaRPr lang="en-US" dirty="0">
              <a:solidFill>
                <a:srgbClr val="FF0000"/>
              </a:solidFill>
            </a:endParaRPr>
          </a:p>
        </p:txBody>
      </p:sp>
      <p:sp>
        <p:nvSpPr>
          <p:cNvPr id="5" name="Subtitle 4">
            <a:extLst>
              <a:ext uri="{FF2B5EF4-FFF2-40B4-BE49-F238E27FC236}">
                <a16:creationId xmlns:a16="http://schemas.microsoft.com/office/drawing/2014/main" id="{D43CF549-E8C6-9324-36CD-A1D7F2895F41}"/>
              </a:ext>
            </a:extLst>
          </p:cNvPr>
          <p:cNvSpPr>
            <a:spLocks noGrp="1"/>
          </p:cNvSpPr>
          <p:nvPr>
            <p:ph type="subTitle" idx="1"/>
          </p:nvPr>
        </p:nvSpPr>
        <p:spPr/>
        <p:txBody>
          <a:bodyPr vert="horz" lIns="91440" tIns="45720" rIns="91440" bIns="45720" rtlCol="0" anchor="t">
            <a:normAutofit fontScale="55000" lnSpcReduction="20000"/>
          </a:bodyPr>
          <a:lstStyle/>
          <a:p>
            <a:pPr fontAlgn="base"/>
            <a:r>
              <a:rPr lang="en-US" sz="2900" b="1" dirty="0">
                <a:solidFill>
                  <a:schemeClr val="accent3">
                    <a:lumMod val="75000"/>
                  </a:schemeClr>
                </a:solidFill>
              </a:rPr>
              <a:t>Emergency Training Center</a:t>
            </a:r>
          </a:p>
          <a:p>
            <a:pPr fontAlgn="base"/>
            <a:r>
              <a:rPr lang="en-US" sz="2900" b="1" dirty="0">
                <a:solidFill>
                  <a:schemeClr val="accent3">
                    <a:lumMod val="75000"/>
                  </a:schemeClr>
                </a:solidFill>
              </a:rPr>
              <a:t>Holy Family Hospital, Techiman</a:t>
            </a:r>
          </a:p>
          <a:p>
            <a:pPr fontAlgn="base"/>
            <a:r>
              <a:rPr lang="en-US" sz="2900" b="1" dirty="0">
                <a:solidFill>
                  <a:schemeClr val="accent3">
                    <a:lumMod val="75000"/>
                  </a:schemeClr>
                </a:solidFill>
              </a:rPr>
              <a:t>September, 2018</a:t>
            </a:r>
          </a:p>
          <a:p>
            <a:pPr algn="ctr" fontAlgn="base"/>
            <a:r>
              <a:rPr lang="en-US" dirty="0">
                <a:solidFill>
                  <a:srgbClr val="FFFFFF"/>
                </a:solidFill>
                <a:latin typeface="Corbel" panose="020B0503020204020204" pitchFamily="34" charset="0"/>
              </a:rPr>
              <a:t>BY:BEATRICE ADU​</a:t>
            </a:r>
            <a:endParaRPr lang="en-US" dirty="0">
              <a:solidFill>
                <a:srgbClr val="FFFFFF"/>
              </a:solidFill>
              <a:latin typeface="Segoe UI" panose="020B0502040204020203" pitchFamily="34" charset="0"/>
            </a:endParaRPr>
          </a:p>
          <a:p>
            <a:pPr algn="ctr" fontAlgn="base"/>
            <a:r>
              <a:rPr lang="en-US" dirty="0">
                <a:solidFill>
                  <a:srgbClr val="FFFFFF"/>
                </a:solidFill>
                <a:latin typeface="Corbel" panose="020B0503020204020204" pitchFamily="34" charset="0"/>
              </a:rPr>
              <a:t>TEAM LEAD: NATIONAL MEDICAL GAS MANAGEMENT TRAINING</a:t>
            </a:r>
            <a:endParaRPr lang="en-US" dirty="0">
              <a:solidFill>
                <a:srgbClr val="FFFFFF"/>
              </a:solidFill>
              <a:latin typeface="Segoe UI" panose="020B0502040204020203" pitchFamily="34" charset="0"/>
            </a:endParaRPr>
          </a:p>
          <a:p>
            <a:endParaRPr lang="en-US" dirty="0">
              <a:cs typeface="Calibri"/>
            </a:endParaRPr>
          </a:p>
        </p:txBody>
      </p:sp>
    </p:spTree>
    <p:extLst>
      <p:ext uri="{BB962C8B-B14F-4D97-AF65-F5344CB8AC3E}">
        <p14:creationId xmlns:p14="http://schemas.microsoft.com/office/powerpoint/2010/main" val="81651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0D34-E741-4EB5-A054-F931896A560B}"/>
              </a:ext>
            </a:extLst>
          </p:cNvPr>
          <p:cNvSpPr>
            <a:spLocks noGrp="1"/>
          </p:cNvSpPr>
          <p:nvPr>
            <p:ph type="title"/>
          </p:nvPr>
        </p:nvSpPr>
        <p:spPr/>
        <p:txBody>
          <a:bodyPr/>
          <a:lstStyle/>
          <a:p>
            <a:r>
              <a:rPr lang="en-US" b="1" dirty="0">
                <a:solidFill>
                  <a:schemeClr val="accent3">
                    <a:lumMod val="75000"/>
                  </a:schemeClr>
                </a:solidFill>
              </a:rPr>
              <a:t>Humidification of Oxygen</a:t>
            </a:r>
          </a:p>
        </p:txBody>
      </p:sp>
      <p:sp>
        <p:nvSpPr>
          <p:cNvPr id="4" name="Content Placeholder 3">
            <a:extLst>
              <a:ext uri="{FF2B5EF4-FFF2-40B4-BE49-F238E27FC236}">
                <a16:creationId xmlns:a16="http://schemas.microsoft.com/office/drawing/2014/main" id="{900C6C9C-F079-42C3-B8EF-53924D86BEEE}"/>
              </a:ext>
            </a:extLst>
          </p:cNvPr>
          <p:cNvSpPr>
            <a:spLocks noGrp="1"/>
          </p:cNvSpPr>
          <p:nvPr>
            <p:ph sz="half" idx="10"/>
          </p:nvPr>
        </p:nvSpPr>
        <p:spPr/>
        <p:txBody>
          <a:bodyPr/>
          <a:lstStyle/>
          <a:p>
            <a:r>
              <a:rPr lang="en-US" dirty="0">
                <a:solidFill>
                  <a:schemeClr val="accent3">
                    <a:lumMod val="75000"/>
                  </a:schemeClr>
                </a:solidFill>
              </a:rPr>
              <a:t>Simple bubble humidifier in the ICU</a:t>
            </a:r>
          </a:p>
          <a:p>
            <a:endParaRPr lang="en-US" dirty="0">
              <a:solidFill>
                <a:schemeClr val="accent3">
                  <a:lumMod val="75000"/>
                </a:schemeClr>
              </a:solidFill>
            </a:endParaRPr>
          </a:p>
          <a:p>
            <a:r>
              <a:rPr lang="en-US" dirty="0">
                <a:solidFill>
                  <a:schemeClr val="accent3">
                    <a:lumMod val="75000"/>
                  </a:schemeClr>
                </a:solidFill>
              </a:rPr>
              <a:t>The flow meter indicates or measures the amount of oxygen in L/min.</a:t>
            </a:r>
          </a:p>
          <a:p>
            <a:endParaRPr lang="en-US" dirty="0">
              <a:solidFill>
                <a:schemeClr val="accent3">
                  <a:lumMod val="75000"/>
                </a:schemeClr>
              </a:solidFill>
            </a:endParaRPr>
          </a:p>
          <a:p>
            <a:r>
              <a:rPr lang="en-US" dirty="0">
                <a:solidFill>
                  <a:schemeClr val="accent3">
                    <a:lumMod val="75000"/>
                  </a:schemeClr>
                </a:solidFill>
              </a:rPr>
              <a:t>A bubble humidifier adds moisture to the O2 to deliver humidified gas to the patient.</a:t>
            </a:r>
          </a:p>
        </p:txBody>
      </p:sp>
      <p:pic>
        <p:nvPicPr>
          <p:cNvPr id="5" name="Content Placeholder 4" descr="C:\Users\PAntwi\AppData\Local\Microsoft\Windows\INetCache\Content.MSO\D82CA83F.tmp">
            <a:extLst>
              <a:ext uri="{FF2B5EF4-FFF2-40B4-BE49-F238E27FC236}">
                <a16:creationId xmlns:a16="http://schemas.microsoft.com/office/drawing/2014/main" id="{2193534F-0B7D-43F3-BDE0-D05441271F05}"/>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41680" y="1666241"/>
            <a:ext cx="4561839" cy="4455954"/>
          </a:xfrm>
          <a:prstGeom prst="rect">
            <a:avLst/>
          </a:prstGeom>
          <a:noFill/>
          <a:ln>
            <a:noFill/>
          </a:ln>
        </p:spPr>
      </p:pic>
    </p:spTree>
    <p:extLst>
      <p:ext uri="{BB962C8B-B14F-4D97-AF65-F5344CB8AC3E}">
        <p14:creationId xmlns:p14="http://schemas.microsoft.com/office/powerpoint/2010/main" val="71830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C10B-B454-4D0C-89E9-F6DC6D683848}"/>
              </a:ext>
            </a:extLst>
          </p:cNvPr>
          <p:cNvSpPr>
            <a:spLocks noGrp="1"/>
          </p:cNvSpPr>
          <p:nvPr>
            <p:ph type="title"/>
          </p:nvPr>
        </p:nvSpPr>
        <p:spPr/>
        <p:txBody>
          <a:bodyPr/>
          <a:lstStyle/>
          <a:p>
            <a:r>
              <a:rPr lang="en-US" b="1" dirty="0">
                <a:solidFill>
                  <a:schemeClr val="accent3">
                    <a:lumMod val="75000"/>
                  </a:schemeClr>
                </a:solidFill>
              </a:rPr>
              <a:t>Oxygen cylinder with a cold bottle humidifier at the Emergency Unit</a:t>
            </a:r>
          </a:p>
        </p:txBody>
      </p:sp>
      <p:sp>
        <p:nvSpPr>
          <p:cNvPr id="4" name="Content Placeholder 3">
            <a:extLst>
              <a:ext uri="{FF2B5EF4-FFF2-40B4-BE49-F238E27FC236}">
                <a16:creationId xmlns:a16="http://schemas.microsoft.com/office/drawing/2014/main" id="{04DFA483-B4EC-4FA9-AC5B-23AD10D22596}"/>
              </a:ext>
            </a:extLst>
          </p:cNvPr>
          <p:cNvSpPr>
            <a:spLocks noGrp="1"/>
          </p:cNvSpPr>
          <p:nvPr>
            <p:ph sz="half" idx="10"/>
          </p:nvPr>
        </p:nvSpPr>
        <p:spPr/>
        <p:txBody>
          <a:bodyPr/>
          <a:lstStyle/>
          <a:p>
            <a:r>
              <a:rPr lang="en-US" dirty="0">
                <a:solidFill>
                  <a:schemeClr val="accent3">
                    <a:lumMod val="75000"/>
                  </a:schemeClr>
                </a:solidFill>
              </a:rPr>
              <a:t>The size on anesthetic machine and trolley – E</a:t>
            </a:r>
          </a:p>
          <a:p>
            <a:endParaRPr lang="en-US" dirty="0">
              <a:solidFill>
                <a:schemeClr val="accent3">
                  <a:lumMod val="75000"/>
                </a:schemeClr>
              </a:solidFill>
            </a:endParaRPr>
          </a:p>
          <a:p>
            <a:r>
              <a:rPr lang="en-US" dirty="0">
                <a:solidFill>
                  <a:schemeClr val="accent3">
                    <a:lumMod val="75000"/>
                  </a:schemeClr>
                </a:solidFill>
              </a:rPr>
              <a:t>Used for patients who require continuous oxygen therapy when they need to be moved from the A&amp;E</a:t>
            </a:r>
          </a:p>
          <a:p>
            <a:endParaRPr lang="en-US" dirty="0">
              <a:solidFill>
                <a:schemeClr val="accent3">
                  <a:lumMod val="75000"/>
                </a:schemeClr>
              </a:solidFill>
            </a:endParaRPr>
          </a:p>
          <a:p>
            <a:r>
              <a:rPr lang="en-US" dirty="0">
                <a:solidFill>
                  <a:schemeClr val="accent3">
                    <a:lumMod val="75000"/>
                  </a:schemeClr>
                </a:solidFill>
              </a:rPr>
              <a:t>Notice the humidifier attached to the flow regulator</a:t>
            </a:r>
          </a:p>
          <a:p>
            <a:endParaRPr lang="en-US" dirty="0">
              <a:solidFill>
                <a:schemeClr val="accent3">
                  <a:lumMod val="75000"/>
                </a:schemeClr>
              </a:solidFill>
            </a:endParaRPr>
          </a:p>
          <a:p>
            <a:r>
              <a:rPr lang="en-US" dirty="0">
                <a:solidFill>
                  <a:schemeClr val="accent3">
                    <a:lumMod val="75000"/>
                  </a:schemeClr>
                </a:solidFill>
              </a:rPr>
              <a:t>What is wrong with the humidifier shown above? </a:t>
            </a:r>
          </a:p>
        </p:txBody>
      </p:sp>
      <p:pic>
        <p:nvPicPr>
          <p:cNvPr id="5" name="Content Placeholder 4" descr="C:\Users\PAntwi\AppData\Local\Microsoft\Windows\INetCache\Content.MSO\16524BC0.tmp">
            <a:extLst>
              <a:ext uri="{FF2B5EF4-FFF2-40B4-BE49-F238E27FC236}">
                <a16:creationId xmlns:a16="http://schemas.microsoft.com/office/drawing/2014/main" id="{2188D46C-B0F9-462A-8917-593969B1714A}"/>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8000" y="1903346"/>
            <a:ext cx="4402137" cy="4152174"/>
          </a:xfrm>
          <a:prstGeom prst="rect">
            <a:avLst/>
          </a:prstGeom>
          <a:noFill/>
          <a:ln>
            <a:noFill/>
          </a:ln>
        </p:spPr>
      </p:pic>
    </p:spTree>
    <p:extLst>
      <p:ext uri="{BB962C8B-B14F-4D97-AF65-F5344CB8AC3E}">
        <p14:creationId xmlns:p14="http://schemas.microsoft.com/office/powerpoint/2010/main" val="181864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3504-D668-4C61-AEE3-C3F803D409A7}"/>
              </a:ext>
            </a:extLst>
          </p:cNvPr>
          <p:cNvSpPr>
            <a:spLocks noGrp="1"/>
          </p:cNvSpPr>
          <p:nvPr>
            <p:ph type="title"/>
          </p:nvPr>
        </p:nvSpPr>
        <p:spPr/>
        <p:txBody>
          <a:bodyPr/>
          <a:lstStyle/>
          <a:p>
            <a:r>
              <a:rPr lang="en-US" b="1" dirty="0">
                <a:solidFill>
                  <a:schemeClr val="accent3">
                    <a:lumMod val="75000"/>
                  </a:schemeClr>
                </a:solidFill>
              </a:rPr>
              <a:t>Classification of oxygen therapy devices</a:t>
            </a:r>
          </a:p>
        </p:txBody>
      </p:sp>
      <p:sp>
        <p:nvSpPr>
          <p:cNvPr id="3" name="Content Placeholder 2">
            <a:extLst>
              <a:ext uri="{FF2B5EF4-FFF2-40B4-BE49-F238E27FC236}">
                <a16:creationId xmlns:a16="http://schemas.microsoft.com/office/drawing/2014/main" id="{88292F5A-8009-4802-BA16-365E2432A7C1}"/>
              </a:ext>
            </a:extLst>
          </p:cNvPr>
          <p:cNvSpPr>
            <a:spLocks noGrp="1"/>
          </p:cNvSpPr>
          <p:nvPr>
            <p:ph idx="1"/>
          </p:nvPr>
        </p:nvSpPr>
        <p:spPr/>
        <p:txBody>
          <a:bodyPr/>
          <a:lstStyle/>
          <a:p>
            <a:r>
              <a:rPr lang="en-US" dirty="0"/>
              <a:t>Designs</a:t>
            </a:r>
          </a:p>
          <a:p>
            <a:pPr>
              <a:buFont typeface="Wingdings" panose="05000000000000000000" pitchFamily="2" charset="2"/>
              <a:buChar char="q"/>
            </a:pPr>
            <a:r>
              <a:rPr lang="en-US" dirty="0"/>
              <a:t>Low flow system</a:t>
            </a:r>
          </a:p>
          <a:p>
            <a:pPr>
              <a:buFont typeface="Wingdings" panose="05000000000000000000" pitchFamily="2" charset="2"/>
              <a:buChar char="q"/>
            </a:pPr>
            <a:r>
              <a:rPr lang="en-US" dirty="0"/>
              <a:t>High flow system</a:t>
            </a:r>
          </a:p>
        </p:txBody>
      </p:sp>
    </p:spTree>
    <p:extLst>
      <p:ext uri="{BB962C8B-B14F-4D97-AF65-F5344CB8AC3E}">
        <p14:creationId xmlns:p14="http://schemas.microsoft.com/office/powerpoint/2010/main" val="337840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F063-FD04-4D2F-96C8-49F1A183F204}"/>
              </a:ext>
            </a:extLst>
          </p:cNvPr>
          <p:cNvSpPr>
            <a:spLocks noGrp="1"/>
          </p:cNvSpPr>
          <p:nvPr>
            <p:ph type="title"/>
          </p:nvPr>
        </p:nvSpPr>
        <p:spPr/>
        <p:txBody>
          <a:bodyPr/>
          <a:lstStyle/>
          <a:p>
            <a:r>
              <a:rPr lang="en-US" b="1" dirty="0">
                <a:solidFill>
                  <a:schemeClr val="accent3">
                    <a:lumMod val="75000"/>
                  </a:schemeClr>
                </a:solidFill>
              </a:rPr>
              <a:t>Low flow system</a:t>
            </a:r>
          </a:p>
        </p:txBody>
      </p:sp>
      <p:sp>
        <p:nvSpPr>
          <p:cNvPr id="3" name="Content Placeholder 2">
            <a:extLst>
              <a:ext uri="{FF2B5EF4-FFF2-40B4-BE49-F238E27FC236}">
                <a16:creationId xmlns:a16="http://schemas.microsoft.com/office/drawing/2014/main" id="{DEFC9B3E-A34D-4C7E-ADBF-830441DCC356}"/>
              </a:ext>
            </a:extLst>
          </p:cNvPr>
          <p:cNvSpPr>
            <a:spLocks noGrp="1"/>
          </p:cNvSpPr>
          <p:nvPr>
            <p:ph idx="1"/>
          </p:nvPr>
        </p:nvSpPr>
        <p:spPr/>
        <p:txBody>
          <a:bodyPr vert="horz" lIns="91440" tIns="45720" rIns="91440" bIns="45720" rtlCol="0" anchor="t">
            <a:normAutofit/>
          </a:bodyPr>
          <a:lstStyle/>
          <a:p>
            <a:r>
              <a:rPr lang="en-US" dirty="0">
                <a:solidFill>
                  <a:schemeClr val="accent3">
                    <a:lumMod val="75000"/>
                  </a:schemeClr>
                </a:solidFill>
                <a:latin typeface="Arial"/>
                <a:cs typeface="Arial"/>
              </a:rPr>
              <a:t>The gas flow is insufficient to meet </a:t>
            </a:r>
            <a:r>
              <a:rPr lang="en-US">
                <a:solidFill>
                  <a:schemeClr val="accent3">
                    <a:lumMod val="75000"/>
                  </a:schemeClr>
                </a:solidFill>
                <a:latin typeface="Arial"/>
                <a:cs typeface="Arial"/>
              </a:rPr>
              <a:t>patient’s</a:t>
            </a:r>
            <a:r>
              <a:rPr lang="en-US" dirty="0">
                <a:solidFill>
                  <a:schemeClr val="accent3">
                    <a:lumMod val="75000"/>
                  </a:schemeClr>
                </a:solidFill>
                <a:latin typeface="Arial"/>
                <a:cs typeface="Arial"/>
              </a:rPr>
              <a:t> peak inspiratory and minute ventilatory requirement</a:t>
            </a:r>
          </a:p>
          <a:p>
            <a:endParaRPr lang="en-US" dirty="0">
              <a:solidFill>
                <a:schemeClr val="accent3">
                  <a:lumMod val="75000"/>
                </a:schemeClr>
              </a:solidFill>
            </a:endParaRPr>
          </a:p>
          <a:p>
            <a:r>
              <a:rPr lang="en-US" dirty="0">
                <a:solidFill>
                  <a:schemeClr val="accent3">
                    <a:lumMod val="75000"/>
                  </a:schemeClr>
                </a:solidFill>
                <a:latin typeface="Arial"/>
                <a:cs typeface="Arial"/>
              </a:rPr>
              <a:t>Oxygen provided is always </a:t>
            </a:r>
            <a:r>
              <a:rPr lang="en-US">
                <a:solidFill>
                  <a:schemeClr val="accent3">
                    <a:lumMod val="75000"/>
                  </a:schemeClr>
                </a:solidFill>
                <a:latin typeface="Arial"/>
                <a:cs typeface="Arial"/>
              </a:rPr>
              <a:t>diluted</a:t>
            </a:r>
            <a:r>
              <a:rPr lang="en-US" dirty="0">
                <a:solidFill>
                  <a:schemeClr val="accent3">
                    <a:lumMod val="75000"/>
                  </a:schemeClr>
                </a:solidFill>
                <a:latin typeface="Arial"/>
                <a:cs typeface="Arial"/>
              </a:rPr>
              <a:t> with air </a:t>
            </a:r>
            <a:endParaRPr lang="en-US" dirty="0">
              <a:solidFill>
                <a:schemeClr val="accent3">
                  <a:lumMod val="75000"/>
                </a:schemeClr>
              </a:solidFill>
            </a:endParaRPr>
          </a:p>
          <a:p>
            <a:endParaRPr lang="en-US" dirty="0">
              <a:solidFill>
                <a:schemeClr val="accent3">
                  <a:lumMod val="75000"/>
                </a:schemeClr>
              </a:solidFill>
            </a:endParaRPr>
          </a:p>
          <a:p>
            <a:r>
              <a:rPr lang="en-US" dirty="0">
                <a:solidFill>
                  <a:schemeClr val="accent3">
                    <a:lumMod val="75000"/>
                  </a:schemeClr>
                </a:solidFill>
              </a:rPr>
              <a:t>Fio2 varies with the patient’s ventilatory pattern</a:t>
            </a:r>
          </a:p>
          <a:p>
            <a:endParaRPr lang="en-US" dirty="0">
              <a:solidFill>
                <a:schemeClr val="accent3">
                  <a:lumMod val="75000"/>
                </a:schemeClr>
              </a:solidFill>
            </a:endParaRPr>
          </a:p>
          <a:p>
            <a:r>
              <a:rPr lang="en-US" dirty="0">
                <a:solidFill>
                  <a:schemeClr val="accent3">
                    <a:lumMod val="75000"/>
                  </a:schemeClr>
                </a:solidFill>
                <a:latin typeface="Arial"/>
                <a:cs typeface="Arial"/>
              </a:rPr>
              <a:t>Nasal cannula, simple face mask and face tent are low flow system </a:t>
            </a:r>
            <a:r>
              <a:rPr lang="en-US">
                <a:solidFill>
                  <a:schemeClr val="accent3">
                    <a:lumMod val="75000"/>
                  </a:schemeClr>
                </a:solidFill>
                <a:latin typeface="Arial"/>
                <a:cs typeface="Arial"/>
              </a:rPr>
              <a:t>devices</a:t>
            </a:r>
            <a:r>
              <a:rPr lang="en-US" dirty="0">
                <a:latin typeface="Arial"/>
                <a:cs typeface="Arial"/>
              </a:rPr>
              <a:t>.</a:t>
            </a:r>
          </a:p>
        </p:txBody>
      </p:sp>
    </p:spTree>
    <p:extLst>
      <p:ext uri="{BB962C8B-B14F-4D97-AF65-F5344CB8AC3E}">
        <p14:creationId xmlns:p14="http://schemas.microsoft.com/office/powerpoint/2010/main" val="4161471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9EEA-5B9A-4DDB-84D8-3B44EDEC11DD}"/>
              </a:ext>
            </a:extLst>
          </p:cNvPr>
          <p:cNvSpPr>
            <a:spLocks noGrp="1"/>
          </p:cNvSpPr>
          <p:nvPr>
            <p:ph type="title"/>
          </p:nvPr>
        </p:nvSpPr>
        <p:spPr/>
        <p:txBody>
          <a:bodyPr/>
          <a:lstStyle/>
          <a:p>
            <a:r>
              <a:rPr lang="en-US" b="1" dirty="0">
                <a:solidFill>
                  <a:schemeClr val="accent3">
                    <a:lumMod val="75000"/>
                  </a:schemeClr>
                </a:solidFill>
              </a:rPr>
              <a:t>High flow system</a:t>
            </a:r>
          </a:p>
        </p:txBody>
      </p:sp>
      <p:sp>
        <p:nvSpPr>
          <p:cNvPr id="3" name="Content Placeholder 2">
            <a:extLst>
              <a:ext uri="{FF2B5EF4-FFF2-40B4-BE49-F238E27FC236}">
                <a16:creationId xmlns:a16="http://schemas.microsoft.com/office/drawing/2014/main" id="{1B4FEC34-183F-472B-9722-1404B61AAF8C}"/>
              </a:ext>
            </a:extLst>
          </p:cNvPr>
          <p:cNvSpPr>
            <a:spLocks noGrp="1"/>
          </p:cNvSpPr>
          <p:nvPr>
            <p:ph idx="1"/>
          </p:nvPr>
        </p:nvSpPr>
        <p:spPr/>
        <p:txBody>
          <a:bodyPr/>
          <a:lstStyle/>
          <a:p>
            <a:r>
              <a:rPr lang="en-US" dirty="0">
                <a:solidFill>
                  <a:schemeClr val="accent3">
                    <a:lumMod val="75000"/>
                  </a:schemeClr>
                </a:solidFill>
              </a:rPr>
              <a:t>The gas flow is sufficient to meet patient’s peak inspiratory and minutes ventilatory requirement</a:t>
            </a:r>
          </a:p>
          <a:p>
            <a:endParaRPr lang="en-US" dirty="0">
              <a:solidFill>
                <a:schemeClr val="accent3">
                  <a:lumMod val="75000"/>
                </a:schemeClr>
              </a:solidFill>
            </a:endParaRPr>
          </a:p>
          <a:p>
            <a:r>
              <a:rPr lang="en-US" dirty="0">
                <a:solidFill>
                  <a:schemeClr val="accent3">
                    <a:lumMod val="75000"/>
                  </a:schemeClr>
                </a:solidFill>
              </a:rPr>
              <a:t>Fio2 is independent of the patient’s ventilatory pattern</a:t>
            </a:r>
          </a:p>
          <a:p>
            <a:endParaRPr lang="en-US" dirty="0">
              <a:solidFill>
                <a:schemeClr val="accent3">
                  <a:lumMod val="75000"/>
                </a:schemeClr>
              </a:solidFill>
            </a:endParaRPr>
          </a:p>
          <a:p>
            <a:r>
              <a:rPr lang="en-US" dirty="0">
                <a:solidFill>
                  <a:schemeClr val="accent3">
                    <a:lumMod val="75000"/>
                  </a:schemeClr>
                </a:solidFill>
              </a:rPr>
              <a:t>Non re-breather mask, partial re-breather mask and Venturi mask are high flow system devices.</a:t>
            </a:r>
          </a:p>
        </p:txBody>
      </p:sp>
    </p:spTree>
    <p:extLst>
      <p:ext uri="{BB962C8B-B14F-4D97-AF65-F5344CB8AC3E}">
        <p14:creationId xmlns:p14="http://schemas.microsoft.com/office/powerpoint/2010/main" val="139333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1684-7CC4-4A23-B327-8E57E1D1A21C}"/>
              </a:ext>
            </a:extLst>
          </p:cNvPr>
          <p:cNvSpPr>
            <a:spLocks noGrp="1"/>
          </p:cNvSpPr>
          <p:nvPr>
            <p:ph type="title"/>
          </p:nvPr>
        </p:nvSpPr>
        <p:spPr>
          <a:xfrm>
            <a:off x="838200" y="406300"/>
            <a:ext cx="10515600" cy="1325563"/>
          </a:xfrm>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Performances (Based on predictability and consistency of Fio2 provided)</a:t>
            </a:r>
          </a:p>
        </p:txBody>
      </p:sp>
      <p:sp>
        <p:nvSpPr>
          <p:cNvPr id="3" name="Content Placeholder 2">
            <a:extLst>
              <a:ext uri="{FF2B5EF4-FFF2-40B4-BE49-F238E27FC236}">
                <a16:creationId xmlns:a16="http://schemas.microsoft.com/office/drawing/2014/main" id="{326C0B6A-C644-4DA8-B3C7-E48137F5CE7F}"/>
              </a:ext>
            </a:extLst>
          </p:cNvPr>
          <p:cNvSpPr>
            <a:spLocks noGrp="1"/>
          </p:cNvSpPr>
          <p:nvPr>
            <p:ph idx="1"/>
          </p:nvPr>
        </p:nvSpPr>
        <p:spPr/>
        <p:txBody>
          <a:bodyPr/>
          <a:lstStyle/>
          <a:p>
            <a:pPr>
              <a:buFont typeface="Wingdings" panose="05000000000000000000" pitchFamily="2" charset="2"/>
              <a:buChar char="q"/>
            </a:pPr>
            <a:r>
              <a:rPr lang="en-US" dirty="0">
                <a:solidFill>
                  <a:schemeClr val="accent3">
                    <a:lumMod val="75000"/>
                  </a:schemeClr>
                </a:solidFill>
              </a:rPr>
              <a:t>Variable performance devices</a:t>
            </a:r>
          </a:p>
          <a:p>
            <a:pPr>
              <a:buFont typeface="Wingdings" panose="05000000000000000000" pitchFamily="2" charset="2"/>
              <a:buChar char="q"/>
            </a:pPr>
            <a:r>
              <a:rPr lang="en-US" dirty="0">
                <a:solidFill>
                  <a:schemeClr val="accent3">
                    <a:lumMod val="75000"/>
                  </a:schemeClr>
                </a:solidFill>
              </a:rPr>
              <a:t>Fixed performance devices</a:t>
            </a:r>
          </a:p>
        </p:txBody>
      </p:sp>
    </p:spTree>
    <p:extLst>
      <p:ext uri="{BB962C8B-B14F-4D97-AF65-F5344CB8AC3E}">
        <p14:creationId xmlns:p14="http://schemas.microsoft.com/office/powerpoint/2010/main" val="350220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4BCA-EC5D-433D-8F84-714540CD8C79}"/>
              </a:ext>
            </a:extLst>
          </p:cNvPr>
          <p:cNvSpPr>
            <a:spLocks noGrp="1"/>
          </p:cNvSpPr>
          <p:nvPr>
            <p:ph type="title"/>
          </p:nvPr>
        </p:nvSpPr>
        <p:spPr/>
        <p:txBody>
          <a:bodyPr/>
          <a:lstStyle/>
          <a:p>
            <a:r>
              <a:rPr lang="en-US" b="1" dirty="0">
                <a:solidFill>
                  <a:schemeClr val="accent3">
                    <a:lumMod val="75000"/>
                  </a:schemeClr>
                </a:solidFill>
              </a:rPr>
              <a:t>Variable performance devices</a:t>
            </a:r>
          </a:p>
        </p:txBody>
      </p:sp>
      <p:sp>
        <p:nvSpPr>
          <p:cNvPr id="3" name="Content Placeholder 2">
            <a:extLst>
              <a:ext uri="{FF2B5EF4-FFF2-40B4-BE49-F238E27FC236}">
                <a16:creationId xmlns:a16="http://schemas.microsoft.com/office/drawing/2014/main" id="{7FFE1A73-95C1-4F03-9D2A-F5C8BD371FCF}"/>
              </a:ext>
            </a:extLst>
          </p:cNvPr>
          <p:cNvSpPr>
            <a:spLocks noGrp="1"/>
          </p:cNvSpPr>
          <p:nvPr>
            <p:ph idx="1"/>
          </p:nvPr>
        </p:nvSpPr>
        <p:spPr/>
        <p:txBody>
          <a:bodyPr/>
          <a:lstStyle/>
          <a:p>
            <a:r>
              <a:rPr lang="en-US" dirty="0">
                <a:solidFill>
                  <a:schemeClr val="accent3">
                    <a:lumMod val="75000"/>
                  </a:schemeClr>
                </a:solidFill>
              </a:rPr>
              <a:t>Deliver a variable concentration of  oxygen depending on</a:t>
            </a:r>
          </a:p>
          <a:p>
            <a:endParaRPr lang="en-US" dirty="0">
              <a:solidFill>
                <a:schemeClr val="accent3">
                  <a:lumMod val="75000"/>
                </a:schemeClr>
              </a:solidFill>
            </a:endParaRPr>
          </a:p>
          <a:p>
            <a:pPr>
              <a:buFont typeface="Wingdings" panose="05000000000000000000" pitchFamily="2" charset="2"/>
              <a:buChar char="q"/>
            </a:pPr>
            <a:r>
              <a:rPr lang="en-US" dirty="0">
                <a:solidFill>
                  <a:schemeClr val="accent3">
                    <a:lumMod val="75000"/>
                  </a:schemeClr>
                </a:solidFill>
              </a:rPr>
              <a:t>The rate at which air is taken into the airway of a breathing patient</a:t>
            </a:r>
          </a:p>
          <a:p>
            <a:pPr>
              <a:buFont typeface="Wingdings" panose="05000000000000000000" pitchFamily="2" charset="2"/>
              <a:buChar char="q"/>
            </a:pPr>
            <a:endParaRPr lang="en-US" dirty="0">
              <a:solidFill>
                <a:schemeClr val="accent3">
                  <a:lumMod val="75000"/>
                </a:schemeClr>
              </a:solidFill>
            </a:endParaRPr>
          </a:p>
          <a:p>
            <a:pPr>
              <a:buFont typeface="Wingdings" panose="05000000000000000000" pitchFamily="2" charset="2"/>
              <a:buChar char="q"/>
            </a:pPr>
            <a:r>
              <a:rPr lang="en-US" dirty="0">
                <a:solidFill>
                  <a:schemeClr val="accent3">
                    <a:lumMod val="75000"/>
                  </a:schemeClr>
                </a:solidFill>
              </a:rPr>
              <a:t>The flow rate from the flow mater attached to the oxygen cylinder or pipeline and </a:t>
            </a:r>
          </a:p>
          <a:p>
            <a:pPr>
              <a:buFont typeface="Wingdings" panose="05000000000000000000" pitchFamily="2" charset="2"/>
              <a:buChar char="q"/>
            </a:pPr>
            <a:endParaRPr lang="en-US" dirty="0">
              <a:solidFill>
                <a:schemeClr val="accent3">
                  <a:lumMod val="75000"/>
                </a:schemeClr>
              </a:solidFill>
            </a:endParaRPr>
          </a:p>
          <a:p>
            <a:pPr>
              <a:buFont typeface="Wingdings" panose="05000000000000000000" pitchFamily="2" charset="2"/>
              <a:buChar char="q"/>
            </a:pPr>
            <a:r>
              <a:rPr lang="en-US" dirty="0">
                <a:solidFill>
                  <a:schemeClr val="accent3">
                    <a:lumMod val="75000"/>
                  </a:schemeClr>
                </a:solidFill>
              </a:rPr>
              <a:t>The pause at the end of expiration (Expiratory pause). The shorter the expiratory pause the more oxygen concentration the device.</a:t>
            </a:r>
          </a:p>
        </p:txBody>
      </p:sp>
    </p:spTree>
    <p:extLst>
      <p:ext uri="{BB962C8B-B14F-4D97-AF65-F5344CB8AC3E}">
        <p14:creationId xmlns:p14="http://schemas.microsoft.com/office/powerpoint/2010/main" val="93962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1FF8-71CD-4EE8-BF38-06D1090B6425}"/>
              </a:ext>
            </a:extLst>
          </p:cNvPr>
          <p:cNvSpPr>
            <a:spLocks noGrp="1"/>
          </p:cNvSpPr>
          <p:nvPr>
            <p:ph type="title"/>
          </p:nvPr>
        </p:nvSpPr>
        <p:spPr/>
        <p:txBody>
          <a:bodyPr/>
          <a:lstStyle/>
          <a:p>
            <a:r>
              <a:rPr lang="en-US" b="1" dirty="0">
                <a:solidFill>
                  <a:schemeClr val="accent3">
                    <a:lumMod val="75000"/>
                  </a:schemeClr>
                </a:solidFill>
              </a:rPr>
              <a:t>Fixed performance devices</a:t>
            </a:r>
          </a:p>
        </p:txBody>
      </p:sp>
      <p:sp>
        <p:nvSpPr>
          <p:cNvPr id="3" name="Content Placeholder 2">
            <a:extLst>
              <a:ext uri="{FF2B5EF4-FFF2-40B4-BE49-F238E27FC236}">
                <a16:creationId xmlns:a16="http://schemas.microsoft.com/office/drawing/2014/main" id="{900D6FFC-7F33-4A4C-BFBB-7EE6DB37FBC8}"/>
              </a:ext>
            </a:extLst>
          </p:cNvPr>
          <p:cNvSpPr>
            <a:spLocks noGrp="1"/>
          </p:cNvSpPr>
          <p:nvPr>
            <p:ph idx="1"/>
          </p:nvPr>
        </p:nvSpPr>
        <p:spPr/>
        <p:txBody>
          <a:bodyPr/>
          <a:lstStyle/>
          <a:p>
            <a:r>
              <a:rPr lang="en-US" dirty="0">
                <a:solidFill>
                  <a:schemeClr val="accent3">
                    <a:lumMod val="75000"/>
                  </a:schemeClr>
                </a:solidFill>
              </a:rPr>
              <a:t>These deliver a fixed concentration of oxygen irrespective of the patients respiratory characteristics.</a:t>
            </a:r>
          </a:p>
        </p:txBody>
      </p:sp>
    </p:spTree>
    <p:extLst>
      <p:ext uri="{BB962C8B-B14F-4D97-AF65-F5344CB8AC3E}">
        <p14:creationId xmlns:p14="http://schemas.microsoft.com/office/powerpoint/2010/main" val="81905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1C22-A614-47BC-B7DC-3AD879ECE1A1}"/>
              </a:ext>
            </a:extLst>
          </p:cNvPr>
          <p:cNvSpPr>
            <a:spLocks noGrp="1"/>
          </p:cNvSpPr>
          <p:nvPr>
            <p:ph type="title"/>
          </p:nvPr>
        </p:nvSpPr>
        <p:spPr/>
        <p:txBody>
          <a:bodyPr/>
          <a:lstStyle/>
          <a:p>
            <a:r>
              <a:rPr lang="en-US" dirty="0">
                <a:solidFill>
                  <a:schemeClr val="accent3">
                    <a:lumMod val="75000"/>
                  </a:schemeClr>
                </a:solidFill>
              </a:rPr>
              <a:t>Variable performance devices</a:t>
            </a:r>
          </a:p>
        </p:txBody>
      </p:sp>
      <p:sp>
        <p:nvSpPr>
          <p:cNvPr id="3" name="Content Placeholder 2">
            <a:extLst>
              <a:ext uri="{FF2B5EF4-FFF2-40B4-BE49-F238E27FC236}">
                <a16:creationId xmlns:a16="http://schemas.microsoft.com/office/drawing/2014/main" id="{31B11CBC-4493-49EB-935B-1BF960EA41D4}"/>
              </a:ext>
            </a:extLst>
          </p:cNvPr>
          <p:cNvSpPr>
            <a:spLocks noGrp="1"/>
          </p:cNvSpPr>
          <p:nvPr>
            <p:ph idx="1"/>
          </p:nvPr>
        </p:nvSpPr>
        <p:spPr/>
        <p:txBody>
          <a:bodyPr>
            <a:normAutofit lnSpcReduction="10000"/>
          </a:bodyPr>
          <a:lstStyle/>
          <a:p>
            <a:r>
              <a:rPr lang="en-US" dirty="0">
                <a:solidFill>
                  <a:schemeClr val="accent3">
                    <a:lumMod val="75000"/>
                  </a:schemeClr>
                </a:solidFill>
              </a:rPr>
              <a:t>Nasal prongs</a:t>
            </a:r>
          </a:p>
          <a:p>
            <a:endParaRPr lang="en-US" dirty="0">
              <a:solidFill>
                <a:schemeClr val="accent3">
                  <a:lumMod val="75000"/>
                </a:schemeClr>
              </a:solidFill>
            </a:endParaRPr>
          </a:p>
          <a:p>
            <a:r>
              <a:rPr lang="en-US" dirty="0">
                <a:solidFill>
                  <a:schemeClr val="accent3">
                    <a:lumMod val="75000"/>
                  </a:schemeClr>
                </a:solidFill>
              </a:rPr>
              <a:t>Simple face masks</a:t>
            </a:r>
          </a:p>
          <a:p>
            <a:endParaRPr lang="en-US" dirty="0">
              <a:solidFill>
                <a:schemeClr val="accent3">
                  <a:lumMod val="75000"/>
                </a:schemeClr>
              </a:solidFill>
            </a:endParaRPr>
          </a:p>
          <a:p>
            <a:r>
              <a:rPr lang="en-US" dirty="0">
                <a:solidFill>
                  <a:schemeClr val="accent3">
                    <a:lumMod val="75000"/>
                  </a:schemeClr>
                </a:solidFill>
              </a:rPr>
              <a:t>Face tent</a:t>
            </a:r>
          </a:p>
          <a:p>
            <a:endParaRPr lang="en-US" dirty="0">
              <a:solidFill>
                <a:schemeClr val="accent3">
                  <a:lumMod val="75000"/>
                </a:schemeClr>
              </a:solidFill>
            </a:endParaRPr>
          </a:p>
          <a:p>
            <a:r>
              <a:rPr lang="en-US" dirty="0">
                <a:solidFill>
                  <a:schemeClr val="accent3">
                    <a:lumMod val="75000"/>
                  </a:schemeClr>
                </a:solidFill>
              </a:rPr>
              <a:t>Tracheostomy or </a:t>
            </a:r>
            <a:r>
              <a:rPr lang="en-US" dirty="0" err="1">
                <a:solidFill>
                  <a:schemeClr val="accent3">
                    <a:lumMod val="75000"/>
                  </a:schemeClr>
                </a:solidFill>
              </a:rPr>
              <a:t>trache</a:t>
            </a:r>
            <a:r>
              <a:rPr lang="en-US" dirty="0">
                <a:solidFill>
                  <a:schemeClr val="accent3">
                    <a:lumMod val="75000"/>
                  </a:schemeClr>
                </a:solidFill>
              </a:rPr>
              <a:t>-masks</a:t>
            </a:r>
          </a:p>
          <a:p>
            <a:endParaRPr lang="en-US" dirty="0">
              <a:solidFill>
                <a:schemeClr val="accent3">
                  <a:lumMod val="75000"/>
                </a:schemeClr>
              </a:solidFill>
            </a:endParaRPr>
          </a:p>
          <a:p>
            <a:r>
              <a:rPr lang="en-US" dirty="0">
                <a:solidFill>
                  <a:schemeClr val="accent3">
                    <a:lumMod val="75000"/>
                  </a:schemeClr>
                </a:solidFill>
              </a:rPr>
              <a:t>Partial  Rebreather mask</a:t>
            </a:r>
          </a:p>
          <a:p>
            <a:endParaRPr lang="en-US" dirty="0">
              <a:solidFill>
                <a:schemeClr val="accent3">
                  <a:lumMod val="75000"/>
                </a:schemeClr>
              </a:solidFill>
            </a:endParaRPr>
          </a:p>
          <a:p>
            <a:r>
              <a:rPr lang="en-US" dirty="0">
                <a:solidFill>
                  <a:schemeClr val="accent3">
                    <a:lumMod val="75000"/>
                  </a:schemeClr>
                </a:solidFill>
              </a:rPr>
              <a:t>Partial Rebreather mask</a:t>
            </a:r>
          </a:p>
        </p:txBody>
      </p:sp>
    </p:spTree>
    <p:extLst>
      <p:ext uri="{BB962C8B-B14F-4D97-AF65-F5344CB8AC3E}">
        <p14:creationId xmlns:p14="http://schemas.microsoft.com/office/powerpoint/2010/main" val="121680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2F2F-8690-4078-AFF6-6BFCABA1E1C2}"/>
              </a:ext>
            </a:extLst>
          </p:cNvPr>
          <p:cNvSpPr>
            <a:spLocks noGrp="1"/>
          </p:cNvSpPr>
          <p:nvPr>
            <p:ph type="title"/>
          </p:nvPr>
        </p:nvSpPr>
        <p:spPr/>
        <p:txBody>
          <a:bodyPr/>
          <a:lstStyle/>
          <a:p>
            <a:r>
              <a:rPr lang="en-US" b="1" dirty="0">
                <a:solidFill>
                  <a:schemeClr val="accent3">
                    <a:lumMod val="75000"/>
                  </a:schemeClr>
                </a:solidFill>
              </a:rPr>
              <a:t>Nasal prongs</a:t>
            </a:r>
          </a:p>
        </p:txBody>
      </p:sp>
      <p:sp>
        <p:nvSpPr>
          <p:cNvPr id="4" name="Content Placeholder 3">
            <a:extLst>
              <a:ext uri="{FF2B5EF4-FFF2-40B4-BE49-F238E27FC236}">
                <a16:creationId xmlns:a16="http://schemas.microsoft.com/office/drawing/2014/main" id="{66E3F024-76D8-4D74-AF67-DAEE2D1C19AB}"/>
              </a:ext>
            </a:extLst>
          </p:cNvPr>
          <p:cNvSpPr>
            <a:spLocks noGrp="1"/>
          </p:cNvSpPr>
          <p:nvPr>
            <p:ph sz="half" idx="10"/>
          </p:nvPr>
        </p:nvSpPr>
        <p:spPr/>
        <p:txBody>
          <a:bodyPr/>
          <a:lstStyle/>
          <a:p>
            <a:r>
              <a:rPr lang="en-US" dirty="0">
                <a:solidFill>
                  <a:schemeClr val="accent3">
                    <a:lumMod val="75000"/>
                  </a:schemeClr>
                </a:solidFill>
              </a:rPr>
              <a:t>Have the same indications as the nasal catheters buts occupies both nostrils.</a:t>
            </a:r>
          </a:p>
          <a:p>
            <a:endParaRPr lang="en-US" dirty="0">
              <a:solidFill>
                <a:schemeClr val="accent3">
                  <a:lumMod val="75000"/>
                </a:schemeClr>
              </a:solidFill>
            </a:endParaRPr>
          </a:p>
          <a:p>
            <a:r>
              <a:rPr lang="en-US" dirty="0">
                <a:solidFill>
                  <a:schemeClr val="accent3">
                    <a:lumMod val="75000"/>
                  </a:schemeClr>
                </a:solidFill>
              </a:rPr>
              <a:t>Fio2 may be around 45% at a flow rate of 6L/min.</a:t>
            </a:r>
          </a:p>
          <a:p>
            <a:endParaRPr lang="en-US" dirty="0">
              <a:solidFill>
                <a:schemeClr val="accent3">
                  <a:lumMod val="75000"/>
                </a:schemeClr>
              </a:solidFill>
            </a:endParaRPr>
          </a:p>
          <a:p>
            <a:r>
              <a:rPr lang="en-US" dirty="0">
                <a:solidFill>
                  <a:schemeClr val="accent3">
                    <a:lumMod val="75000"/>
                  </a:schemeClr>
                </a:solidFill>
              </a:rPr>
              <a:t>There are sizes for pediatrics and adults</a:t>
            </a:r>
          </a:p>
          <a:p>
            <a:endParaRPr lang="en-US" dirty="0">
              <a:solidFill>
                <a:schemeClr val="accent3">
                  <a:lumMod val="75000"/>
                </a:schemeClr>
              </a:solidFill>
            </a:endParaRPr>
          </a:p>
          <a:p>
            <a:r>
              <a:rPr lang="en-US" dirty="0">
                <a:solidFill>
                  <a:schemeClr val="accent3">
                    <a:lumMod val="75000"/>
                  </a:schemeClr>
                </a:solidFill>
              </a:rPr>
              <a:t>Advantages and disadvantages are similar to the nasal catheters.</a:t>
            </a:r>
          </a:p>
        </p:txBody>
      </p:sp>
      <p:pic>
        <p:nvPicPr>
          <p:cNvPr id="5" name="Content Placeholder 4" descr="C:\Users\PAntwi\AppData\Local\Microsoft\Windows\INetCache\Content.MSO\4BE47AFA.tmp">
            <a:extLst>
              <a:ext uri="{FF2B5EF4-FFF2-40B4-BE49-F238E27FC236}">
                <a16:creationId xmlns:a16="http://schemas.microsoft.com/office/drawing/2014/main" id="{68FE35F5-5307-4134-ACF7-DEC9F6DEA4CA}"/>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8320" y="1903346"/>
            <a:ext cx="4643755" cy="4152174"/>
          </a:xfrm>
          <a:prstGeom prst="rect">
            <a:avLst/>
          </a:prstGeom>
          <a:noFill/>
          <a:ln>
            <a:noFill/>
          </a:ln>
        </p:spPr>
      </p:pic>
    </p:spTree>
    <p:extLst>
      <p:ext uri="{BB962C8B-B14F-4D97-AF65-F5344CB8AC3E}">
        <p14:creationId xmlns:p14="http://schemas.microsoft.com/office/powerpoint/2010/main" val="276415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F753-F93B-4EB5-9FB6-8FC207AE5C00}"/>
              </a:ext>
            </a:extLst>
          </p:cNvPr>
          <p:cNvSpPr>
            <a:spLocks noGrp="1"/>
          </p:cNvSpPr>
          <p:nvPr>
            <p:ph type="title"/>
          </p:nvPr>
        </p:nvSpPr>
        <p:spPr>
          <a:xfrm>
            <a:off x="497840" y="406300"/>
            <a:ext cx="10855960" cy="4907380"/>
          </a:xfrm>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Oxygen Essential for Life at the Training Center</a:t>
            </a:r>
          </a:p>
        </p:txBody>
      </p:sp>
    </p:spTree>
    <p:extLst>
      <p:ext uri="{BB962C8B-B14F-4D97-AF65-F5344CB8AC3E}">
        <p14:creationId xmlns:p14="http://schemas.microsoft.com/office/powerpoint/2010/main" val="345589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0974-7653-4B30-860B-7FC96CB9D2A1}"/>
              </a:ext>
            </a:extLst>
          </p:cNvPr>
          <p:cNvSpPr>
            <a:spLocks noGrp="1"/>
          </p:cNvSpPr>
          <p:nvPr>
            <p:ph type="title"/>
          </p:nvPr>
        </p:nvSpPr>
        <p:spPr/>
        <p:txBody>
          <a:bodyPr/>
          <a:lstStyle/>
          <a:p>
            <a:r>
              <a:rPr lang="en-US" b="1" dirty="0">
                <a:solidFill>
                  <a:schemeClr val="accent3">
                    <a:lumMod val="75000"/>
                  </a:schemeClr>
                </a:solidFill>
              </a:rPr>
              <a:t>Nasal prongs</a:t>
            </a:r>
          </a:p>
        </p:txBody>
      </p:sp>
      <p:sp>
        <p:nvSpPr>
          <p:cNvPr id="3" name="Content Placeholder 2">
            <a:extLst>
              <a:ext uri="{FF2B5EF4-FFF2-40B4-BE49-F238E27FC236}">
                <a16:creationId xmlns:a16="http://schemas.microsoft.com/office/drawing/2014/main" id="{1B100D93-B9DD-4265-AB10-04546E3C7C52}"/>
              </a:ext>
            </a:extLst>
          </p:cNvPr>
          <p:cNvSpPr>
            <a:spLocks noGrp="1"/>
          </p:cNvSpPr>
          <p:nvPr>
            <p:ph idx="1"/>
          </p:nvPr>
        </p:nvSpPr>
        <p:spPr/>
        <p:txBody>
          <a:bodyPr/>
          <a:lstStyle/>
          <a:p>
            <a:r>
              <a:rPr lang="en-US" dirty="0">
                <a:solidFill>
                  <a:schemeClr val="accent3">
                    <a:lumMod val="75000"/>
                  </a:schemeClr>
                </a:solidFill>
              </a:rPr>
              <a:t>Flow: 1 -6 L/min and delivers FiO2; 24-45%</a:t>
            </a:r>
          </a:p>
          <a:p>
            <a:r>
              <a:rPr lang="en-US" dirty="0">
                <a:solidFill>
                  <a:schemeClr val="accent3">
                    <a:lumMod val="75000"/>
                  </a:schemeClr>
                </a:solidFill>
              </a:rPr>
              <a:t>In estimating fio2 with a nasal prong, 1lpm= 24%, each additional liter increase FiO2 by 4%.</a:t>
            </a:r>
          </a:p>
          <a:p>
            <a:endParaRPr lang="en-US" dirty="0"/>
          </a:p>
        </p:txBody>
      </p:sp>
      <p:graphicFrame>
        <p:nvGraphicFramePr>
          <p:cNvPr id="4" name="Table 3">
            <a:extLst>
              <a:ext uri="{FF2B5EF4-FFF2-40B4-BE49-F238E27FC236}">
                <a16:creationId xmlns:a16="http://schemas.microsoft.com/office/drawing/2014/main" id="{B0418CF9-31CB-4736-A78A-FE0235BFBEBB}"/>
              </a:ext>
            </a:extLst>
          </p:cNvPr>
          <p:cNvGraphicFramePr>
            <a:graphicFrameLocks noGrp="1"/>
          </p:cNvGraphicFramePr>
          <p:nvPr>
            <p:extLst>
              <p:ext uri="{D42A27DB-BD31-4B8C-83A1-F6EECF244321}">
                <p14:modId xmlns:p14="http://schemas.microsoft.com/office/powerpoint/2010/main" val="2582108389"/>
              </p:ext>
            </p:extLst>
          </p:nvPr>
        </p:nvGraphicFramePr>
        <p:xfrm>
          <a:off x="1300480" y="3086946"/>
          <a:ext cx="8128000" cy="313351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97750478"/>
                    </a:ext>
                  </a:extLst>
                </a:gridCol>
                <a:gridCol w="4064000">
                  <a:extLst>
                    <a:ext uri="{9D8B030D-6E8A-4147-A177-3AD203B41FA5}">
                      <a16:colId xmlns:a16="http://schemas.microsoft.com/office/drawing/2014/main" val="3853312216"/>
                    </a:ext>
                  </a:extLst>
                </a:gridCol>
              </a:tblGrid>
              <a:tr h="370840">
                <a:tc>
                  <a:txBody>
                    <a:bodyPr/>
                    <a:lstStyle/>
                    <a:p>
                      <a:r>
                        <a:rPr lang="en-US" dirty="0"/>
                        <a:t>O2 Flow</a:t>
                      </a:r>
                    </a:p>
                  </a:txBody>
                  <a:tcPr/>
                </a:tc>
                <a:tc>
                  <a:txBody>
                    <a:bodyPr/>
                    <a:lstStyle/>
                    <a:p>
                      <a:r>
                        <a:rPr lang="en-US" dirty="0"/>
                        <a:t>Oxygen Concentration</a:t>
                      </a:r>
                    </a:p>
                  </a:txBody>
                  <a:tcPr/>
                </a:tc>
                <a:extLst>
                  <a:ext uri="{0D108BD9-81ED-4DB2-BD59-A6C34878D82A}">
                    <a16:rowId xmlns:a16="http://schemas.microsoft.com/office/drawing/2014/main" val="2743702315"/>
                  </a:ext>
                </a:extLst>
              </a:tr>
              <a:tr h="908474">
                <a:tc>
                  <a:txBody>
                    <a:bodyPr/>
                    <a:lstStyle/>
                    <a:p>
                      <a:r>
                        <a:rPr lang="en-US" dirty="0">
                          <a:solidFill>
                            <a:schemeClr val="accent3">
                              <a:lumMod val="75000"/>
                            </a:schemeClr>
                          </a:solidFill>
                        </a:rPr>
                        <a:t>1L/min</a:t>
                      </a:r>
                    </a:p>
                  </a:txBody>
                  <a:tcPr/>
                </a:tc>
                <a:tc>
                  <a:txBody>
                    <a:bodyPr/>
                    <a:lstStyle/>
                    <a:p>
                      <a:r>
                        <a:rPr lang="en-US" dirty="0">
                          <a:solidFill>
                            <a:schemeClr val="accent3">
                              <a:lumMod val="75000"/>
                            </a:schemeClr>
                          </a:solidFill>
                        </a:rPr>
                        <a:t>24%</a:t>
                      </a:r>
                    </a:p>
                  </a:txBody>
                  <a:tcPr/>
                </a:tc>
                <a:extLst>
                  <a:ext uri="{0D108BD9-81ED-4DB2-BD59-A6C34878D82A}">
                    <a16:rowId xmlns:a16="http://schemas.microsoft.com/office/drawing/2014/main" val="1329406194"/>
                  </a:ext>
                </a:extLst>
              </a:tr>
              <a:tr h="370840">
                <a:tc>
                  <a:txBody>
                    <a:bodyPr/>
                    <a:lstStyle/>
                    <a:p>
                      <a:r>
                        <a:rPr lang="en-US" dirty="0">
                          <a:solidFill>
                            <a:schemeClr val="accent3">
                              <a:lumMod val="75000"/>
                            </a:schemeClr>
                          </a:solidFill>
                        </a:rPr>
                        <a:t>2 L/min</a:t>
                      </a:r>
                    </a:p>
                  </a:txBody>
                  <a:tcPr/>
                </a:tc>
                <a:tc>
                  <a:txBody>
                    <a:bodyPr/>
                    <a:lstStyle/>
                    <a:p>
                      <a:r>
                        <a:rPr lang="en-US" dirty="0">
                          <a:solidFill>
                            <a:schemeClr val="accent3">
                              <a:lumMod val="75000"/>
                            </a:schemeClr>
                          </a:solidFill>
                        </a:rPr>
                        <a:t>28%</a:t>
                      </a:r>
                    </a:p>
                  </a:txBody>
                  <a:tcPr/>
                </a:tc>
                <a:extLst>
                  <a:ext uri="{0D108BD9-81ED-4DB2-BD59-A6C34878D82A}">
                    <a16:rowId xmlns:a16="http://schemas.microsoft.com/office/drawing/2014/main" val="3615493855"/>
                  </a:ext>
                </a:extLst>
              </a:tr>
              <a:tr h="370840">
                <a:tc>
                  <a:txBody>
                    <a:bodyPr/>
                    <a:lstStyle/>
                    <a:p>
                      <a:r>
                        <a:rPr lang="en-US" dirty="0">
                          <a:solidFill>
                            <a:schemeClr val="accent3">
                              <a:lumMod val="75000"/>
                            </a:schemeClr>
                          </a:solidFill>
                        </a:rPr>
                        <a:t>3 L/min</a:t>
                      </a:r>
                    </a:p>
                  </a:txBody>
                  <a:tcPr/>
                </a:tc>
                <a:tc>
                  <a:txBody>
                    <a:bodyPr/>
                    <a:lstStyle/>
                    <a:p>
                      <a:r>
                        <a:rPr lang="en-US" dirty="0">
                          <a:solidFill>
                            <a:schemeClr val="accent3">
                              <a:lumMod val="75000"/>
                            </a:schemeClr>
                          </a:solidFill>
                        </a:rPr>
                        <a:t>32%</a:t>
                      </a:r>
                    </a:p>
                  </a:txBody>
                  <a:tcPr/>
                </a:tc>
                <a:extLst>
                  <a:ext uri="{0D108BD9-81ED-4DB2-BD59-A6C34878D82A}">
                    <a16:rowId xmlns:a16="http://schemas.microsoft.com/office/drawing/2014/main" val="670691311"/>
                  </a:ext>
                </a:extLst>
              </a:tr>
              <a:tr h="370840">
                <a:tc>
                  <a:txBody>
                    <a:bodyPr/>
                    <a:lstStyle/>
                    <a:p>
                      <a:r>
                        <a:rPr lang="en-US" dirty="0">
                          <a:solidFill>
                            <a:schemeClr val="accent3">
                              <a:lumMod val="75000"/>
                            </a:schemeClr>
                          </a:solidFill>
                        </a:rPr>
                        <a:t>4 L/min</a:t>
                      </a:r>
                    </a:p>
                  </a:txBody>
                  <a:tcPr/>
                </a:tc>
                <a:tc>
                  <a:txBody>
                    <a:bodyPr/>
                    <a:lstStyle/>
                    <a:p>
                      <a:r>
                        <a:rPr lang="en-US" dirty="0">
                          <a:solidFill>
                            <a:schemeClr val="accent3">
                              <a:lumMod val="75000"/>
                            </a:schemeClr>
                          </a:solidFill>
                        </a:rPr>
                        <a:t>36%</a:t>
                      </a:r>
                    </a:p>
                  </a:txBody>
                  <a:tcPr/>
                </a:tc>
                <a:extLst>
                  <a:ext uri="{0D108BD9-81ED-4DB2-BD59-A6C34878D82A}">
                    <a16:rowId xmlns:a16="http://schemas.microsoft.com/office/drawing/2014/main" val="2085962650"/>
                  </a:ext>
                </a:extLst>
              </a:tr>
              <a:tr h="370840">
                <a:tc>
                  <a:txBody>
                    <a:bodyPr/>
                    <a:lstStyle/>
                    <a:p>
                      <a:r>
                        <a:rPr lang="en-US" dirty="0">
                          <a:solidFill>
                            <a:schemeClr val="accent3">
                              <a:lumMod val="75000"/>
                            </a:schemeClr>
                          </a:solidFill>
                        </a:rPr>
                        <a:t>5 L/min</a:t>
                      </a:r>
                    </a:p>
                  </a:txBody>
                  <a:tcPr/>
                </a:tc>
                <a:tc>
                  <a:txBody>
                    <a:bodyPr/>
                    <a:lstStyle/>
                    <a:p>
                      <a:r>
                        <a:rPr lang="en-US" dirty="0">
                          <a:solidFill>
                            <a:schemeClr val="accent3">
                              <a:lumMod val="75000"/>
                            </a:schemeClr>
                          </a:solidFill>
                        </a:rPr>
                        <a:t>40%</a:t>
                      </a:r>
                    </a:p>
                  </a:txBody>
                  <a:tcPr/>
                </a:tc>
                <a:extLst>
                  <a:ext uri="{0D108BD9-81ED-4DB2-BD59-A6C34878D82A}">
                    <a16:rowId xmlns:a16="http://schemas.microsoft.com/office/drawing/2014/main" val="3194628324"/>
                  </a:ext>
                </a:extLst>
              </a:tr>
              <a:tr h="370840">
                <a:tc>
                  <a:txBody>
                    <a:bodyPr/>
                    <a:lstStyle/>
                    <a:p>
                      <a:r>
                        <a:rPr lang="en-US" dirty="0">
                          <a:solidFill>
                            <a:schemeClr val="accent3">
                              <a:lumMod val="75000"/>
                            </a:schemeClr>
                          </a:solidFill>
                        </a:rPr>
                        <a:t>6 L/min</a:t>
                      </a:r>
                    </a:p>
                  </a:txBody>
                  <a:tcPr/>
                </a:tc>
                <a:tc>
                  <a:txBody>
                    <a:bodyPr/>
                    <a:lstStyle/>
                    <a:p>
                      <a:r>
                        <a:rPr lang="en-US" dirty="0">
                          <a:solidFill>
                            <a:schemeClr val="accent3">
                              <a:lumMod val="75000"/>
                            </a:schemeClr>
                          </a:solidFill>
                        </a:rPr>
                        <a:t>44%</a:t>
                      </a:r>
                    </a:p>
                  </a:txBody>
                  <a:tcPr/>
                </a:tc>
                <a:extLst>
                  <a:ext uri="{0D108BD9-81ED-4DB2-BD59-A6C34878D82A}">
                    <a16:rowId xmlns:a16="http://schemas.microsoft.com/office/drawing/2014/main" val="3660138860"/>
                  </a:ext>
                </a:extLst>
              </a:tr>
            </a:tbl>
          </a:graphicData>
        </a:graphic>
      </p:graphicFrame>
    </p:spTree>
    <p:extLst>
      <p:ext uri="{BB962C8B-B14F-4D97-AF65-F5344CB8AC3E}">
        <p14:creationId xmlns:p14="http://schemas.microsoft.com/office/powerpoint/2010/main" val="804784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Antwi\AppData\Local\Microsoft\Windows\INetCache\Content.MSO\69713FE4.tmp">
            <a:extLst>
              <a:ext uri="{FF2B5EF4-FFF2-40B4-BE49-F238E27FC236}">
                <a16:creationId xmlns:a16="http://schemas.microsoft.com/office/drawing/2014/main" id="{60121FF3-A02F-4E74-8B08-20DA69C1E09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80" y="518161"/>
            <a:ext cx="11988800" cy="6238240"/>
          </a:xfrm>
          <a:prstGeom prst="rect">
            <a:avLst/>
          </a:prstGeom>
          <a:noFill/>
          <a:ln>
            <a:noFill/>
          </a:ln>
        </p:spPr>
      </p:pic>
    </p:spTree>
    <p:extLst>
      <p:ext uri="{BB962C8B-B14F-4D97-AF65-F5344CB8AC3E}">
        <p14:creationId xmlns:p14="http://schemas.microsoft.com/office/powerpoint/2010/main" val="54500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292A-CBF9-45A3-BBAC-BD6F1178B754}"/>
              </a:ext>
            </a:extLst>
          </p:cNvPr>
          <p:cNvSpPr>
            <a:spLocks noGrp="1"/>
          </p:cNvSpPr>
          <p:nvPr>
            <p:ph type="title"/>
          </p:nvPr>
        </p:nvSpPr>
        <p:spPr>
          <a:xfrm>
            <a:off x="320040" y="477421"/>
            <a:ext cx="10515600" cy="1325563"/>
          </a:xfrm>
        </p:spPr>
        <p:txBody>
          <a:bodyPr>
            <a:normAutofit/>
          </a:bodyPr>
          <a:lstStyle/>
          <a:p>
            <a:r>
              <a:rPr lang="en-US" sz="4400" b="1" dirty="0">
                <a:solidFill>
                  <a:schemeClr val="accent3">
                    <a:lumMod val="75000"/>
                  </a:schemeClr>
                </a:solidFill>
              </a:rPr>
              <a:t>Nasal Prongs</a:t>
            </a:r>
          </a:p>
        </p:txBody>
      </p:sp>
      <p:pic>
        <p:nvPicPr>
          <p:cNvPr id="4" name="Content Placeholder 3" descr="C:\Users\PAntwi\AppData\Local\Microsoft\Windows\INetCache\Content.MSO\967210FE.tmp">
            <a:extLst>
              <a:ext uri="{FF2B5EF4-FFF2-40B4-BE49-F238E27FC236}">
                <a16:creationId xmlns:a16="http://schemas.microsoft.com/office/drawing/2014/main" id="{A3F3B056-127A-4B65-8D28-208A75FDEAA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120" y="1802984"/>
            <a:ext cx="10515600" cy="4963576"/>
          </a:xfrm>
          <a:prstGeom prst="rect">
            <a:avLst/>
          </a:prstGeom>
          <a:noFill/>
          <a:ln>
            <a:noFill/>
          </a:ln>
        </p:spPr>
      </p:pic>
    </p:spTree>
    <p:extLst>
      <p:ext uri="{BB962C8B-B14F-4D97-AF65-F5344CB8AC3E}">
        <p14:creationId xmlns:p14="http://schemas.microsoft.com/office/powerpoint/2010/main" val="4241029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E9DE-3BA2-46F4-9136-7C20236ECEB9}"/>
              </a:ext>
            </a:extLst>
          </p:cNvPr>
          <p:cNvSpPr>
            <a:spLocks noGrp="1"/>
          </p:cNvSpPr>
          <p:nvPr>
            <p:ph type="title"/>
          </p:nvPr>
        </p:nvSpPr>
        <p:spPr/>
        <p:txBody>
          <a:bodyPr/>
          <a:lstStyle/>
          <a:p>
            <a:r>
              <a:rPr lang="en-US" b="1" dirty="0">
                <a:solidFill>
                  <a:schemeClr val="accent3">
                    <a:lumMod val="75000"/>
                  </a:schemeClr>
                </a:solidFill>
              </a:rPr>
              <a:t>Simple Face Mask</a:t>
            </a:r>
          </a:p>
        </p:txBody>
      </p:sp>
      <p:sp>
        <p:nvSpPr>
          <p:cNvPr id="3" name="Content Placeholder 2">
            <a:extLst>
              <a:ext uri="{FF2B5EF4-FFF2-40B4-BE49-F238E27FC236}">
                <a16:creationId xmlns:a16="http://schemas.microsoft.com/office/drawing/2014/main" id="{BA42B12B-E300-4ED7-B307-617C9ED6972D}"/>
              </a:ext>
            </a:extLst>
          </p:cNvPr>
          <p:cNvSpPr>
            <a:spLocks noGrp="1"/>
          </p:cNvSpPr>
          <p:nvPr>
            <p:ph idx="1"/>
          </p:nvPr>
        </p:nvSpPr>
        <p:spPr/>
        <p:txBody>
          <a:bodyPr/>
          <a:lstStyle/>
          <a:p>
            <a:pPr>
              <a:lnSpc>
                <a:spcPct val="300000"/>
              </a:lnSpc>
            </a:pPr>
            <a:r>
              <a:rPr lang="en-US" dirty="0">
                <a:solidFill>
                  <a:schemeClr val="accent3">
                    <a:lumMod val="75000"/>
                  </a:schemeClr>
                </a:solidFill>
              </a:rPr>
              <a:t>Room air allowed to enter through ports  on side of mask</a:t>
            </a:r>
          </a:p>
          <a:p>
            <a:pPr>
              <a:lnSpc>
                <a:spcPct val="300000"/>
              </a:lnSpc>
            </a:pPr>
            <a:r>
              <a:rPr lang="en-US" dirty="0">
                <a:solidFill>
                  <a:schemeClr val="accent3">
                    <a:lumMod val="75000"/>
                  </a:schemeClr>
                </a:solidFill>
              </a:rPr>
              <a:t>FiO2 Delivers: 35 – 60%</a:t>
            </a:r>
          </a:p>
          <a:p>
            <a:pPr>
              <a:lnSpc>
                <a:spcPct val="300000"/>
              </a:lnSpc>
            </a:pPr>
            <a:r>
              <a:rPr lang="en-US" dirty="0">
                <a:solidFill>
                  <a:schemeClr val="accent3">
                    <a:lumMod val="75000"/>
                  </a:schemeClr>
                </a:solidFill>
              </a:rPr>
              <a:t>Flow: 6 – 10 L/min (must be at least 6 to wash co2 out of the mask)</a:t>
            </a:r>
          </a:p>
        </p:txBody>
      </p:sp>
    </p:spTree>
    <p:extLst>
      <p:ext uri="{BB962C8B-B14F-4D97-AF65-F5344CB8AC3E}">
        <p14:creationId xmlns:p14="http://schemas.microsoft.com/office/powerpoint/2010/main" val="3092743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6464-921F-4D5B-9082-A671CC14388C}"/>
              </a:ext>
            </a:extLst>
          </p:cNvPr>
          <p:cNvSpPr>
            <a:spLocks noGrp="1"/>
          </p:cNvSpPr>
          <p:nvPr>
            <p:ph type="title"/>
          </p:nvPr>
        </p:nvSpPr>
        <p:spPr/>
        <p:txBody>
          <a:bodyPr/>
          <a:lstStyle/>
          <a:p>
            <a:r>
              <a:rPr lang="en-US" b="1" dirty="0">
                <a:solidFill>
                  <a:schemeClr val="accent3">
                    <a:lumMod val="75000"/>
                  </a:schemeClr>
                </a:solidFill>
              </a:rPr>
              <a:t>Simple face mask</a:t>
            </a:r>
          </a:p>
        </p:txBody>
      </p:sp>
      <p:sp>
        <p:nvSpPr>
          <p:cNvPr id="4" name="Content Placeholder 3">
            <a:extLst>
              <a:ext uri="{FF2B5EF4-FFF2-40B4-BE49-F238E27FC236}">
                <a16:creationId xmlns:a16="http://schemas.microsoft.com/office/drawing/2014/main" id="{7E9B9BFE-DAFC-4C58-B840-E48B1ABB3469}"/>
              </a:ext>
            </a:extLst>
          </p:cNvPr>
          <p:cNvSpPr>
            <a:spLocks noGrp="1"/>
          </p:cNvSpPr>
          <p:nvPr>
            <p:ph sz="half" idx="10"/>
          </p:nvPr>
        </p:nvSpPr>
        <p:spPr/>
        <p:txBody>
          <a:bodyPr/>
          <a:lstStyle/>
          <a:p>
            <a:r>
              <a:rPr lang="en-US" dirty="0">
                <a:solidFill>
                  <a:schemeClr val="accent3">
                    <a:lumMod val="75000"/>
                  </a:schemeClr>
                </a:solidFill>
              </a:rPr>
              <a:t>This is structure to lie over the mouth and the nose.</a:t>
            </a:r>
          </a:p>
          <a:p>
            <a:r>
              <a:rPr lang="en-US" dirty="0">
                <a:solidFill>
                  <a:schemeClr val="accent3">
                    <a:lumMod val="75000"/>
                  </a:schemeClr>
                </a:solidFill>
              </a:rPr>
              <a:t>The dead space is reduced if the correct size is used. Do not use adult sizes for pediatric patients.</a:t>
            </a:r>
          </a:p>
          <a:p>
            <a:r>
              <a:rPr lang="en-US" dirty="0">
                <a:solidFill>
                  <a:schemeClr val="accent3">
                    <a:lumMod val="75000"/>
                  </a:schemeClr>
                </a:solidFill>
              </a:rPr>
              <a:t>Allow for entrainment of room air.</a:t>
            </a:r>
          </a:p>
          <a:p>
            <a:r>
              <a:rPr lang="en-US" dirty="0">
                <a:solidFill>
                  <a:schemeClr val="accent3">
                    <a:lumMod val="75000"/>
                  </a:schemeClr>
                </a:solidFill>
              </a:rPr>
              <a:t>FiO2 is around 35 – 60% at 6L/min.</a:t>
            </a:r>
          </a:p>
          <a:p>
            <a:r>
              <a:rPr lang="en-US" dirty="0">
                <a:solidFill>
                  <a:schemeClr val="accent3">
                    <a:lumMod val="75000"/>
                  </a:schemeClr>
                </a:solidFill>
              </a:rPr>
              <a:t>May be claustrophobic for some patients.</a:t>
            </a:r>
          </a:p>
          <a:p>
            <a:r>
              <a:rPr lang="en-US" dirty="0">
                <a:solidFill>
                  <a:schemeClr val="accent3">
                    <a:lumMod val="75000"/>
                  </a:schemeClr>
                </a:solidFill>
              </a:rPr>
              <a:t>Has to be removed to feed and talk</a:t>
            </a:r>
          </a:p>
        </p:txBody>
      </p:sp>
      <p:pic>
        <p:nvPicPr>
          <p:cNvPr id="5" name="Content Placeholder 4" descr="C:\Users\PAntwi\AppData\Local\Microsoft\Windows\INetCache\Content.MSO\11E690C8.tmp">
            <a:extLst>
              <a:ext uri="{FF2B5EF4-FFF2-40B4-BE49-F238E27FC236}">
                <a16:creationId xmlns:a16="http://schemas.microsoft.com/office/drawing/2014/main" id="{2466C5C9-4E23-464E-A091-55546CDF4B2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1" y="1786941"/>
            <a:ext cx="4043362" cy="3311315"/>
          </a:xfrm>
          <a:prstGeom prst="rect">
            <a:avLst/>
          </a:prstGeom>
          <a:noFill/>
          <a:ln>
            <a:noFill/>
          </a:ln>
        </p:spPr>
      </p:pic>
    </p:spTree>
    <p:extLst>
      <p:ext uri="{BB962C8B-B14F-4D97-AF65-F5344CB8AC3E}">
        <p14:creationId xmlns:p14="http://schemas.microsoft.com/office/powerpoint/2010/main" val="336945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0214-8D07-4B58-B66A-1BF6F167D3D8}"/>
              </a:ext>
            </a:extLst>
          </p:cNvPr>
          <p:cNvSpPr>
            <a:spLocks noGrp="1"/>
          </p:cNvSpPr>
          <p:nvPr>
            <p:ph type="title"/>
          </p:nvPr>
        </p:nvSpPr>
        <p:spPr/>
        <p:txBody>
          <a:bodyPr/>
          <a:lstStyle/>
          <a:p>
            <a:r>
              <a:rPr lang="en-US" b="1" dirty="0">
                <a:solidFill>
                  <a:schemeClr val="accent3">
                    <a:lumMod val="75000"/>
                  </a:schemeClr>
                </a:solidFill>
              </a:rPr>
              <a:t>Simple face mask</a:t>
            </a:r>
          </a:p>
        </p:txBody>
      </p:sp>
      <p:sp>
        <p:nvSpPr>
          <p:cNvPr id="4" name="Content Placeholder 3">
            <a:extLst>
              <a:ext uri="{FF2B5EF4-FFF2-40B4-BE49-F238E27FC236}">
                <a16:creationId xmlns:a16="http://schemas.microsoft.com/office/drawing/2014/main" id="{03157DB3-23F6-4F20-A77C-78DA73585C4D}"/>
              </a:ext>
            </a:extLst>
          </p:cNvPr>
          <p:cNvSpPr>
            <a:spLocks noGrp="1"/>
          </p:cNvSpPr>
          <p:nvPr>
            <p:ph sz="half" idx="10"/>
          </p:nvPr>
        </p:nvSpPr>
        <p:spPr>
          <a:xfrm>
            <a:off x="6197600" y="1903344"/>
            <a:ext cx="5156200" cy="4822575"/>
          </a:xfrm>
        </p:spPr>
        <p:txBody>
          <a:bodyPr/>
          <a:lstStyle/>
          <a:p>
            <a:pPr fontAlgn="base"/>
            <a:r>
              <a:rPr lang="en-GB" dirty="0">
                <a:solidFill>
                  <a:schemeClr val="accent3">
                    <a:lumMod val="75000"/>
                  </a:schemeClr>
                </a:solidFill>
              </a:rPr>
              <a:t>This is structured to lie over the mouth and the nose.</a:t>
            </a:r>
            <a:r>
              <a:rPr lang="en-US" dirty="0">
                <a:solidFill>
                  <a:schemeClr val="accent3">
                    <a:lumMod val="75000"/>
                  </a:schemeClr>
                </a:solidFill>
              </a:rPr>
              <a:t>​</a:t>
            </a:r>
          </a:p>
          <a:p>
            <a:pPr fontAlgn="base"/>
            <a:r>
              <a:rPr lang="en-GB" dirty="0">
                <a:solidFill>
                  <a:schemeClr val="accent3">
                    <a:lumMod val="75000"/>
                  </a:schemeClr>
                </a:solidFill>
              </a:rPr>
              <a:t>The dead space is reduced if the correct size is used. Do not use adult sizes for paediatric patients.</a:t>
            </a:r>
            <a:r>
              <a:rPr lang="en-US" dirty="0">
                <a:solidFill>
                  <a:schemeClr val="accent3">
                    <a:lumMod val="75000"/>
                  </a:schemeClr>
                </a:solidFill>
              </a:rPr>
              <a:t>​</a:t>
            </a:r>
          </a:p>
          <a:p>
            <a:pPr fontAlgn="base"/>
            <a:r>
              <a:rPr lang="en-GB" dirty="0">
                <a:solidFill>
                  <a:schemeClr val="accent3">
                    <a:lumMod val="75000"/>
                  </a:schemeClr>
                </a:solidFill>
              </a:rPr>
              <a:t>Air is drawn in through the holes at the sides of the mask.</a:t>
            </a:r>
            <a:r>
              <a:rPr lang="en-US" dirty="0">
                <a:solidFill>
                  <a:schemeClr val="accent3">
                    <a:lumMod val="75000"/>
                  </a:schemeClr>
                </a:solidFill>
              </a:rPr>
              <a:t>​</a:t>
            </a:r>
          </a:p>
          <a:p>
            <a:pPr fontAlgn="base"/>
            <a:r>
              <a:rPr lang="en-GB" dirty="0">
                <a:solidFill>
                  <a:schemeClr val="accent3">
                    <a:lumMod val="75000"/>
                  </a:schemeClr>
                </a:solidFill>
              </a:rPr>
              <a:t>Allows for entrainment of room air.</a:t>
            </a:r>
            <a:r>
              <a:rPr lang="en-US" dirty="0">
                <a:solidFill>
                  <a:schemeClr val="accent3">
                    <a:lumMod val="75000"/>
                  </a:schemeClr>
                </a:solidFill>
              </a:rPr>
              <a:t>​</a:t>
            </a:r>
          </a:p>
          <a:p>
            <a:pPr fontAlgn="base"/>
            <a:r>
              <a:rPr lang="en-GB" dirty="0">
                <a:solidFill>
                  <a:schemeClr val="accent3">
                    <a:lumMod val="75000"/>
                  </a:schemeClr>
                </a:solidFill>
              </a:rPr>
              <a:t>FiO2 is around 35-60% at 6L/min.</a:t>
            </a:r>
            <a:r>
              <a:rPr lang="en-US" dirty="0">
                <a:solidFill>
                  <a:schemeClr val="accent3">
                    <a:lumMod val="75000"/>
                  </a:schemeClr>
                </a:solidFill>
              </a:rPr>
              <a:t>​</a:t>
            </a:r>
          </a:p>
          <a:p>
            <a:pPr fontAlgn="base"/>
            <a:r>
              <a:rPr lang="en-GB" dirty="0">
                <a:solidFill>
                  <a:schemeClr val="accent3">
                    <a:lumMod val="75000"/>
                  </a:schemeClr>
                </a:solidFill>
              </a:rPr>
              <a:t>May be claustrophobic for some patients.</a:t>
            </a:r>
            <a:r>
              <a:rPr lang="en-US" dirty="0">
                <a:solidFill>
                  <a:schemeClr val="accent3">
                    <a:lumMod val="75000"/>
                  </a:schemeClr>
                </a:solidFill>
              </a:rPr>
              <a:t>​</a:t>
            </a:r>
          </a:p>
          <a:p>
            <a:pPr fontAlgn="base"/>
            <a:r>
              <a:rPr lang="en-GB" dirty="0">
                <a:solidFill>
                  <a:schemeClr val="accent3">
                    <a:lumMod val="75000"/>
                  </a:schemeClr>
                </a:solidFill>
              </a:rPr>
              <a:t>Has to be removed to feed and talk.</a:t>
            </a:r>
            <a:r>
              <a:rPr lang="en-US" dirty="0">
                <a:solidFill>
                  <a:schemeClr val="accent3">
                    <a:lumMod val="75000"/>
                  </a:schemeClr>
                </a:solidFill>
              </a:rPr>
              <a:t>​</a:t>
            </a:r>
            <a:endParaRPr lang="en-GB" dirty="0"/>
          </a:p>
          <a:p>
            <a:endParaRPr lang="en-US" dirty="0"/>
          </a:p>
        </p:txBody>
      </p:sp>
      <p:pic>
        <p:nvPicPr>
          <p:cNvPr id="5" name="Content Placeholder 4" descr="C:\Users\PAntwi\AppData\Local\Microsoft\Windows\INetCache\Content.MSO\2DBC2DC2.tmp">
            <a:extLst>
              <a:ext uri="{FF2B5EF4-FFF2-40B4-BE49-F238E27FC236}">
                <a16:creationId xmlns:a16="http://schemas.microsoft.com/office/drawing/2014/main" id="{C3F4FBC7-92CC-40EA-8385-83D522088DDD}"/>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360" y="1903344"/>
            <a:ext cx="5156200" cy="4629536"/>
          </a:xfrm>
          <a:prstGeom prst="rect">
            <a:avLst/>
          </a:prstGeom>
          <a:noFill/>
          <a:ln>
            <a:noFill/>
          </a:ln>
        </p:spPr>
      </p:pic>
    </p:spTree>
    <p:extLst>
      <p:ext uri="{BB962C8B-B14F-4D97-AF65-F5344CB8AC3E}">
        <p14:creationId xmlns:p14="http://schemas.microsoft.com/office/powerpoint/2010/main" val="19762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2F5A-B1F6-4FF3-B616-6F1827D55728}"/>
              </a:ext>
            </a:extLst>
          </p:cNvPr>
          <p:cNvSpPr>
            <a:spLocks noGrp="1"/>
          </p:cNvSpPr>
          <p:nvPr>
            <p:ph type="title"/>
          </p:nvPr>
        </p:nvSpPr>
        <p:spPr>
          <a:xfrm>
            <a:off x="1087120" y="461379"/>
            <a:ext cx="10266680" cy="615582"/>
          </a:xfrm>
        </p:spPr>
        <p:txBody>
          <a:bodyPr>
            <a:normAutofit fontScale="90000"/>
          </a:bodyPr>
          <a:lstStyle/>
          <a:p>
            <a:r>
              <a:rPr lang="en-US" sz="4000" b="1" dirty="0">
                <a:solidFill>
                  <a:schemeClr val="accent3">
                    <a:lumMod val="75000"/>
                  </a:schemeClr>
                </a:solidFill>
              </a:rPr>
              <a:t>Simple Face Mask</a:t>
            </a:r>
          </a:p>
        </p:txBody>
      </p:sp>
      <p:pic>
        <p:nvPicPr>
          <p:cNvPr id="5" name="Content Placeholder 4" descr="C:\Users\PAntwi\AppData\Local\Microsoft\Windows\INetCache\Content.MSO\CEF0C26C.tmp">
            <a:extLst>
              <a:ext uri="{FF2B5EF4-FFF2-40B4-BE49-F238E27FC236}">
                <a16:creationId xmlns:a16="http://schemas.microsoft.com/office/drawing/2014/main" id="{D33A9726-E935-4DC4-9BC5-644C412A62A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493520"/>
            <a:ext cx="10805160" cy="5161279"/>
          </a:xfrm>
          <a:prstGeom prst="rect">
            <a:avLst/>
          </a:prstGeom>
          <a:noFill/>
          <a:ln>
            <a:noFill/>
          </a:ln>
        </p:spPr>
      </p:pic>
    </p:spTree>
    <p:extLst>
      <p:ext uri="{BB962C8B-B14F-4D97-AF65-F5344CB8AC3E}">
        <p14:creationId xmlns:p14="http://schemas.microsoft.com/office/powerpoint/2010/main" val="392385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5129-B13B-4577-8A87-4240251240D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Face Tent</a:t>
            </a:r>
          </a:p>
        </p:txBody>
      </p:sp>
      <p:sp>
        <p:nvSpPr>
          <p:cNvPr id="4" name="Content Placeholder 3">
            <a:extLst>
              <a:ext uri="{FF2B5EF4-FFF2-40B4-BE49-F238E27FC236}">
                <a16:creationId xmlns:a16="http://schemas.microsoft.com/office/drawing/2014/main" id="{FE817CFE-7F4A-46EE-951A-3ABDF35B4DC3}"/>
              </a:ext>
            </a:extLst>
          </p:cNvPr>
          <p:cNvSpPr>
            <a:spLocks noGrp="1"/>
          </p:cNvSpPr>
          <p:nvPr>
            <p:ph sz="half" idx="10"/>
          </p:nvPr>
        </p:nvSpPr>
        <p:spPr/>
        <p:txBody>
          <a:bodyPr/>
          <a:lstStyle/>
          <a:p>
            <a:pPr marL="0" indent="0">
              <a:lnSpc>
                <a:spcPct val="150000"/>
              </a:lnSpc>
              <a:buNone/>
            </a:pPr>
            <a:r>
              <a:rPr lang="en-US" dirty="0">
                <a:solidFill>
                  <a:schemeClr val="accent3">
                    <a:lumMod val="75000"/>
                  </a:schemeClr>
                </a:solidFill>
              </a:rPr>
              <a:t>Used when the FiO2  is not too important</a:t>
            </a:r>
          </a:p>
          <a:p>
            <a:pPr>
              <a:lnSpc>
                <a:spcPct val="150000"/>
              </a:lnSpc>
            </a:pPr>
            <a:r>
              <a:rPr lang="en-US" dirty="0">
                <a:solidFill>
                  <a:schemeClr val="accent3">
                    <a:lumMod val="75000"/>
                  </a:schemeClr>
                </a:solidFill>
              </a:rPr>
              <a:t>Good for patients who are claustrophobic</a:t>
            </a:r>
          </a:p>
          <a:p>
            <a:pPr>
              <a:lnSpc>
                <a:spcPct val="150000"/>
              </a:lnSpc>
            </a:pPr>
            <a:r>
              <a:rPr lang="en-US" dirty="0">
                <a:solidFill>
                  <a:schemeClr val="accent3">
                    <a:lumMod val="75000"/>
                  </a:schemeClr>
                </a:solidFill>
              </a:rPr>
              <a:t>Covers the lower part of the face</a:t>
            </a:r>
          </a:p>
          <a:p>
            <a:pPr>
              <a:lnSpc>
                <a:spcPct val="150000"/>
              </a:lnSpc>
            </a:pPr>
            <a:r>
              <a:rPr lang="en-US" dirty="0">
                <a:solidFill>
                  <a:schemeClr val="accent3">
                    <a:lumMod val="75000"/>
                  </a:schemeClr>
                </a:solidFill>
              </a:rPr>
              <a:t>Patient can talk but may have difficulty eating</a:t>
            </a:r>
          </a:p>
          <a:p>
            <a:pPr>
              <a:lnSpc>
                <a:spcPct val="150000"/>
              </a:lnSpc>
            </a:pPr>
            <a:r>
              <a:rPr lang="en-US" dirty="0">
                <a:solidFill>
                  <a:schemeClr val="accent3">
                    <a:lumMod val="75000"/>
                  </a:schemeClr>
                </a:solidFill>
              </a:rPr>
              <a:t>Good for surgery on the upper part of the face when oxygen is needed</a:t>
            </a:r>
          </a:p>
        </p:txBody>
      </p:sp>
      <p:pic>
        <p:nvPicPr>
          <p:cNvPr id="5" name="Content Placeholder 4" descr="C:\Users\PAntwi\AppData\Local\Microsoft\Windows\INetCache\Content.MSO\76D83546.tmp">
            <a:extLst>
              <a:ext uri="{FF2B5EF4-FFF2-40B4-BE49-F238E27FC236}">
                <a16:creationId xmlns:a16="http://schemas.microsoft.com/office/drawing/2014/main" id="{75B2A8F3-90E9-4E6D-91B2-050C218A9626}"/>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01041" y="1564640"/>
            <a:ext cx="4447222" cy="4490879"/>
          </a:xfrm>
          <a:prstGeom prst="rect">
            <a:avLst/>
          </a:prstGeom>
          <a:noFill/>
          <a:ln>
            <a:noFill/>
          </a:ln>
        </p:spPr>
      </p:pic>
    </p:spTree>
    <p:extLst>
      <p:ext uri="{BB962C8B-B14F-4D97-AF65-F5344CB8AC3E}">
        <p14:creationId xmlns:p14="http://schemas.microsoft.com/office/powerpoint/2010/main" val="3665707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899D-B268-47CD-9A8B-8B86E6EACC73}"/>
              </a:ext>
            </a:extLst>
          </p:cNvPr>
          <p:cNvSpPr>
            <a:spLocks noGrp="1"/>
          </p:cNvSpPr>
          <p:nvPr>
            <p:ph type="title"/>
          </p:nvPr>
        </p:nvSpPr>
        <p:spPr/>
        <p:txBody>
          <a:bodyPr>
            <a:normAutofit/>
          </a:bodyPr>
          <a:lstStyle/>
          <a:p>
            <a:r>
              <a:rPr lang="en-US" sz="4000" b="1" dirty="0" err="1">
                <a:solidFill>
                  <a:schemeClr val="accent3">
                    <a:lumMod val="75000"/>
                  </a:schemeClr>
                </a:solidFill>
                <a:latin typeface="Arial" panose="020B0604020202020204" pitchFamily="34" charset="0"/>
                <a:cs typeface="Arial" panose="020B0604020202020204" pitchFamily="34" charset="0"/>
              </a:rPr>
              <a:t>Trache</a:t>
            </a:r>
            <a:r>
              <a:rPr lang="en-US" sz="4000" b="1" dirty="0">
                <a:solidFill>
                  <a:schemeClr val="accent3">
                    <a:lumMod val="75000"/>
                  </a:schemeClr>
                </a:solidFill>
                <a:latin typeface="Arial" panose="020B0604020202020204" pitchFamily="34" charset="0"/>
                <a:cs typeface="Arial" panose="020B0604020202020204" pitchFamily="34" charset="0"/>
              </a:rPr>
              <a:t> -mask</a:t>
            </a:r>
          </a:p>
        </p:txBody>
      </p:sp>
      <p:sp>
        <p:nvSpPr>
          <p:cNvPr id="4" name="Content Placeholder 3">
            <a:extLst>
              <a:ext uri="{FF2B5EF4-FFF2-40B4-BE49-F238E27FC236}">
                <a16:creationId xmlns:a16="http://schemas.microsoft.com/office/drawing/2014/main" id="{3BF41E80-11E3-4472-84ED-690A9004FF8F}"/>
              </a:ext>
            </a:extLst>
          </p:cNvPr>
          <p:cNvSpPr>
            <a:spLocks noGrp="1"/>
          </p:cNvSpPr>
          <p:nvPr>
            <p:ph sz="half" idx="10"/>
          </p:nvPr>
        </p:nvSpPr>
        <p:spPr/>
        <p:txBody>
          <a:bodyPr>
            <a:normAutofit/>
          </a:bodyPr>
          <a:lstStyle/>
          <a:p>
            <a:r>
              <a:rPr lang="en-US" sz="2800" dirty="0">
                <a:solidFill>
                  <a:schemeClr val="accent3">
                    <a:lumMod val="75000"/>
                  </a:schemeClr>
                </a:solidFill>
              </a:rPr>
              <a:t>Adult and pediatric sizes.</a:t>
            </a:r>
          </a:p>
          <a:p>
            <a:r>
              <a:rPr lang="en-US" sz="2800" dirty="0">
                <a:solidFill>
                  <a:schemeClr val="accent3">
                    <a:lumMod val="75000"/>
                  </a:schemeClr>
                </a:solidFill>
              </a:rPr>
              <a:t>Covers the tracheostomy in patients weaned from ventilators etc.</a:t>
            </a:r>
          </a:p>
          <a:p>
            <a:r>
              <a:rPr lang="en-US" sz="2800" dirty="0">
                <a:solidFill>
                  <a:schemeClr val="accent3">
                    <a:lumMod val="75000"/>
                  </a:schemeClr>
                </a:solidFill>
              </a:rPr>
              <a:t>FiO2 may be the same as for simple face masks, however note that the </a:t>
            </a:r>
            <a:r>
              <a:rPr lang="en-US" sz="2800" dirty="0" err="1">
                <a:solidFill>
                  <a:schemeClr val="accent3">
                    <a:lumMod val="75000"/>
                  </a:schemeClr>
                </a:solidFill>
              </a:rPr>
              <a:t>trache</a:t>
            </a:r>
            <a:r>
              <a:rPr lang="en-US" sz="2800" dirty="0">
                <a:solidFill>
                  <a:schemeClr val="accent3">
                    <a:lumMod val="75000"/>
                  </a:schemeClr>
                </a:solidFill>
              </a:rPr>
              <a:t>-mask is more open to the atmosphere as compared to the simple face mask.</a:t>
            </a:r>
          </a:p>
        </p:txBody>
      </p:sp>
      <p:pic>
        <p:nvPicPr>
          <p:cNvPr id="5" name="Content Placeholder 4" descr="C:\Users\PAntwi\AppData\Local\Microsoft\Windows\INetCache\Content.MSO\94AD18D0.tmp">
            <a:extLst>
              <a:ext uri="{FF2B5EF4-FFF2-40B4-BE49-F238E27FC236}">
                <a16:creationId xmlns:a16="http://schemas.microsoft.com/office/drawing/2014/main" id="{7663EE5A-3872-41E1-8CFD-47B6428F871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79120" y="1554480"/>
            <a:ext cx="5283199" cy="4700203"/>
          </a:xfrm>
          <a:prstGeom prst="rect">
            <a:avLst/>
          </a:prstGeom>
          <a:noFill/>
          <a:ln>
            <a:noFill/>
          </a:ln>
        </p:spPr>
      </p:pic>
    </p:spTree>
    <p:extLst>
      <p:ext uri="{BB962C8B-B14F-4D97-AF65-F5344CB8AC3E}">
        <p14:creationId xmlns:p14="http://schemas.microsoft.com/office/powerpoint/2010/main" val="221106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sers\PAntwi\AppData\Local\Microsoft\Windows\INetCache\Content.MSO\A65953C7.tmp">
            <a:extLst>
              <a:ext uri="{FF2B5EF4-FFF2-40B4-BE49-F238E27FC236}">
                <a16:creationId xmlns:a16="http://schemas.microsoft.com/office/drawing/2014/main" id="{2185E7D5-562B-4CFF-B9BF-79049C71897F}"/>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5600" y="568960"/>
            <a:ext cx="11135360" cy="6126480"/>
          </a:xfrm>
          <a:prstGeom prst="rect">
            <a:avLst/>
          </a:prstGeom>
          <a:noFill/>
          <a:ln>
            <a:noFill/>
          </a:ln>
        </p:spPr>
      </p:pic>
    </p:spTree>
    <p:extLst>
      <p:ext uri="{BB962C8B-B14F-4D97-AF65-F5344CB8AC3E}">
        <p14:creationId xmlns:p14="http://schemas.microsoft.com/office/powerpoint/2010/main" val="244187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413B-05AB-743A-8D65-767C59693A89}"/>
              </a:ext>
            </a:extLst>
          </p:cNvPr>
          <p:cNvSpPr>
            <a:spLocks noGrp="1"/>
          </p:cNvSpPr>
          <p:nvPr>
            <p:ph type="title"/>
          </p:nvPr>
        </p:nvSpPr>
        <p:spPr/>
        <p:txBody>
          <a:bodyPr/>
          <a:lstStyle/>
          <a:p>
            <a:r>
              <a:rPr lang="en-US" b="1" dirty="0">
                <a:solidFill>
                  <a:schemeClr val="accent3">
                    <a:lumMod val="75000"/>
                  </a:schemeClr>
                </a:solidFill>
              </a:rPr>
              <a:t>Introduction</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8C23D2D7-A2BF-CAF6-CB2F-66F2810D38E9}"/>
              </a:ext>
            </a:extLst>
          </p:cNvPr>
          <p:cNvSpPr>
            <a:spLocks noGrp="1"/>
          </p:cNvSpPr>
          <p:nvPr>
            <p:ph idx="1"/>
          </p:nvPr>
        </p:nvSpPr>
        <p:spPr/>
        <p:txBody>
          <a:bodyPr>
            <a:normAutofit lnSpcReduction="10000"/>
          </a:bodyPr>
          <a:lstStyle/>
          <a:p>
            <a:pPr fontAlgn="base"/>
            <a:r>
              <a:rPr lang="en-US" sz="2800" dirty="0">
                <a:solidFill>
                  <a:schemeClr val="accent3">
                    <a:lumMod val="75000"/>
                  </a:schemeClr>
                </a:solidFill>
              </a:rPr>
              <a:t>Oxygen the most widely prescribe medication  in pre-hospital and hospital environments</a:t>
            </a:r>
          </a:p>
          <a:p>
            <a:pPr fontAlgn="base"/>
            <a:endParaRPr lang="en-US" sz="2800" dirty="0">
              <a:solidFill>
                <a:schemeClr val="accent3">
                  <a:lumMod val="75000"/>
                </a:schemeClr>
              </a:solidFill>
            </a:endParaRPr>
          </a:p>
          <a:p>
            <a:pPr fontAlgn="base"/>
            <a:r>
              <a:rPr lang="en-US" sz="2800" dirty="0">
                <a:solidFill>
                  <a:schemeClr val="accent3">
                    <a:lumMod val="75000"/>
                  </a:schemeClr>
                </a:solidFill>
              </a:rPr>
              <a:t>It is </a:t>
            </a:r>
            <a:r>
              <a:rPr lang="en-US" sz="2800" dirty="0" err="1">
                <a:solidFill>
                  <a:schemeClr val="accent3">
                    <a:lumMod val="75000"/>
                  </a:schemeClr>
                </a:solidFill>
              </a:rPr>
              <a:t>colourless</a:t>
            </a:r>
            <a:r>
              <a:rPr lang="en-US" sz="2800" dirty="0">
                <a:solidFill>
                  <a:schemeClr val="accent3">
                    <a:lumMod val="75000"/>
                  </a:schemeClr>
                </a:solidFill>
              </a:rPr>
              <a:t>, </a:t>
            </a:r>
            <a:r>
              <a:rPr lang="en-US" sz="2800" dirty="0" err="1">
                <a:solidFill>
                  <a:schemeClr val="accent3">
                    <a:lumMod val="75000"/>
                  </a:schemeClr>
                </a:solidFill>
              </a:rPr>
              <a:t>odourless</a:t>
            </a:r>
            <a:r>
              <a:rPr lang="en-US" sz="2800" dirty="0">
                <a:solidFill>
                  <a:schemeClr val="accent3">
                    <a:lumMod val="75000"/>
                  </a:schemeClr>
                </a:solidFill>
              </a:rPr>
              <a:t>, tasteless gas and makes up 21% of room air</a:t>
            </a:r>
          </a:p>
          <a:p>
            <a:pPr fontAlgn="base"/>
            <a:endParaRPr lang="en-US" sz="2800" dirty="0">
              <a:solidFill>
                <a:schemeClr val="accent3">
                  <a:lumMod val="75000"/>
                </a:schemeClr>
              </a:solidFill>
            </a:endParaRPr>
          </a:p>
          <a:p>
            <a:pPr fontAlgn="base"/>
            <a:r>
              <a:rPr lang="en-US" sz="2800" dirty="0">
                <a:solidFill>
                  <a:schemeClr val="accent3">
                    <a:lumMod val="75000"/>
                  </a:schemeClr>
                </a:solidFill>
              </a:rPr>
              <a:t>It is not flammable but does support combustion</a:t>
            </a:r>
          </a:p>
          <a:p>
            <a:pPr fontAlgn="base"/>
            <a:endParaRPr lang="en-US" sz="2800" dirty="0">
              <a:solidFill>
                <a:schemeClr val="accent3">
                  <a:lumMod val="75000"/>
                </a:schemeClr>
              </a:solidFill>
            </a:endParaRPr>
          </a:p>
          <a:p>
            <a:pPr fontAlgn="base"/>
            <a:r>
              <a:rPr lang="en-US" sz="2800" dirty="0">
                <a:solidFill>
                  <a:schemeClr val="accent3">
                    <a:lumMod val="75000"/>
                  </a:schemeClr>
                </a:solidFill>
              </a:rPr>
              <a:t>It is essential for the functioning and survival of all body tissue and </a:t>
            </a:r>
          </a:p>
          <a:p>
            <a:pPr marL="0" indent="0">
              <a:buNone/>
            </a:pPr>
            <a:endParaRPr lang="en-US" sz="2800" dirty="0">
              <a:solidFill>
                <a:schemeClr val="accent3">
                  <a:lumMod val="75000"/>
                </a:schemeClr>
              </a:solidFill>
            </a:endParaRPr>
          </a:p>
          <a:p>
            <a:endParaRPr lang="en-US" dirty="0"/>
          </a:p>
        </p:txBody>
      </p:sp>
    </p:spTree>
    <p:extLst>
      <p:ext uri="{BB962C8B-B14F-4D97-AF65-F5344CB8AC3E}">
        <p14:creationId xmlns:p14="http://schemas.microsoft.com/office/powerpoint/2010/main" val="3825709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47F8-32FD-4FF9-ADF8-E7118401833B}"/>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Non-Rebreather Mask</a:t>
            </a:r>
          </a:p>
        </p:txBody>
      </p:sp>
      <p:sp>
        <p:nvSpPr>
          <p:cNvPr id="4" name="Content Placeholder 3">
            <a:extLst>
              <a:ext uri="{FF2B5EF4-FFF2-40B4-BE49-F238E27FC236}">
                <a16:creationId xmlns:a16="http://schemas.microsoft.com/office/drawing/2014/main" id="{48FAD427-1A1F-4C51-9E51-50A8FD0F8AA1}"/>
              </a:ext>
            </a:extLst>
          </p:cNvPr>
          <p:cNvSpPr>
            <a:spLocks noGrp="1"/>
          </p:cNvSpPr>
          <p:nvPr>
            <p:ph sz="half" idx="10"/>
          </p:nvPr>
        </p:nvSpPr>
        <p:spPr/>
        <p:txBody>
          <a:bodyPr>
            <a:normAutofit/>
          </a:bodyPr>
          <a:lstStyle/>
          <a:p>
            <a:r>
              <a:rPr lang="en-US" sz="2800" dirty="0">
                <a:solidFill>
                  <a:schemeClr val="accent3">
                    <a:lumMod val="75000"/>
                  </a:schemeClr>
                </a:solidFill>
              </a:rPr>
              <a:t>Used when high concentration of oxygen is required</a:t>
            </a:r>
          </a:p>
          <a:p>
            <a:r>
              <a:rPr lang="en-US" sz="2800" dirty="0">
                <a:solidFill>
                  <a:schemeClr val="accent3">
                    <a:lumMod val="75000"/>
                  </a:schemeClr>
                </a:solidFill>
              </a:rPr>
              <a:t>Good for short-term (24 </a:t>
            </a:r>
            <a:r>
              <a:rPr lang="en-US" sz="2800" dirty="0" err="1">
                <a:solidFill>
                  <a:schemeClr val="accent3">
                    <a:lumMod val="75000"/>
                  </a:schemeClr>
                </a:solidFill>
              </a:rPr>
              <a:t>hr</a:t>
            </a:r>
            <a:r>
              <a:rPr lang="en-US" sz="2800" dirty="0">
                <a:solidFill>
                  <a:schemeClr val="accent3">
                    <a:lumMod val="75000"/>
                  </a:schemeClr>
                </a:solidFill>
              </a:rPr>
              <a:t>) therapy for patients needing higher oxygen concentrations</a:t>
            </a:r>
          </a:p>
          <a:p>
            <a:r>
              <a:rPr lang="en-US" sz="2800" dirty="0">
                <a:solidFill>
                  <a:schemeClr val="accent3">
                    <a:lumMod val="75000"/>
                  </a:schemeClr>
                </a:solidFill>
              </a:rPr>
              <a:t>Provides highest concentration without intubation.</a:t>
            </a:r>
          </a:p>
        </p:txBody>
      </p:sp>
      <p:pic>
        <p:nvPicPr>
          <p:cNvPr id="5" name="Content Placeholder 4" descr="C:\Users\PAntwi\AppData\Local\Microsoft\Windows\INetCache\Content.MSO\3A14DC28.tmp">
            <a:extLst>
              <a:ext uri="{FF2B5EF4-FFF2-40B4-BE49-F238E27FC236}">
                <a16:creationId xmlns:a16="http://schemas.microsoft.com/office/drawing/2014/main" id="{F2F66938-A4B0-4F2C-80BD-63973F8127E1}"/>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2561" y="1605280"/>
            <a:ext cx="5857240" cy="4649403"/>
          </a:xfrm>
          <a:prstGeom prst="rect">
            <a:avLst/>
          </a:prstGeom>
          <a:noFill/>
          <a:ln>
            <a:noFill/>
          </a:ln>
        </p:spPr>
      </p:pic>
    </p:spTree>
    <p:extLst>
      <p:ext uri="{BB962C8B-B14F-4D97-AF65-F5344CB8AC3E}">
        <p14:creationId xmlns:p14="http://schemas.microsoft.com/office/powerpoint/2010/main" val="342166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A07B-77A1-44FC-B23C-79EA73CE772C}"/>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Non-Rebreather Mask</a:t>
            </a:r>
          </a:p>
        </p:txBody>
      </p:sp>
      <p:pic>
        <p:nvPicPr>
          <p:cNvPr id="4" name="Content Placeholder 3" descr="C:\Users\PAntwi\AppData\Local\Microsoft\Windows\INetCache\Content.MSO\3A14DC28.tmp">
            <a:extLst>
              <a:ext uri="{FF2B5EF4-FFF2-40B4-BE49-F238E27FC236}">
                <a16:creationId xmlns:a16="http://schemas.microsoft.com/office/drawing/2014/main" id="{9FCBE062-DF73-41B7-8FA5-A247832664C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040" y="1452879"/>
            <a:ext cx="10906759" cy="5293361"/>
          </a:xfrm>
          <a:prstGeom prst="rect">
            <a:avLst/>
          </a:prstGeom>
          <a:noFill/>
          <a:ln>
            <a:noFill/>
          </a:ln>
        </p:spPr>
      </p:pic>
    </p:spTree>
    <p:extLst>
      <p:ext uri="{BB962C8B-B14F-4D97-AF65-F5344CB8AC3E}">
        <p14:creationId xmlns:p14="http://schemas.microsoft.com/office/powerpoint/2010/main" val="205646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C4A7-3AA0-46DB-9EE4-EA75E2576AA0}"/>
              </a:ext>
            </a:extLst>
          </p:cNvPr>
          <p:cNvSpPr>
            <a:spLocks noGrp="1"/>
          </p:cNvSpPr>
          <p:nvPr>
            <p:ph type="title"/>
          </p:nvPr>
        </p:nvSpPr>
        <p:spPr/>
        <p:txBody>
          <a:bodyPr/>
          <a:lstStyle/>
          <a:p>
            <a:r>
              <a:rPr lang="en-US" b="1" dirty="0">
                <a:solidFill>
                  <a:schemeClr val="accent3">
                    <a:lumMod val="75000"/>
                  </a:schemeClr>
                </a:solidFill>
              </a:rPr>
              <a:t>Non- Rebreather Mask</a:t>
            </a:r>
          </a:p>
        </p:txBody>
      </p:sp>
      <p:sp>
        <p:nvSpPr>
          <p:cNvPr id="3" name="Content Placeholder 2">
            <a:extLst>
              <a:ext uri="{FF2B5EF4-FFF2-40B4-BE49-F238E27FC236}">
                <a16:creationId xmlns:a16="http://schemas.microsoft.com/office/drawing/2014/main" id="{DEE5A49C-06E6-4DD7-A64A-E610901682C7}"/>
              </a:ext>
            </a:extLst>
          </p:cNvPr>
          <p:cNvSpPr>
            <a:spLocks noGrp="1"/>
          </p:cNvSpPr>
          <p:nvPr>
            <p:ph idx="1"/>
          </p:nvPr>
        </p:nvSpPr>
        <p:spPr/>
        <p:txBody>
          <a:bodyPr/>
          <a:lstStyle/>
          <a:p>
            <a:r>
              <a:rPr lang="en-US" dirty="0">
                <a:solidFill>
                  <a:schemeClr val="accent3">
                    <a:lumMod val="75000"/>
                  </a:schemeClr>
                </a:solidFill>
              </a:rPr>
              <a:t>Incorporation of one way valves on mask and above reservoir bag</a:t>
            </a:r>
          </a:p>
          <a:p>
            <a:endParaRPr lang="en-US" dirty="0">
              <a:solidFill>
                <a:schemeClr val="accent3">
                  <a:lumMod val="75000"/>
                </a:schemeClr>
              </a:solidFill>
            </a:endParaRPr>
          </a:p>
          <a:p>
            <a:r>
              <a:rPr lang="en-US" dirty="0">
                <a:solidFill>
                  <a:schemeClr val="accent3">
                    <a:lumMod val="75000"/>
                  </a:schemeClr>
                </a:solidFill>
              </a:rPr>
              <a:t>The one way valve opens in towards the patient allowing flow into the mask but preventing flow back into the bag</a:t>
            </a:r>
          </a:p>
          <a:p>
            <a:endParaRPr lang="en-US" dirty="0">
              <a:solidFill>
                <a:schemeClr val="accent3">
                  <a:lumMod val="75000"/>
                </a:schemeClr>
              </a:solidFill>
            </a:endParaRPr>
          </a:p>
          <a:p>
            <a:r>
              <a:rPr lang="en-US" dirty="0">
                <a:solidFill>
                  <a:schemeClr val="accent3">
                    <a:lumMod val="75000"/>
                  </a:schemeClr>
                </a:solidFill>
              </a:rPr>
              <a:t>One way valve over reservoir bag prevents expired gas from entering bag.</a:t>
            </a:r>
          </a:p>
        </p:txBody>
      </p:sp>
    </p:spTree>
    <p:extLst>
      <p:ext uri="{BB962C8B-B14F-4D97-AF65-F5344CB8AC3E}">
        <p14:creationId xmlns:p14="http://schemas.microsoft.com/office/powerpoint/2010/main" val="2490842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9CF4-4B82-4C1C-9F5A-4A9591B03BFA}"/>
              </a:ext>
            </a:extLst>
          </p:cNvPr>
          <p:cNvSpPr>
            <a:spLocks noGrp="1"/>
          </p:cNvSpPr>
          <p:nvPr>
            <p:ph type="title"/>
          </p:nvPr>
        </p:nvSpPr>
        <p:spPr/>
        <p:txBody>
          <a:bodyPr/>
          <a:lstStyle/>
          <a:p>
            <a:r>
              <a:rPr lang="en-US" b="1" dirty="0">
                <a:solidFill>
                  <a:schemeClr val="accent3">
                    <a:lumMod val="75000"/>
                  </a:schemeClr>
                </a:solidFill>
              </a:rPr>
              <a:t>Non- Rebreather Mask</a:t>
            </a:r>
          </a:p>
        </p:txBody>
      </p:sp>
      <p:sp>
        <p:nvSpPr>
          <p:cNvPr id="3" name="Content Placeholder 2">
            <a:extLst>
              <a:ext uri="{FF2B5EF4-FFF2-40B4-BE49-F238E27FC236}">
                <a16:creationId xmlns:a16="http://schemas.microsoft.com/office/drawing/2014/main" id="{CC95D8FA-4C1A-46C7-80F1-CE40C388688C}"/>
              </a:ext>
            </a:extLst>
          </p:cNvPr>
          <p:cNvSpPr>
            <a:spLocks noGrp="1"/>
          </p:cNvSpPr>
          <p:nvPr>
            <p:ph idx="1"/>
          </p:nvPr>
        </p:nvSpPr>
        <p:spPr/>
        <p:txBody>
          <a:bodyPr>
            <a:normAutofit/>
          </a:bodyPr>
          <a:lstStyle/>
          <a:p>
            <a:r>
              <a:rPr lang="en-US" sz="2800" dirty="0">
                <a:solidFill>
                  <a:schemeClr val="accent3">
                    <a:lumMod val="75000"/>
                  </a:schemeClr>
                </a:solidFill>
              </a:rPr>
              <a:t>One way check valve(s) over ports limits </a:t>
            </a:r>
            <a:r>
              <a:rPr lang="en-US" sz="2800" dirty="0" err="1">
                <a:solidFill>
                  <a:schemeClr val="accent3">
                    <a:lumMod val="75000"/>
                  </a:schemeClr>
                </a:solidFill>
              </a:rPr>
              <a:t>enttainment</a:t>
            </a:r>
            <a:r>
              <a:rPr lang="en-US" sz="2800" dirty="0">
                <a:solidFill>
                  <a:schemeClr val="accent3">
                    <a:lumMod val="75000"/>
                  </a:schemeClr>
                </a:solidFill>
              </a:rPr>
              <a:t> of room air</a:t>
            </a:r>
          </a:p>
          <a:p>
            <a:endParaRPr lang="en-US" sz="2800" dirty="0">
              <a:solidFill>
                <a:schemeClr val="accent3">
                  <a:lumMod val="75000"/>
                </a:schemeClr>
              </a:solidFill>
            </a:endParaRPr>
          </a:p>
          <a:p>
            <a:r>
              <a:rPr lang="en-US" sz="2800" dirty="0">
                <a:solidFill>
                  <a:schemeClr val="accent3">
                    <a:lumMod val="75000"/>
                  </a:schemeClr>
                </a:solidFill>
              </a:rPr>
              <a:t>NRM requires that the patient can breath unassisted</a:t>
            </a:r>
          </a:p>
          <a:p>
            <a:endParaRPr lang="en-US" sz="2800" dirty="0">
              <a:solidFill>
                <a:schemeClr val="accent3">
                  <a:lumMod val="75000"/>
                </a:schemeClr>
              </a:solidFill>
            </a:endParaRPr>
          </a:p>
          <a:p>
            <a:r>
              <a:rPr lang="en-US" sz="2800" dirty="0">
                <a:solidFill>
                  <a:schemeClr val="accent3">
                    <a:lumMod val="75000"/>
                  </a:schemeClr>
                </a:solidFill>
              </a:rPr>
              <a:t>Adjust the flow so the reservoir bag doesn’t  collapse when the patient breath in.</a:t>
            </a:r>
          </a:p>
        </p:txBody>
      </p:sp>
    </p:spTree>
    <p:extLst>
      <p:ext uri="{BB962C8B-B14F-4D97-AF65-F5344CB8AC3E}">
        <p14:creationId xmlns:p14="http://schemas.microsoft.com/office/powerpoint/2010/main" val="1758699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4931-F2B5-4014-B935-F7D8BF9F26CA}"/>
              </a:ext>
            </a:extLst>
          </p:cNvPr>
          <p:cNvSpPr>
            <a:spLocks noGrp="1"/>
          </p:cNvSpPr>
          <p:nvPr>
            <p:ph type="title"/>
          </p:nvPr>
        </p:nvSpPr>
        <p:spPr/>
        <p:txBody>
          <a:bodyPr/>
          <a:lstStyle/>
          <a:p>
            <a:r>
              <a:rPr lang="en-US" b="1" dirty="0">
                <a:solidFill>
                  <a:schemeClr val="accent3">
                    <a:lumMod val="75000"/>
                  </a:schemeClr>
                </a:solidFill>
              </a:rPr>
              <a:t>Non- Rebreather Mask</a:t>
            </a:r>
          </a:p>
        </p:txBody>
      </p:sp>
      <p:sp>
        <p:nvSpPr>
          <p:cNvPr id="3" name="Content Placeholder 2">
            <a:extLst>
              <a:ext uri="{FF2B5EF4-FFF2-40B4-BE49-F238E27FC236}">
                <a16:creationId xmlns:a16="http://schemas.microsoft.com/office/drawing/2014/main" id="{F314ABEB-4839-4256-B104-FA9772B0518C}"/>
              </a:ext>
            </a:extLst>
          </p:cNvPr>
          <p:cNvSpPr>
            <a:spLocks noGrp="1"/>
          </p:cNvSpPr>
          <p:nvPr>
            <p:ph idx="1"/>
          </p:nvPr>
        </p:nvSpPr>
        <p:spPr/>
        <p:txBody>
          <a:bodyPr/>
          <a:lstStyle/>
          <a:p>
            <a:r>
              <a:rPr lang="en-US" dirty="0">
                <a:solidFill>
                  <a:schemeClr val="accent3">
                    <a:lumMod val="75000"/>
                  </a:schemeClr>
                </a:solidFill>
              </a:rPr>
              <a:t>Patient may find mask uncomfortable</a:t>
            </a:r>
          </a:p>
          <a:p>
            <a:endParaRPr lang="en-US" dirty="0">
              <a:solidFill>
                <a:schemeClr val="accent3">
                  <a:lumMod val="75000"/>
                </a:schemeClr>
              </a:solidFill>
            </a:endParaRPr>
          </a:p>
          <a:p>
            <a:r>
              <a:rPr lang="en-US" dirty="0">
                <a:solidFill>
                  <a:schemeClr val="accent3">
                    <a:lumMod val="75000"/>
                  </a:schemeClr>
                </a:solidFill>
              </a:rPr>
              <a:t>Typically, the Fio2 level is 80% - 90% at a flow rate between 10-15 L/min</a:t>
            </a:r>
          </a:p>
          <a:p>
            <a:endParaRPr lang="en-US" dirty="0">
              <a:solidFill>
                <a:schemeClr val="accent3">
                  <a:lumMod val="75000"/>
                </a:schemeClr>
              </a:solidFill>
            </a:endParaRPr>
          </a:p>
          <a:p>
            <a:r>
              <a:rPr lang="en-US" dirty="0">
                <a:solidFill>
                  <a:schemeClr val="accent3">
                    <a:lumMod val="75000"/>
                  </a:schemeClr>
                </a:solidFill>
              </a:rPr>
              <a:t>The flow rate must be enough to keep the reservoir bag inflated</a:t>
            </a:r>
          </a:p>
          <a:p>
            <a:endParaRPr lang="en-US" dirty="0">
              <a:solidFill>
                <a:schemeClr val="accent3">
                  <a:lumMod val="75000"/>
                </a:schemeClr>
              </a:solidFill>
            </a:endParaRPr>
          </a:p>
          <a:p>
            <a:r>
              <a:rPr lang="en-US" dirty="0">
                <a:solidFill>
                  <a:schemeClr val="accent3">
                    <a:lumMod val="75000"/>
                  </a:schemeClr>
                </a:solidFill>
              </a:rPr>
              <a:t>If room air is not entrained, an Fio2 value approaching 100% can be achieved</a:t>
            </a:r>
          </a:p>
        </p:txBody>
      </p:sp>
    </p:spTree>
    <p:extLst>
      <p:ext uri="{BB962C8B-B14F-4D97-AF65-F5344CB8AC3E}">
        <p14:creationId xmlns:p14="http://schemas.microsoft.com/office/powerpoint/2010/main" val="690981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B281-B670-4023-8A42-2BD5F0C204D4}"/>
              </a:ext>
            </a:extLst>
          </p:cNvPr>
          <p:cNvSpPr>
            <a:spLocks noGrp="1"/>
          </p:cNvSpPr>
          <p:nvPr>
            <p:ph type="title"/>
          </p:nvPr>
        </p:nvSpPr>
        <p:spPr>
          <a:xfrm>
            <a:off x="1016000" y="340261"/>
            <a:ext cx="10807700" cy="825600"/>
          </a:xfrm>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Non-Rebreather Mask</a:t>
            </a:r>
          </a:p>
        </p:txBody>
      </p:sp>
      <p:graphicFrame>
        <p:nvGraphicFramePr>
          <p:cNvPr id="4" name="Content Placeholder 3">
            <a:extLst>
              <a:ext uri="{FF2B5EF4-FFF2-40B4-BE49-F238E27FC236}">
                <a16:creationId xmlns:a16="http://schemas.microsoft.com/office/drawing/2014/main" id="{50CCB356-9C19-4B2A-A9B9-BCFA5B4E3CED}"/>
              </a:ext>
            </a:extLst>
          </p:cNvPr>
          <p:cNvGraphicFramePr>
            <a:graphicFrameLocks noGrp="1"/>
          </p:cNvGraphicFramePr>
          <p:nvPr>
            <p:ph idx="1"/>
            <p:extLst>
              <p:ext uri="{D42A27DB-BD31-4B8C-83A1-F6EECF244321}">
                <p14:modId xmlns:p14="http://schemas.microsoft.com/office/powerpoint/2010/main" val="169483278"/>
              </p:ext>
            </p:extLst>
          </p:nvPr>
        </p:nvGraphicFramePr>
        <p:xfrm>
          <a:off x="546100" y="937260"/>
          <a:ext cx="10807699" cy="5445442"/>
        </p:xfrm>
        <a:graphic>
          <a:graphicData uri="http://schemas.openxmlformats.org/drawingml/2006/table">
            <a:tbl>
              <a:tblPr firstRow="1" bandRow="1">
                <a:tableStyleId>{5C22544A-7EE6-4342-B048-85BDC9FD1C3A}</a:tableStyleId>
              </a:tblPr>
              <a:tblGrid>
                <a:gridCol w="2030088">
                  <a:extLst>
                    <a:ext uri="{9D8B030D-6E8A-4147-A177-3AD203B41FA5}">
                      <a16:colId xmlns:a16="http://schemas.microsoft.com/office/drawing/2014/main" val="3962587761"/>
                    </a:ext>
                  </a:extLst>
                </a:gridCol>
                <a:gridCol w="1677605">
                  <a:extLst>
                    <a:ext uri="{9D8B030D-6E8A-4147-A177-3AD203B41FA5}">
                      <a16:colId xmlns:a16="http://schemas.microsoft.com/office/drawing/2014/main" val="3202302660"/>
                    </a:ext>
                  </a:extLst>
                </a:gridCol>
                <a:gridCol w="1992984">
                  <a:extLst>
                    <a:ext uri="{9D8B030D-6E8A-4147-A177-3AD203B41FA5}">
                      <a16:colId xmlns:a16="http://schemas.microsoft.com/office/drawing/2014/main" val="1373048714"/>
                    </a:ext>
                  </a:extLst>
                </a:gridCol>
                <a:gridCol w="2912619">
                  <a:extLst>
                    <a:ext uri="{9D8B030D-6E8A-4147-A177-3AD203B41FA5}">
                      <a16:colId xmlns:a16="http://schemas.microsoft.com/office/drawing/2014/main" val="142337123"/>
                    </a:ext>
                  </a:extLst>
                </a:gridCol>
                <a:gridCol w="2194403">
                  <a:extLst>
                    <a:ext uri="{9D8B030D-6E8A-4147-A177-3AD203B41FA5}">
                      <a16:colId xmlns:a16="http://schemas.microsoft.com/office/drawing/2014/main" val="2437087517"/>
                    </a:ext>
                  </a:extLst>
                </a:gridCol>
              </a:tblGrid>
              <a:tr h="690562">
                <a:tc>
                  <a:txBody>
                    <a:bodyPr/>
                    <a:lstStyle/>
                    <a:p>
                      <a:r>
                        <a:rPr lang="en-US" b="1" dirty="0"/>
                        <a:t>Method</a:t>
                      </a:r>
                    </a:p>
                  </a:txBody>
                  <a:tcPr/>
                </a:tc>
                <a:tc>
                  <a:txBody>
                    <a:bodyPr/>
                    <a:lstStyle/>
                    <a:p>
                      <a:r>
                        <a:rPr kumimoji="0" lang="en-US" sz="1800" b="1" i="0" u="none" strike="noStrike" kern="1200" cap="none" spc="0" normalizeH="0" baseline="0" noProof="0" dirty="0">
                          <a:ln>
                            <a:noFill/>
                          </a:ln>
                          <a:solidFill>
                            <a:srgbClr val="FFFFFF"/>
                          </a:solidFill>
                          <a:effectLst/>
                          <a:uLnTx/>
                          <a:uFillTx/>
                          <a:latin typeface="+mn-lt"/>
                          <a:ea typeface="+mn-ea"/>
                          <a:cs typeface="+mn-cs"/>
                        </a:rPr>
                        <a:t>Amount delivered / Fio2</a:t>
                      </a:r>
                      <a:endParaRPr lang="en-US" b="1" dirty="0"/>
                    </a:p>
                  </a:txBody>
                  <a:tcPr/>
                </a:tc>
                <a:tc>
                  <a:txBody>
                    <a:bodyPr/>
                    <a:lstStyle/>
                    <a:p>
                      <a:r>
                        <a:rPr kumimoji="0" lang="en-US" sz="1800" b="1" i="0" u="none" strike="noStrike" kern="1200" cap="none" spc="0" normalizeH="0" baseline="0" noProof="0" dirty="0">
                          <a:ln>
                            <a:noFill/>
                          </a:ln>
                          <a:solidFill>
                            <a:srgbClr val="FFFFFF"/>
                          </a:solidFill>
                          <a:effectLst/>
                          <a:uLnTx/>
                          <a:uFillTx/>
                          <a:latin typeface="+mn-lt"/>
                          <a:ea typeface="+mn-ea"/>
                          <a:cs typeface="+mn-cs"/>
                        </a:rPr>
                        <a:t>Priority Nursing Interventions</a:t>
                      </a:r>
                      <a:endParaRPr lang="en-US" b="1" dirty="0"/>
                    </a:p>
                  </a:txBody>
                  <a:tcPr/>
                </a:tc>
                <a:tc>
                  <a:txBody>
                    <a:bodyPr/>
                    <a:lstStyle/>
                    <a:p>
                      <a:r>
                        <a:rPr lang="en-US" b="1" dirty="0"/>
                        <a:t>Advantages </a:t>
                      </a:r>
                    </a:p>
                  </a:txBody>
                  <a:tcPr/>
                </a:tc>
                <a:tc>
                  <a:txBody>
                    <a:bodyPr/>
                    <a:lstStyle/>
                    <a:p>
                      <a:r>
                        <a:rPr lang="en-US" b="1" dirty="0"/>
                        <a:t>disadvantages</a:t>
                      </a:r>
                    </a:p>
                  </a:txBody>
                  <a:tcPr/>
                </a:tc>
                <a:extLst>
                  <a:ext uri="{0D108BD9-81ED-4DB2-BD59-A6C34878D82A}">
                    <a16:rowId xmlns:a16="http://schemas.microsoft.com/office/drawing/2014/main" val="3376039800"/>
                  </a:ext>
                </a:extLst>
              </a:tr>
              <a:tr h="370840">
                <a:tc>
                  <a:txBody>
                    <a:bodyPr/>
                    <a:lstStyle/>
                    <a:p>
                      <a:r>
                        <a:rPr lang="en-US" dirty="0">
                          <a:solidFill>
                            <a:schemeClr val="accent3">
                              <a:lumMod val="75000"/>
                            </a:schemeClr>
                          </a:solidFill>
                        </a:rPr>
                        <a:t>Non- Rebreather Mask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3">
                              <a:lumMod val="75000"/>
                            </a:schemeClr>
                          </a:solidFill>
                          <a:effectLst/>
                          <a:uLnTx/>
                          <a:uFillTx/>
                          <a:latin typeface="+mn-lt"/>
                          <a:ea typeface="+mn-ea"/>
                          <a:cs typeface="+mn-cs"/>
                        </a:rPr>
                        <a:t>At least 10 – 15 L/min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3">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3">
                              <a:lumMod val="75000"/>
                            </a:schemeClr>
                          </a:solidFill>
                          <a:effectLst/>
                          <a:uLnTx/>
                          <a:uFillTx/>
                          <a:latin typeface="+mn-lt"/>
                          <a:ea typeface="+mn-ea"/>
                          <a:cs typeface="+mn-cs"/>
                        </a:rPr>
                        <a:t>Fio2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3">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3">
                              <a:lumMod val="75000"/>
                            </a:schemeClr>
                          </a:solidFill>
                          <a:effectLst/>
                          <a:uLnTx/>
                          <a:uFillTx/>
                          <a:latin typeface="+mn-lt"/>
                          <a:ea typeface="+mn-ea"/>
                          <a:cs typeface="+mn-cs"/>
                        </a:rPr>
                        <a:t>80% - 100%</a:t>
                      </a:r>
                      <a:endParaRPr lang="en-US" dirty="0">
                        <a:solidFill>
                          <a:schemeClr val="accent3">
                            <a:lumMod val="75000"/>
                          </a:schemeClr>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chemeClr val="accent3">
                              <a:lumMod val="75000"/>
                            </a:schemeClr>
                          </a:solidFill>
                          <a:effectLst/>
                          <a:uLnTx/>
                          <a:uFillTx/>
                          <a:latin typeface="+mn-lt"/>
                          <a:ea typeface="+mn-ea"/>
                          <a:cs typeface="+mn-cs"/>
                        </a:rPr>
                        <a:t>Maintain flow rate so reservoir bag collapses only slightly during inspiration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chemeClr val="accent3">
                              <a:lumMod val="75000"/>
                            </a:schemeClr>
                          </a:solidFill>
                          <a:effectLst/>
                          <a:uLnTx/>
                          <a:uFillTx/>
                          <a:latin typeface="+mn-lt"/>
                          <a:ea typeface="+mn-ea"/>
                          <a:cs typeface="+mn-cs"/>
                        </a:rPr>
                        <a:t>Check that valves and rubber flaps are function properly (open during expiration)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chemeClr val="accent3">
                              <a:lumMod val="75000"/>
                            </a:schemeClr>
                          </a:solidFill>
                          <a:effectLst/>
                          <a:uLnTx/>
                          <a:uFillTx/>
                          <a:latin typeface="+mn-lt"/>
                          <a:ea typeface="+mn-ea"/>
                          <a:cs typeface="+mn-cs"/>
                        </a:rPr>
                        <a:t>Monitor SaO2 with pulse oximeter</a:t>
                      </a:r>
                    </a:p>
                    <a:p>
                      <a:endParaRPr lang="en-US" dirty="0">
                        <a:solidFill>
                          <a:schemeClr val="accent3">
                            <a:lumMod val="75000"/>
                          </a:schemeClr>
                        </a:solidFill>
                      </a:endParaRPr>
                    </a:p>
                  </a:txBody>
                  <a:tcPr/>
                </a:tc>
                <a:tc>
                  <a:txBody>
                    <a:bodyPr/>
                    <a:lstStyle/>
                    <a:p>
                      <a:pPr marL="285750" indent="-285750">
                        <a:buFont typeface="Wingdings" panose="05000000000000000000" pitchFamily="2" charset="2"/>
                        <a:buChar char="Ø"/>
                      </a:pPr>
                      <a:r>
                        <a:rPr lang="en-US" dirty="0">
                          <a:solidFill>
                            <a:schemeClr val="accent3">
                              <a:lumMod val="75000"/>
                            </a:schemeClr>
                          </a:solidFill>
                        </a:rPr>
                        <a:t>Delivers the highest possible oxygen concentration</a:t>
                      </a:r>
                    </a:p>
                    <a:p>
                      <a:pPr marL="285750" indent="-285750">
                        <a:buFont typeface="Wingdings" panose="05000000000000000000" pitchFamily="2" charset="2"/>
                        <a:buChar char="Ø"/>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Suitable for </a:t>
                      </a:r>
                      <a:r>
                        <a:rPr lang="en-US" dirty="0" err="1">
                          <a:solidFill>
                            <a:schemeClr val="accent3">
                              <a:lumMod val="75000"/>
                            </a:schemeClr>
                          </a:solidFill>
                        </a:rPr>
                        <a:t>pt</a:t>
                      </a:r>
                      <a:r>
                        <a:rPr lang="en-US" dirty="0">
                          <a:solidFill>
                            <a:schemeClr val="accent3">
                              <a:lumMod val="75000"/>
                            </a:schemeClr>
                          </a:solidFill>
                        </a:rPr>
                        <a:t> breathing spontaneous with severe hypoxemia</a:t>
                      </a:r>
                    </a:p>
                  </a:txBody>
                  <a:tcPr/>
                </a:tc>
                <a:tc>
                  <a:txBody>
                    <a:bodyPr/>
                    <a:lstStyle/>
                    <a:p>
                      <a:pPr marL="285750" indent="-285750">
                        <a:buFont typeface="Wingdings" panose="05000000000000000000" pitchFamily="2" charset="2"/>
                        <a:buChar char="Ø"/>
                      </a:pPr>
                      <a:r>
                        <a:rPr lang="en-US" dirty="0">
                          <a:solidFill>
                            <a:schemeClr val="accent3">
                              <a:lumMod val="75000"/>
                            </a:schemeClr>
                          </a:solidFill>
                        </a:rPr>
                        <a:t>Impractical for  long term therapy </a:t>
                      </a:r>
                    </a:p>
                    <a:p>
                      <a:pPr marL="0" indent="0">
                        <a:buFont typeface="Wingdings" panose="05000000000000000000" pitchFamily="2" charset="2"/>
                        <a:buNone/>
                      </a:pPr>
                      <a:r>
                        <a:rPr lang="en-US" dirty="0">
                          <a:solidFill>
                            <a:schemeClr val="accent3">
                              <a:lumMod val="75000"/>
                            </a:schemeClr>
                          </a:solidFill>
                        </a:rPr>
                        <a:t> Malfunction can cause CO2 buildup</a:t>
                      </a:r>
                    </a:p>
                    <a:p>
                      <a:pPr marL="0" indent="0">
                        <a:buFont typeface="Wingdings" panose="05000000000000000000" pitchFamily="2" charset="2"/>
                        <a:buNone/>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Suffocation</a:t>
                      </a:r>
                    </a:p>
                    <a:p>
                      <a:pPr marL="0" indent="0">
                        <a:buFont typeface="Wingdings" panose="05000000000000000000" pitchFamily="2" charset="2"/>
                        <a:buNone/>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Expensive</a:t>
                      </a:r>
                    </a:p>
                    <a:p>
                      <a:pPr marL="0" indent="0">
                        <a:buFont typeface="Wingdings" panose="05000000000000000000" pitchFamily="2" charset="2"/>
                        <a:buNone/>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Feeling of suffocation </a:t>
                      </a:r>
                    </a:p>
                    <a:p>
                      <a:pPr marL="0" indent="0">
                        <a:buFont typeface="Wingdings" panose="05000000000000000000" pitchFamily="2" charset="2"/>
                        <a:buNone/>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Uncomfortable</a:t>
                      </a:r>
                    </a:p>
                    <a:p>
                      <a:pPr marL="0" indent="0">
                        <a:buFont typeface="Wingdings" panose="05000000000000000000" pitchFamily="2" charset="2"/>
                        <a:buNone/>
                      </a:pPr>
                      <a:r>
                        <a:rPr lang="en-US" dirty="0">
                          <a:solidFill>
                            <a:schemeClr val="accent3">
                              <a:lumMod val="75000"/>
                            </a:schemeClr>
                          </a:solidFill>
                        </a:rPr>
                        <a:t>costly</a:t>
                      </a:r>
                    </a:p>
                  </a:txBody>
                  <a:tcPr/>
                </a:tc>
                <a:extLst>
                  <a:ext uri="{0D108BD9-81ED-4DB2-BD59-A6C34878D82A}">
                    <a16:rowId xmlns:a16="http://schemas.microsoft.com/office/drawing/2014/main" val="4261731604"/>
                  </a:ext>
                </a:extLst>
              </a:tr>
            </a:tbl>
          </a:graphicData>
        </a:graphic>
      </p:graphicFrame>
    </p:spTree>
    <p:extLst>
      <p:ext uri="{BB962C8B-B14F-4D97-AF65-F5344CB8AC3E}">
        <p14:creationId xmlns:p14="http://schemas.microsoft.com/office/powerpoint/2010/main" val="3456218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D4F6-A99B-49F4-814B-0652A819AD5F}"/>
              </a:ext>
            </a:extLst>
          </p:cNvPr>
          <p:cNvSpPr>
            <a:spLocks noGrp="1"/>
          </p:cNvSpPr>
          <p:nvPr>
            <p:ph type="title"/>
          </p:nvPr>
        </p:nvSpPr>
        <p:spPr/>
        <p:txBody>
          <a:bodyPr/>
          <a:lstStyle/>
          <a:p>
            <a:r>
              <a:rPr lang="en-US" b="1" dirty="0">
                <a:solidFill>
                  <a:schemeClr val="accent3">
                    <a:lumMod val="75000"/>
                  </a:schemeClr>
                </a:solidFill>
              </a:rPr>
              <a:t>Partial Rebreather Mask</a:t>
            </a:r>
          </a:p>
        </p:txBody>
      </p:sp>
      <p:sp>
        <p:nvSpPr>
          <p:cNvPr id="3" name="Content Placeholder 2">
            <a:extLst>
              <a:ext uri="{FF2B5EF4-FFF2-40B4-BE49-F238E27FC236}">
                <a16:creationId xmlns:a16="http://schemas.microsoft.com/office/drawing/2014/main" id="{95D14818-713C-4D55-8D24-7D627A4C3120}"/>
              </a:ext>
            </a:extLst>
          </p:cNvPr>
          <p:cNvSpPr>
            <a:spLocks noGrp="1"/>
          </p:cNvSpPr>
          <p:nvPr>
            <p:ph sz="half" idx="1"/>
          </p:nvPr>
        </p:nvSpPr>
        <p:spPr>
          <a:xfrm>
            <a:off x="914400" y="1574800"/>
            <a:ext cx="5105400" cy="4679883"/>
          </a:xfrm>
        </p:spPr>
        <p:txBody>
          <a:bodyPr>
            <a:normAutofit/>
          </a:bodyPr>
          <a:lstStyle/>
          <a:p>
            <a:r>
              <a:rPr lang="en-US" dirty="0">
                <a:solidFill>
                  <a:schemeClr val="accent3">
                    <a:lumMod val="75000"/>
                  </a:schemeClr>
                </a:solidFill>
              </a:rPr>
              <a:t>Bag serves as an extra reservoir which allows a higher FiO2 to be delivered.</a:t>
            </a:r>
          </a:p>
          <a:p>
            <a:endParaRPr lang="en-US" dirty="0">
              <a:solidFill>
                <a:schemeClr val="accent3">
                  <a:lumMod val="75000"/>
                </a:schemeClr>
              </a:solidFill>
            </a:endParaRPr>
          </a:p>
          <a:p>
            <a:r>
              <a:rPr lang="en-US" dirty="0">
                <a:solidFill>
                  <a:schemeClr val="accent3">
                    <a:lumMod val="75000"/>
                  </a:schemeClr>
                </a:solidFill>
              </a:rPr>
              <a:t>Oxygen enters mask, filling the bag. As the patient inhales, part of the breath is inhaled from the bag and mask while the remainder is drawn in through the ports on the sides</a:t>
            </a:r>
          </a:p>
          <a:p>
            <a:endParaRPr lang="en-US" dirty="0">
              <a:solidFill>
                <a:schemeClr val="accent3">
                  <a:lumMod val="75000"/>
                </a:schemeClr>
              </a:solidFill>
            </a:endParaRPr>
          </a:p>
          <a:p>
            <a:r>
              <a:rPr lang="en-US" dirty="0">
                <a:solidFill>
                  <a:schemeClr val="accent3">
                    <a:lumMod val="75000"/>
                  </a:schemeClr>
                </a:solidFill>
              </a:rPr>
              <a:t>FiO2 Delivered: 60 – 65%</a:t>
            </a:r>
          </a:p>
          <a:p>
            <a:endParaRPr lang="en-US" dirty="0">
              <a:solidFill>
                <a:schemeClr val="accent3">
                  <a:lumMod val="75000"/>
                </a:schemeClr>
              </a:solidFill>
            </a:endParaRPr>
          </a:p>
          <a:p>
            <a:r>
              <a:rPr lang="en-US" dirty="0">
                <a:solidFill>
                  <a:schemeClr val="accent3">
                    <a:lumMod val="75000"/>
                  </a:schemeClr>
                </a:solidFill>
              </a:rPr>
              <a:t>Flow: 6 – 10 L/min (bag should never fully collapse)</a:t>
            </a:r>
          </a:p>
        </p:txBody>
      </p:sp>
      <p:pic>
        <p:nvPicPr>
          <p:cNvPr id="6" name="Content Placeholder 5" descr="C:\Users\PAntwi\AppData\Local\Microsoft\Windows\INetCache\Content.MSO\F72C6622.tmp">
            <a:extLst>
              <a:ext uri="{FF2B5EF4-FFF2-40B4-BE49-F238E27FC236}">
                <a16:creationId xmlns:a16="http://schemas.microsoft.com/office/drawing/2014/main" id="{0241508D-F61B-47AC-B7F9-AD8A9739AA20}"/>
              </a:ext>
            </a:extLst>
          </p:cNvPr>
          <p:cNvPicPr>
            <a:picLocks noGrp="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6786880" y="1786941"/>
            <a:ext cx="4206239" cy="4095699"/>
          </a:xfrm>
          <a:prstGeom prst="rect">
            <a:avLst/>
          </a:prstGeom>
          <a:noFill/>
          <a:ln>
            <a:noFill/>
          </a:ln>
        </p:spPr>
      </p:pic>
    </p:spTree>
    <p:extLst>
      <p:ext uri="{BB962C8B-B14F-4D97-AF65-F5344CB8AC3E}">
        <p14:creationId xmlns:p14="http://schemas.microsoft.com/office/powerpoint/2010/main" val="4064273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4416-5F7A-4549-8405-75013C03336B}"/>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Re-breathing Mask</a:t>
            </a:r>
          </a:p>
        </p:txBody>
      </p:sp>
      <p:sp>
        <p:nvSpPr>
          <p:cNvPr id="4" name="Content Placeholder 3">
            <a:extLst>
              <a:ext uri="{FF2B5EF4-FFF2-40B4-BE49-F238E27FC236}">
                <a16:creationId xmlns:a16="http://schemas.microsoft.com/office/drawing/2014/main" id="{163DE160-2233-49DB-A580-3B1A1069BFCB}"/>
              </a:ext>
            </a:extLst>
          </p:cNvPr>
          <p:cNvSpPr>
            <a:spLocks noGrp="1"/>
          </p:cNvSpPr>
          <p:nvPr>
            <p:ph sz="half" idx="10"/>
          </p:nvPr>
        </p:nvSpPr>
        <p:spPr/>
        <p:txBody>
          <a:bodyPr/>
          <a:lstStyle/>
          <a:p>
            <a:r>
              <a:rPr lang="en-US" dirty="0">
                <a:solidFill>
                  <a:schemeClr val="accent3">
                    <a:lumMod val="75000"/>
                  </a:schemeClr>
                </a:solidFill>
              </a:rPr>
              <a:t>It is a simple face mask with reservoir bag</a:t>
            </a:r>
          </a:p>
          <a:p>
            <a:r>
              <a:rPr lang="en-US" dirty="0">
                <a:solidFill>
                  <a:schemeClr val="accent3">
                    <a:lumMod val="75000"/>
                  </a:schemeClr>
                </a:solidFill>
              </a:rPr>
              <a:t>The reservoir bag stores dead space gas at the start of expiration</a:t>
            </a:r>
          </a:p>
          <a:p>
            <a:r>
              <a:rPr lang="en-US" dirty="0">
                <a:solidFill>
                  <a:schemeClr val="accent3">
                    <a:lumMod val="75000"/>
                  </a:schemeClr>
                </a:solidFill>
              </a:rPr>
              <a:t>Also stores oxygen during the expiratory pause</a:t>
            </a:r>
          </a:p>
          <a:p>
            <a:r>
              <a:rPr lang="en-US" dirty="0">
                <a:solidFill>
                  <a:schemeClr val="accent3">
                    <a:lumMod val="75000"/>
                  </a:schemeClr>
                </a:solidFill>
              </a:rPr>
              <a:t>The reservoir bag therefore has a high O2 concentration</a:t>
            </a:r>
          </a:p>
          <a:p>
            <a:r>
              <a:rPr lang="en-US" dirty="0">
                <a:solidFill>
                  <a:schemeClr val="accent3">
                    <a:lumMod val="75000"/>
                  </a:schemeClr>
                </a:solidFill>
              </a:rPr>
              <a:t>FiO2 may be 70%</a:t>
            </a:r>
          </a:p>
          <a:p>
            <a:r>
              <a:rPr lang="en-US" dirty="0">
                <a:solidFill>
                  <a:schemeClr val="accent3">
                    <a:lumMod val="75000"/>
                  </a:schemeClr>
                </a:solidFill>
              </a:rPr>
              <a:t>Used when simple face is not able to maintain oxygenation</a:t>
            </a:r>
          </a:p>
        </p:txBody>
      </p:sp>
      <p:pic>
        <p:nvPicPr>
          <p:cNvPr id="5" name="Content Placeholder 4" descr="C:\Users\PAntwi\AppData\Local\Microsoft\Windows\INetCache\Content.MSO\B7773FCC.tmp">
            <a:extLst>
              <a:ext uri="{FF2B5EF4-FFF2-40B4-BE49-F238E27FC236}">
                <a16:creationId xmlns:a16="http://schemas.microsoft.com/office/drawing/2014/main" id="{CDBD5BC3-0E3F-461C-B525-D796808B7070}"/>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8640" y="1786942"/>
            <a:ext cx="5303519" cy="4351338"/>
          </a:xfrm>
          <a:prstGeom prst="rect">
            <a:avLst/>
          </a:prstGeom>
          <a:noFill/>
          <a:ln>
            <a:noFill/>
          </a:ln>
        </p:spPr>
      </p:pic>
    </p:spTree>
    <p:extLst>
      <p:ext uri="{BB962C8B-B14F-4D97-AF65-F5344CB8AC3E}">
        <p14:creationId xmlns:p14="http://schemas.microsoft.com/office/powerpoint/2010/main" val="1457513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92FF-AEE5-410F-9E0E-109AAA729B4C}"/>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Partial Re-breathing Mask</a:t>
            </a:r>
          </a:p>
        </p:txBody>
      </p:sp>
      <p:sp>
        <p:nvSpPr>
          <p:cNvPr id="3" name="Content Placeholder 2">
            <a:extLst>
              <a:ext uri="{FF2B5EF4-FFF2-40B4-BE49-F238E27FC236}">
                <a16:creationId xmlns:a16="http://schemas.microsoft.com/office/drawing/2014/main" id="{CE2CDC4A-F281-4FCD-8411-92ACB311D726}"/>
              </a:ext>
            </a:extLst>
          </p:cNvPr>
          <p:cNvSpPr>
            <a:spLocks noGrp="1"/>
          </p:cNvSpPr>
          <p:nvPr>
            <p:ph idx="1"/>
          </p:nvPr>
        </p:nvSpPr>
        <p:spPr/>
        <p:txBody>
          <a:bodyPr>
            <a:normAutofit/>
          </a:bodyPr>
          <a:lstStyle/>
          <a:p>
            <a:r>
              <a:rPr lang="en-US" sz="2800" dirty="0">
                <a:solidFill>
                  <a:schemeClr val="accent3">
                    <a:lumMod val="75000"/>
                  </a:schemeClr>
                </a:solidFill>
              </a:rPr>
              <a:t>Basically a simple mask with reservoir bag attached</a:t>
            </a:r>
          </a:p>
          <a:p>
            <a:endParaRPr lang="en-US" sz="2800" dirty="0">
              <a:solidFill>
                <a:schemeClr val="accent3">
                  <a:lumMod val="75000"/>
                </a:schemeClr>
              </a:solidFill>
            </a:endParaRPr>
          </a:p>
          <a:p>
            <a:r>
              <a:rPr lang="en-US" sz="2800" dirty="0">
                <a:solidFill>
                  <a:schemeClr val="accent3">
                    <a:lumMod val="75000"/>
                  </a:schemeClr>
                </a:solidFill>
              </a:rPr>
              <a:t>Low flow device</a:t>
            </a:r>
          </a:p>
          <a:p>
            <a:endParaRPr lang="en-US" sz="2800" dirty="0">
              <a:solidFill>
                <a:schemeClr val="accent3">
                  <a:lumMod val="75000"/>
                </a:schemeClr>
              </a:solidFill>
            </a:endParaRPr>
          </a:p>
          <a:p>
            <a:r>
              <a:rPr lang="en-US" sz="2800" dirty="0">
                <a:solidFill>
                  <a:schemeClr val="accent3">
                    <a:lumMod val="75000"/>
                  </a:schemeClr>
                </a:solidFill>
              </a:rPr>
              <a:t>Set a flow between 6 – 10 LPM to assure reservoir bag is at least half full during inspiration..</a:t>
            </a:r>
          </a:p>
        </p:txBody>
      </p:sp>
    </p:spTree>
    <p:extLst>
      <p:ext uri="{BB962C8B-B14F-4D97-AF65-F5344CB8AC3E}">
        <p14:creationId xmlns:p14="http://schemas.microsoft.com/office/powerpoint/2010/main" val="3152356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4B5C-098D-4AD5-9EAA-04469F02F51F}"/>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Partial Re-breathing Mask</a:t>
            </a:r>
          </a:p>
        </p:txBody>
      </p:sp>
      <p:sp>
        <p:nvSpPr>
          <p:cNvPr id="3" name="Content Placeholder 2">
            <a:extLst>
              <a:ext uri="{FF2B5EF4-FFF2-40B4-BE49-F238E27FC236}">
                <a16:creationId xmlns:a16="http://schemas.microsoft.com/office/drawing/2014/main" id="{B2649ECD-6486-40C0-90FB-5C7C55573401}"/>
              </a:ext>
            </a:extLst>
          </p:cNvPr>
          <p:cNvSpPr>
            <a:spLocks noGrp="1"/>
          </p:cNvSpPr>
          <p:nvPr>
            <p:ph idx="1"/>
          </p:nvPr>
        </p:nvSpPr>
        <p:spPr/>
        <p:txBody>
          <a:bodyPr>
            <a:normAutofit/>
          </a:bodyPr>
          <a:lstStyle/>
          <a:p>
            <a:r>
              <a:rPr lang="en-US" sz="2400" dirty="0">
                <a:solidFill>
                  <a:schemeClr val="accent3">
                    <a:lumMod val="75000"/>
                  </a:schemeClr>
                </a:solidFill>
              </a:rPr>
              <a:t>The first 1/3 of expired enters the reservoir bag</a:t>
            </a:r>
          </a:p>
          <a:p>
            <a:endParaRPr lang="en-US" sz="2400" dirty="0">
              <a:solidFill>
                <a:schemeClr val="accent3">
                  <a:lumMod val="75000"/>
                </a:schemeClr>
              </a:solidFill>
            </a:endParaRPr>
          </a:p>
          <a:p>
            <a:r>
              <a:rPr lang="en-US" sz="2400" dirty="0">
                <a:solidFill>
                  <a:schemeClr val="accent3">
                    <a:lumMod val="75000"/>
                  </a:schemeClr>
                </a:solidFill>
              </a:rPr>
              <a:t>No one way valves between bag and mask</a:t>
            </a:r>
          </a:p>
          <a:p>
            <a:endParaRPr lang="en-US" sz="2400" dirty="0">
              <a:solidFill>
                <a:schemeClr val="accent3">
                  <a:lumMod val="75000"/>
                </a:schemeClr>
              </a:solidFill>
            </a:endParaRPr>
          </a:p>
          <a:p>
            <a:r>
              <a:rPr lang="en-US" sz="2400" dirty="0">
                <a:solidFill>
                  <a:schemeClr val="accent3">
                    <a:lumMod val="75000"/>
                  </a:schemeClr>
                </a:solidFill>
              </a:rPr>
              <a:t>Delivers FiO2 ranges between 60% - 65%</a:t>
            </a:r>
          </a:p>
          <a:p>
            <a:endParaRPr lang="en-US" sz="2400" dirty="0">
              <a:solidFill>
                <a:schemeClr val="accent3">
                  <a:lumMod val="75000"/>
                </a:schemeClr>
              </a:solidFill>
            </a:endParaRPr>
          </a:p>
          <a:p>
            <a:r>
              <a:rPr lang="en-US" sz="2400" dirty="0">
                <a:solidFill>
                  <a:schemeClr val="accent3">
                    <a:lumMod val="75000"/>
                  </a:schemeClr>
                </a:solidFill>
              </a:rPr>
              <a:t>Bag should not collapse on inspiration</a:t>
            </a:r>
          </a:p>
        </p:txBody>
      </p:sp>
    </p:spTree>
    <p:extLst>
      <p:ext uri="{BB962C8B-B14F-4D97-AF65-F5344CB8AC3E}">
        <p14:creationId xmlns:p14="http://schemas.microsoft.com/office/powerpoint/2010/main" val="380405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5FC1-FCEE-4B26-87F3-2D66B8565BFB}"/>
              </a:ext>
            </a:extLst>
          </p:cNvPr>
          <p:cNvSpPr>
            <a:spLocks noGrp="1"/>
          </p:cNvSpPr>
          <p:nvPr>
            <p:ph type="title"/>
          </p:nvPr>
        </p:nvSpPr>
        <p:spPr>
          <a:xfrm>
            <a:off x="172720" y="477421"/>
            <a:ext cx="11181080" cy="1148180"/>
          </a:xfrm>
        </p:spPr>
        <p:txBody>
          <a:bodyPr/>
          <a:lstStyle/>
          <a:p>
            <a:r>
              <a:rPr lang="en-US" b="1" dirty="0">
                <a:solidFill>
                  <a:schemeClr val="accent3">
                    <a:lumMod val="75000"/>
                  </a:schemeClr>
                </a:solidFill>
              </a:rPr>
              <a:t>Introduction</a:t>
            </a:r>
          </a:p>
        </p:txBody>
      </p:sp>
      <p:sp>
        <p:nvSpPr>
          <p:cNvPr id="3" name="Content Placeholder 2">
            <a:extLst>
              <a:ext uri="{FF2B5EF4-FFF2-40B4-BE49-F238E27FC236}">
                <a16:creationId xmlns:a16="http://schemas.microsoft.com/office/drawing/2014/main" id="{CD07198F-AA2E-4BB1-8CBF-3ABEFEDB3CD1}"/>
              </a:ext>
            </a:extLst>
          </p:cNvPr>
          <p:cNvSpPr>
            <a:spLocks noGrp="1"/>
          </p:cNvSpPr>
          <p:nvPr>
            <p:ph idx="1"/>
          </p:nvPr>
        </p:nvSpPr>
        <p:spPr>
          <a:xfrm>
            <a:off x="396240" y="1937920"/>
            <a:ext cx="10957560" cy="4666080"/>
          </a:xfrm>
        </p:spPr>
        <p:txBody>
          <a:bodyPr/>
          <a:lstStyle/>
          <a:p>
            <a:r>
              <a:rPr lang="en-US" sz="2400" dirty="0">
                <a:solidFill>
                  <a:schemeClr val="accent3">
                    <a:lumMod val="75000"/>
                  </a:schemeClr>
                </a:solidFill>
              </a:rPr>
              <a:t>Lack of oxygen for a few minutes can be fatal </a:t>
            </a:r>
          </a:p>
          <a:p>
            <a:endParaRPr lang="en-US" sz="2400" dirty="0">
              <a:solidFill>
                <a:schemeClr val="accent3">
                  <a:lumMod val="75000"/>
                </a:schemeClr>
              </a:solidFill>
            </a:endParaRPr>
          </a:p>
          <a:p>
            <a:r>
              <a:rPr lang="en-US" sz="2400" dirty="0">
                <a:solidFill>
                  <a:schemeClr val="accent3">
                    <a:lumMod val="75000"/>
                  </a:schemeClr>
                </a:solidFill>
              </a:rPr>
              <a:t>It must be considered as a pharmacological agent with indications, benefits and side effects like any other drug</a:t>
            </a:r>
          </a:p>
          <a:p>
            <a:endParaRPr lang="en-US" sz="2400" dirty="0">
              <a:solidFill>
                <a:schemeClr val="accent3">
                  <a:lumMod val="75000"/>
                </a:schemeClr>
              </a:solidFill>
            </a:endParaRPr>
          </a:p>
          <a:p>
            <a:r>
              <a:rPr lang="en-US" sz="2400" dirty="0">
                <a:solidFill>
                  <a:schemeClr val="accent3">
                    <a:lumMod val="75000"/>
                  </a:schemeClr>
                </a:solidFill>
              </a:rPr>
              <a:t>Oxygen should be prescribe to achieve a target saturation (SpO2) which should be written on the drug chart</a:t>
            </a:r>
          </a:p>
          <a:p>
            <a:endParaRPr lang="en-US" sz="2400" dirty="0">
              <a:solidFill>
                <a:schemeClr val="accent3">
                  <a:lumMod val="75000"/>
                </a:schemeClr>
              </a:solidFill>
            </a:endParaRPr>
          </a:p>
          <a:p>
            <a:r>
              <a:rPr lang="en-US" sz="2400" dirty="0">
                <a:solidFill>
                  <a:schemeClr val="accent3">
                    <a:lumMod val="75000"/>
                  </a:schemeClr>
                </a:solidFill>
              </a:rPr>
              <a:t>Oxygen therapy is a treatment that provides the patient with extra O2 (&gt; 21%)</a:t>
            </a:r>
          </a:p>
          <a:p>
            <a:endParaRPr lang="en-US" dirty="0"/>
          </a:p>
        </p:txBody>
      </p:sp>
    </p:spTree>
    <p:extLst>
      <p:ext uri="{BB962C8B-B14F-4D97-AF65-F5344CB8AC3E}">
        <p14:creationId xmlns:p14="http://schemas.microsoft.com/office/powerpoint/2010/main" val="1217219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F755-C79B-43D6-BD9D-E9AB657E7842}"/>
              </a:ext>
            </a:extLst>
          </p:cNvPr>
          <p:cNvSpPr>
            <a:spLocks noGrp="1"/>
          </p:cNvSpPr>
          <p:nvPr>
            <p:ph type="title"/>
          </p:nvPr>
        </p:nvSpPr>
        <p:spPr/>
        <p:txBody>
          <a:bodyPr/>
          <a:lstStyle/>
          <a:p>
            <a:r>
              <a:rPr lang="en-US" b="1" dirty="0">
                <a:solidFill>
                  <a:schemeClr val="accent3">
                    <a:lumMod val="75000"/>
                  </a:schemeClr>
                </a:solidFill>
              </a:rPr>
              <a:t>Partial Re-breathing Mask</a:t>
            </a:r>
          </a:p>
        </p:txBody>
      </p:sp>
      <p:graphicFrame>
        <p:nvGraphicFramePr>
          <p:cNvPr id="4" name="Content Placeholder 3">
            <a:extLst>
              <a:ext uri="{FF2B5EF4-FFF2-40B4-BE49-F238E27FC236}">
                <a16:creationId xmlns:a16="http://schemas.microsoft.com/office/drawing/2014/main" id="{CFBFED6C-9BC8-4CC6-98CF-7605A336AF0D}"/>
              </a:ext>
            </a:extLst>
          </p:cNvPr>
          <p:cNvGraphicFramePr>
            <a:graphicFrameLocks noGrp="1"/>
          </p:cNvGraphicFramePr>
          <p:nvPr>
            <p:ph idx="1"/>
            <p:extLst>
              <p:ext uri="{D42A27DB-BD31-4B8C-83A1-F6EECF244321}">
                <p14:modId xmlns:p14="http://schemas.microsoft.com/office/powerpoint/2010/main" val="3532769485"/>
              </p:ext>
            </p:extLst>
          </p:nvPr>
        </p:nvGraphicFramePr>
        <p:xfrm>
          <a:off x="213360" y="1938338"/>
          <a:ext cx="11694160" cy="4757102"/>
        </p:xfrm>
        <a:graphic>
          <a:graphicData uri="http://schemas.openxmlformats.org/drawingml/2006/table">
            <a:tbl>
              <a:tblPr firstRow="1" bandRow="1">
                <a:tableStyleId>{5C22544A-7EE6-4342-B048-85BDC9FD1C3A}</a:tableStyleId>
              </a:tblPr>
              <a:tblGrid>
                <a:gridCol w="2338832">
                  <a:extLst>
                    <a:ext uri="{9D8B030D-6E8A-4147-A177-3AD203B41FA5}">
                      <a16:colId xmlns:a16="http://schemas.microsoft.com/office/drawing/2014/main" val="3184376107"/>
                    </a:ext>
                  </a:extLst>
                </a:gridCol>
                <a:gridCol w="2338832">
                  <a:extLst>
                    <a:ext uri="{9D8B030D-6E8A-4147-A177-3AD203B41FA5}">
                      <a16:colId xmlns:a16="http://schemas.microsoft.com/office/drawing/2014/main" val="1195486517"/>
                    </a:ext>
                  </a:extLst>
                </a:gridCol>
                <a:gridCol w="2338832">
                  <a:extLst>
                    <a:ext uri="{9D8B030D-6E8A-4147-A177-3AD203B41FA5}">
                      <a16:colId xmlns:a16="http://schemas.microsoft.com/office/drawing/2014/main" val="2856909949"/>
                    </a:ext>
                  </a:extLst>
                </a:gridCol>
                <a:gridCol w="2347306">
                  <a:extLst>
                    <a:ext uri="{9D8B030D-6E8A-4147-A177-3AD203B41FA5}">
                      <a16:colId xmlns:a16="http://schemas.microsoft.com/office/drawing/2014/main" val="128581532"/>
                    </a:ext>
                  </a:extLst>
                </a:gridCol>
                <a:gridCol w="2330358">
                  <a:extLst>
                    <a:ext uri="{9D8B030D-6E8A-4147-A177-3AD203B41FA5}">
                      <a16:colId xmlns:a16="http://schemas.microsoft.com/office/drawing/2014/main" val="1697237806"/>
                    </a:ext>
                  </a:extLst>
                </a:gridCol>
              </a:tblGrid>
              <a:tr h="951420">
                <a:tc>
                  <a:txBody>
                    <a:bodyPr/>
                    <a:lstStyle/>
                    <a:p>
                      <a:r>
                        <a:rPr lang="en-US" dirty="0"/>
                        <a:t>Method</a:t>
                      </a:r>
                    </a:p>
                  </a:txBody>
                  <a:tcPr/>
                </a:tc>
                <a:tc>
                  <a:txBody>
                    <a:bodyPr/>
                    <a:lstStyle/>
                    <a:p>
                      <a:r>
                        <a:rPr lang="en-US" dirty="0"/>
                        <a:t>Amount Delivered/ FiO2</a:t>
                      </a:r>
                    </a:p>
                  </a:txBody>
                  <a:tcPr/>
                </a:tc>
                <a:tc>
                  <a:txBody>
                    <a:bodyPr/>
                    <a:lstStyle/>
                    <a:p>
                      <a:r>
                        <a:rPr lang="en-US" dirty="0"/>
                        <a:t>Priority Nursing Intervention</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3588616614"/>
                  </a:ext>
                </a:extLst>
              </a:tr>
              <a:tr h="3805682">
                <a:tc>
                  <a:txBody>
                    <a:bodyPr/>
                    <a:lstStyle/>
                    <a:p>
                      <a:r>
                        <a:rPr lang="en-US" dirty="0">
                          <a:solidFill>
                            <a:schemeClr val="accent3">
                              <a:lumMod val="75000"/>
                            </a:schemeClr>
                          </a:solidFill>
                        </a:rPr>
                        <a:t> </a:t>
                      </a:r>
                      <a:r>
                        <a:rPr lang="en-US" b="1" dirty="0">
                          <a:solidFill>
                            <a:srgbClr val="FF0000"/>
                          </a:solidFill>
                        </a:rPr>
                        <a:t>Partial Rebreather Mask</a:t>
                      </a:r>
                    </a:p>
                  </a:txBody>
                  <a:tcPr/>
                </a:tc>
                <a:tc>
                  <a:txBody>
                    <a:bodyPr/>
                    <a:lstStyle/>
                    <a:p>
                      <a:r>
                        <a:rPr lang="en-US" dirty="0">
                          <a:solidFill>
                            <a:schemeClr val="accent3">
                              <a:lumMod val="75000"/>
                            </a:schemeClr>
                          </a:solidFill>
                        </a:rPr>
                        <a:t>Low Flow</a:t>
                      </a:r>
                    </a:p>
                    <a:p>
                      <a:endParaRPr lang="en-US" dirty="0">
                        <a:solidFill>
                          <a:schemeClr val="accent3">
                            <a:lumMod val="75000"/>
                          </a:schemeClr>
                        </a:solidFill>
                      </a:endParaRPr>
                    </a:p>
                    <a:p>
                      <a:r>
                        <a:rPr lang="en-US" dirty="0">
                          <a:solidFill>
                            <a:schemeClr val="accent3">
                              <a:lumMod val="75000"/>
                            </a:schemeClr>
                          </a:solidFill>
                        </a:rPr>
                        <a:t>6 – 10L/min</a:t>
                      </a:r>
                    </a:p>
                    <a:p>
                      <a:endParaRPr lang="en-US" dirty="0">
                        <a:solidFill>
                          <a:schemeClr val="accent3">
                            <a:lumMod val="75000"/>
                          </a:schemeClr>
                        </a:solidFill>
                      </a:endParaRPr>
                    </a:p>
                    <a:p>
                      <a:r>
                        <a:rPr lang="en-US" dirty="0">
                          <a:solidFill>
                            <a:schemeClr val="accent3">
                              <a:lumMod val="75000"/>
                            </a:schemeClr>
                          </a:solidFill>
                        </a:rPr>
                        <a:t>60% - 65% </a:t>
                      </a:r>
                    </a:p>
                    <a:p>
                      <a:r>
                        <a:rPr lang="en-US" dirty="0">
                          <a:solidFill>
                            <a:schemeClr val="accent3">
                              <a:lumMod val="75000"/>
                            </a:schemeClr>
                          </a:solidFill>
                        </a:rPr>
                        <a:t>Oxygen</a:t>
                      </a:r>
                    </a:p>
                    <a:p>
                      <a:endParaRPr lang="en-US" dirty="0">
                        <a:solidFill>
                          <a:schemeClr val="accent3">
                            <a:lumMod val="75000"/>
                          </a:schemeClr>
                        </a:solidFill>
                      </a:endParaRPr>
                    </a:p>
                  </a:txBody>
                  <a:tcPr/>
                </a:tc>
                <a:tc>
                  <a:txBody>
                    <a:bodyPr/>
                    <a:lstStyle/>
                    <a:p>
                      <a:pPr marL="285750" indent="-285750">
                        <a:buFont typeface="Wingdings" panose="05000000000000000000" pitchFamily="2" charset="2"/>
                        <a:buChar char="Ø"/>
                      </a:pPr>
                      <a:r>
                        <a:rPr lang="en-US" dirty="0">
                          <a:solidFill>
                            <a:schemeClr val="accent3">
                              <a:lumMod val="75000"/>
                            </a:schemeClr>
                          </a:solidFill>
                        </a:rPr>
                        <a:t>Set flow rate so mask remains two-thirds full during inspiration.</a:t>
                      </a:r>
                    </a:p>
                    <a:p>
                      <a:pPr marL="285750" indent="-285750">
                        <a:buFont typeface="Wingdings" panose="05000000000000000000" pitchFamily="2" charset="2"/>
                        <a:buChar char="Ø"/>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Keep reservoir bag free of twists or  kinks</a:t>
                      </a:r>
                    </a:p>
                  </a:txBody>
                  <a:tcPr/>
                </a:tc>
                <a:tc>
                  <a:txBody>
                    <a:bodyPr/>
                    <a:lstStyle/>
                    <a:p>
                      <a:pPr marL="285750" indent="-285750">
                        <a:buFont typeface="Wingdings" panose="05000000000000000000" pitchFamily="2" charset="2"/>
                        <a:buChar char="Ø"/>
                      </a:pPr>
                      <a:r>
                        <a:rPr lang="en-US" dirty="0">
                          <a:solidFill>
                            <a:schemeClr val="accent3">
                              <a:lumMod val="75000"/>
                            </a:schemeClr>
                          </a:solidFill>
                        </a:rPr>
                        <a:t>Pt can inhale room air through opening in mask if oxygen supply is briefly interrupted</a:t>
                      </a:r>
                    </a:p>
                  </a:txBody>
                  <a:tcPr/>
                </a:tc>
                <a:tc>
                  <a:txBody>
                    <a:bodyPr/>
                    <a:lstStyle/>
                    <a:p>
                      <a:pPr marL="285750" indent="-285750">
                        <a:buFont typeface="Wingdings" panose="05000000000000000000" pitchFamily="2" charset="2"/>
                        <a:buChar char="Ø"/>
                      </a:pPr>
                      <a:r>
                        <a:rPr lang="en-US" dirty="0">
                          <a:solidFill>
                            <a:schemeClr val="accent3">
                              <a:lumMod val="75000"/>
                            </a:schemeClr>
                          </a:solidFill>
                        </a:rPr>
                        <a:t>Requires tight seal</a:t>
                      </a:r>
                    </a:p>
                    <a:p>
                      <a:pPr marL="285750" indent="-285750">
                        <a:buFont typeface="Wingdings" panose="05000000000000000000" pitchFamily="2" charset="2"/>
                        <a:buChar char="Ø"/>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Eating and talking is difficult and uncomfortable </a:t>
                      </a:r>
                    </a:p>
                    <a:p>
                      <a:pPr marL="285750" indent="-285750">
                        <a:buFont typeface="Wingdings" panose="05000000000000000000" pitchFamily="2" charset="2"/>
                        <a:buChar char="Ø"/>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Not as drying to mucous membranes.</a:t>
                      </a:r>
                    </a:p>
                  </a:txBody>
                  <a:tcPr/>
                </a:tc>
                <a:extLst>
                  <a:ext uri="{0D108BD9-81ED-4DB2-BD59-A6C34878D82A}">
                    <a16:rowId xmlns:a16="http://schemas.microsoft.com/office/drawing/2014/main" val="2893735962"/>
                  </a:ext>
                </a:extLst>
              </a:tr>
            </a:tbl>
          </a:graphicData>
        </a:graphic>
      </p:graphicFrame>
    </p:spTree>
    <p:extLst>
      <p:ext uri="{BB962C8B-B14F-4D97-AF65-F5344CB8AC3E}">
        <p14:creationId xmlns:p14="http://schemas.microsoft.com/office/powerpoint/2010/main" val="4162864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4247-B541-4843-BDAB-99537512EAD3}"/>
              </a:ext>
            </a:extLst>
          </p:cNvPr>
          <p:cNvSpPr>
            <a:spLocks noGrp="1"/>
          </p:cNvSpPr>
          <p:nvPr>
            <p:ph type="title"/>
          </p:nvPr>
        </p:nvSpPr>
        <p:spPr>
          <a:xfrm>
            <a:off x="193040" y="477421"/>
            <a:ext cx="11160760" cy="477620"/>
          </a:xfrm>
        </p:spPr>
        <p:txBody>
          <a:bodyPr>
            <a:normAutofit fontScale="90000"/>
          </a:bodyPr>
          <a:lstStyle/>
          <a:p>
            <a:r>
              <a:rPr lang="en-US" b="1" dirty="0">
                <a:solidFill>
                  <a:schemeClr val="accent3">
                    <a:lumMod val="75000"/>
                  </a:schemeClr>
                </a:solidFill>
                <a:latin typeface="Arial" panose="020B0604020202020204" pitchFamily="34" charset="0"/>
                <a:cs typeface="Arial" panose="020B0604020202020204" pitchFamily="34" charset="0"/>
              </a:rPr>
              <a:t>Aerosol Mask</a:t>
            </a:r>
          </a:p>
        </p:txBody>
      </p:sp>
      <p:pic>
        <p:nvPicPr>
          <p:cNvPr id="4" name="Content Placeholder 3" descr="C:\Users\PAntwi\AppData\Local\Microsoft\Windows\INetCache\Content.MSO\E2D88FA6.tmp">
            <a:extLst>
              <a:ext uri="{FF2B5EF4-FFF2-40B4-BE49-F238E27FC236}">
                <a16:creationId xmlns:a16="http://schemas.microsoft.com/office/drawing/2014/main" id="{060B31ED-D83F-47BD-8BF3-3FEC00BFF6C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040" y="1036320"/>
            <a:ext cx="11348720" cy="5567680"/>
          </a:xfrm>
          <a:prstGeom prst="rect">
            <a:avLst/>
          </a:prstGeom>
          <a:noFill/>
          <a:ln>
            <a:noFill/>
          </a:ln>
        </p:spPr>
      </p:pic>
    </p:spTree>
    <p:extLst>
      <p:ext uri="{BB962C8B-B14F-4D97-AF65-F5344CB8AC3E}">
        <p14:creationId xmlns:p14="http://schemas.microsoft.com/office/powerpoint/2010/main" val="1720474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AE00-9051-4003-8D02-CF4606A60FE5}"/>
              </a:ext>
            </a:extLst>
          </p:cNvPr>
          <p:cNvSpPr>
            <a:spLocks noGrp="1"/>
          </p:cNvSpPr>
          <p:nvPr>
            <p:ph type="title"/>
          </p:nvPr>
        </p:nvSpPr>
        <p:spPr>
          <a:xfrm>
            <a:off x="985520" y="461379"/>
            <a:ext cx="10368280" cy="707022"/>
          </a:xfrm>
        </p:spPr>
        <p:txBody>
          <a:bodyPr/>
          <a:lstStyle/>
          <a:p>
            <a:r>
              <a:rPr lang="en-US" b="1" dirty="0">
                <a:solidFill>
                  <a:schemeClr val="accent3">
                    <a:lumMod val="75000"/>
                  </a:schemeClr>
                </a:solidFill>
              </a:rPr>
              <a:t>Aerosol Mask</a:t>
            </a:r>
          </a:p>
        </p:txBody>
      </p:sp>
      <p:pic>
        <p:nvPicPr>
          <p:cNvPr id="5" name="Content Placeholder 4" descr="C:\Users\PAntwi\AppData\Local\Microsoft\Windows\INetCache\Content.MSO\AA902830.tmp">
            <a:extLst>
              <a:ext uri="{FF2B5EF4-FFF2-40B4-BE49-F238E27FC236}">
                <a16:creationId xmlns:a16="http://schemas.microsoft.com/office/drawing/2014/main" id="{611150D9-B849-4C39-82AA-357D105DDDCC}"/>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3520" y="1399382"/>
            <a:ext cx="5455919" cy="5184298"/>
          </a:xfrm>
          <a:prstGeom prst="rect">
            <a:avLst/>
          </a:prstGeom>
          <a:noFill/>
          <a:ln>
            <a:noFill/>
          </a:ln>
        </p:spPr>
      </p:pic>
      <p:pic>
        <p:nvPicPr>
          <p:cNvPr id="6" name="Content Placeholder 5" descr="C:\Users\PAntwi\AppData\Local\Microsoft\Windows\INetCache\Content.MSO\CFCE27EA.tmp">
            <a:extLst>
              <a:ext uri="{FF2B5EF4-FFF2-40B4-BE49-F238E27FC236}">
                <a16:creationId xmlns:a16="http://schemas.microsoft.com/office/drawing/2014/main" id="{42DCDEB0-33E7-4CDD-8B05-1AC3AB2ACCA2}"/>
              </a:ext>
            </a:extLst>
          </p:cNvPr>
          <p:cNvPicPr>
            <a:picLocks noGrp="1"/>
          </p:cNvPicPr>
          <p:nvPr>
            <p:ph sz="half" idx="10"/>
          </p:nvPr>
        </p:nvPicPr>
        <p:blipFill>
          <a:blip r:embed="rId3">
            <a:extLst>
              <a:ext uri="{28A0092B-C50C-407E-A947-70E740481C1C}">
                <a14:useLocalDpi xmlns:a14="http://schemas.microsoft.com/office/drawing/2010/main" val="0"/>
              </a:ext>
            </a:extLst>
          </a:blip>
          <a:srcRect/>
          <a:stretch>
            <a:fillRect/>
          </a:stretch>
        </p:blipFill>
        <p:spPr bwMode="auto">
          <a:xfrm>
            <a:off x="5984240" y="1399382"/>
            <a:ext cx="4947920" cy="5184298"/>
          </a:xfrm>
          <a:prstGeom prst="rect">
            <a:avLst/>
          </a:prstGeom>
          <a:noFill/>
          <a:ln>
            <a:noFill/>
          </a:ln>
        </p:spPr>
      </p:pic>
    </p:spTree>
    <p:extLst>
      <p:ext uri="{BB962C8B-B14F-4D97-AF65-F5344CB8AC3E}">
        <p14:creationId xmlns:p14="http://schemas.microsoft.com/office/powerpoint/2010/main" val="840544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086F-2C89-42EC-8116-AB4852D04CC3}"/>
              </a:ext>
            </a:extLst>
          </p:cNvPr>
          <p:cNvSpPr>
            <a:spLocks noGrp="1"/>
          </p:cNvSpPr>
          <p:nvPr>
            <p:ph type="title"/>
          </p:nvPr>
        </p:nvSpPr>
        <p:spPr/>
        <p:txBody>
          <a:bodyPr/>
          <a:lstStyle/>
          <a:p>
            <a:r>
              <a:rPr lang="en-US" b="1" dirty="0">
                <a:solidFill>
                  <a:schemeClr val="accent3">
                    <a:lumMod val="75000"/>
                  </a:schemeClr>
                </a:solidFill>
              </a:rPr>
              <a:t>Aerosol Mask</a:t>
            </a:r>
          </a:p>
        </p:txBody>
      </p:sp>
      <p:sp>
        <p:nvSpPr>
          <p:cNvPr id="3" name="Content Placeholder 2">
            <a:extLst>
              <a:ext uri="{FF2B5EF4-FFF2-40B4-BE49-F238E27FC236}">
                <a16:creationId xmlns:a16="http://schemas.microsoft.com/office/drawing/2014/main" id="{7240CC7C-87D7-4B3D-B707-659190CE537A}"/>
              </a:ext>
            </a:extLst>
          </p:cNvPr>
          <p:cNvSpPr>
            <a:spLocks noGrp="1"/>
          </p:cNvSpPr>
          <p:nvPr>
            <p:ph idx="1"/>
          </p:nvPr>
        </p:nvSpPr>
        <p:spPr/>
        <p:txBody>
          <a:bodyPr/>
          <a:lstStyle/>
          <a:p>
            <a:r>
              <a:rPr lang="en-US" dirty="0">
                <a:solidFill>
                  <a:schemeClr val="accent3">
                    <a:lumMod val="75000"/>
                  </a:schemeClr>
                </a:solidFill>
              </a:rPr>
              <a:t>Room air will not enter device’s exhalation ports as long as the device’s flow exceeds the patient’s inspiratory flow</a:t>
            </a:r>
          </a:p>
          <a:p>
            <a:endParaRPr lang="en-US" dirty="0">
              <a:solidFill>
                <a:schemeClr val="accent3">
                  <a:lumMod val="75000"/>
                </a:schemeClr>
              </a:solidFill>
            </a:endParaRPr>
          </a:p>
          <a:p>
            <a:endParaRPr lang="en-US" dirty="0"/>
          </a:p>
        </p:txBody>
      </p:sp>
      <p:pic>
        <p:nvPicPr>
          <p:cNvPr id="4" name="Picture 3" descr="C:\Users\PAntwi\AppData\Local\Microsoft\Windows\INetCache\Content.MSO\EEA19954.tmp">
            <a:extLst>
              <a:ext uri="{FF2B5EF4-FFF2-40B4-BE49-F238E27FC236}">
                <a16:creationId xmlns:a16="http://schemas.microsoft.com/office/drawing/2014/main" id="{85FD6E29-CD62-46FB-A660-EA9F6F3BC0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86012" y="3037840"/>
            <a:ext cx="6564948" cy="3495040"/>
          </a:xfrm>
          <a:prstGeom prst="rect">
            <a:avLst/>
          </a:prstGeom>
          <a:noFill/>
          <a:ln>
            <a:noFill/>
          </a:ln>
        </p:spPr>
      </p:pic>
    </p:spTree>
    <p:extLst>
      <p:ext uri="{BB962C8B-B14F-4D97-AF65-F5344CB8AC3E}">
        <p14:creationId xmlns:p14="http://schemas.microsoft.com/office/powerpoint/2010/main" val="3810634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6EDB-C32D-48CA-9E7B-F1A223E996B5}"/>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Fixed performance devices</a:t>
            </a:r>
          </a:p>
        </p:txBody>
      </p:sp>
      <p:sp>
        <p:nvSpPr>
          <p:cNvPr id="3" name="Content Placeholder 2">
            <a:extLst>
              <a:ext uri="{FF2B5EF4-FFF2-40B4-BE49-F238E27FC236}">
                <a16:creationId xmlns:a16="http://schemas.microsoft.com/office/drawing/2014/main" id="{74A5012E-09A6-4248-A06B-7838E93060E4}"/>
              </a:ext>
            </a:extLst>
          </p:cNvPr>
          <p:cNvSpPr>
            <a:spLocks noGrp="1"/>
          </p:cNvSpPr>
          <p:nvPr>
            <p:ph idx="1"/>
          </p:nvPr>
        </p:nvSpPr>
        <p:spPr/>
        <p:txBody>
          <a:bodyPr/>
          <a:lstStyle/>
          <a:p>
            <a:r>
              <a:rPr lang="en-US" dirty="0">
                <a:solidFill>
                  <a:schemeClr val="accent3">
                    <a:lumMod val="75000"/>
                  </a:schemeClr>
                </a:solidFill>
              </a:rPr>
              <a:t>Venturi Mask</a:t>
            </a:r>
          </a:p>
          <a:p>
            <a:endParaRPr lang="en-US" dirty="0">
              <a:solidFill>
                <a:schemeClr val="accent3">
                  <a:lumMod val="75000"/>
                </a:schemeClr>
              </a:solidFill>
            </a:endParaRPr>
          </a:p>
          <a:p>
            <a:r>
              <a:rPr lang="en-US" dirty="0">
                <a:solidFill>
                  <a:schemeClr val="accent3">
                    <a:lumMod val="75000"/>
                  </a:schemeClr>
                </a:solidFill>
              </a:rPr>
              <a:t>T-piece with reservoirs</a:t>
            </a:r>
          </a:p>
          <a:p>
            <a:endParaRPr lang="en-US" dirty="0">
              <a:solidFill>
                <a:schemeClr val="accent3">
                  <a:lumMod val="75000"/>
                </a:schemeClr>
              </a:solidFill>
            </a:endParaRPr>
          </a:p>
          <a:p>
            <a:r>
              <a:rPr lang="en-US" dirty="0" err="1">
                <a:solidFill>
                  <a:schemeClr val="accent3">
                    <a:lumMod val="75000"/>
                  </a:schemeClr>
                </a:solidFill>
              </a:rPr>
              <a:t>Anaesthetic</a:t>
            </a:r>
            <a:r>
              <a:rPr lang="en-US" dirty="0">
                <a:solidFill>
                  <a:schemeClr val="accent3">
                    <a:lumMod val="75000"/>
                  </a:schemeClr>
                </a:solidFill>
              </a:rPr>
              <a:t> machines</a:t>
            </a:r>
          </a:p>
          <a:p>
            <a:endParaRPr lang="en-US" dirty="0">
              <a:solidFill>
                <a:schemeClr val="accent3">
                  <a:lumMod val="75000"/>
                </a:schemeClr>
              </a:solidFill>
            </a:endParaRPr>
          </a:p>
          <a:p>
            <a:r>
              <a:rPr lang="en-US" dirty="0">
                <a:solidFill>
                  <a:schemeClr val="accent3">
                    <a:lumMod val="75000"/>
                  </a:schemeClr>
                </a:solidFill>
              </a:rPr>
              <a:t>Intensive care ventilators</a:t>
            </a:r>
          </a:p>
        </p:txBody>
      </p:sp>
    </p:spTree>
    <p:extLst>
      <p:ext uri="{BB962C8B-B14F-4D97-AF65-F5344CB8AC3E}">
        <p14:creationId xmlns:p14="http://schemas.microsoft.com/office/powerpoint/2010/main" val="467584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35FC-C2AA-45E5-8A58-3E44FC77FC71}"/>
              </a:ext>
            </a:extLst>
          </p:cNvPr>
          <p:cNvSpPr>
            <a:spLocks noGrp="1"/>
          </p:cNvSpPr>
          <p:nvPr>
            <p:ph type="title"/>
          </p:nvPr>
        </p:nvSpPr>
        <p:spPr>
          <a:xfrm>
            <a:off x="838200" y="406300"/>
            <a:ext cx="10515600" cy="1325563"/>
          </a:xfrm>
        </p:spPr>
        <p:txBody>
          <a:bodyPr/>
          <a:lstStyle/>
          <a:p>
            <a:r>
              <a:rPr lang="en-US" b="1" dirty="0">
                <a:solidFill>
                  <a:schemeClr val="accent3">
                    <a:lumMod val="75000"/>
                  </a:schemeClr>
                </a:solidFill>
              </a:rPr>
              <a:t>Indications for controlled oxygen therapy (fixed FiO2)</a:t>
            </a:r>
          </a:p>
        </p:txBody>
      </p:sp>
      <p:sp>
        <p:nvSpPr>
          <p:cNvPr id="3" name="Content Placeholder 2">
            <a:extLst>
              <a:ext uri="{FF2B5EF4-FFF2-40B4-BE49-F238E27FC236}">
                <a16:creationId xmlns:a16="http://schemas.microsoft.com/office/drawing/2014/main" id="{417ECC0D-3E06-4A6C-ACAB-D6F7AFF15E7F}"/>
              </a:ext>
            </a:extLst>
          </p:cNvPr>
          <p:cNvSpPr>
            <a:spLocks noGrp="1"/>
          </p:cNvSpPr>
          <p:nvPr>
            <p:ph idx="1"/>
          </p:nvPr>
        </p:nvSpPr>
        <p:spPr/>
        <p:txBody>
          <a:bodyPr>
            <a:normAutofit/>
          </a:bodyPr>
          <a:lstStyle/>
          <a:p>
            <a:r>
              <a:rPr lang="en-US" sz="2800" dirty="0">
                <a:solidFill>
                  <a:schemeClr val="accent3">
                    <a:lumMod val="75000"/>
                  </a:schemeClr>
                </a:solidFill>
              </a:rPr>
              <a:t>Chronic bronchitis and emphysema – this will lead to the loss of the hypoxic drive</a:t>
            </a:r>
          </a:p>
          <a:p>
            <a:endParaRPr lang="en-US" sz="2800" dirty="0">
              <a:solidFill>
                <a:schemeClr val="accent3">
                  <a:lumMod val="75000"/>
                </a:schemeClr>
              </a:solidFill>
            </a:endParaRPr>
          </a:p>
          <a:p>
            <a:r>
              <a:rPr lang="en-US" sz="2800" dirty="0">
                <a:solidFill>
                  <a:schemeClr val="accent3">
                    <a:lumMod val="75000"/>
                  </a:schemeClr>
                </a:solidFill>
              </a:rPr>
              <a:t>Premature babies – neo-vascularization and retrolental fibroplasia</a:t>
            </a:r>
          </a:p>
          <a:p>
            <a:endParaRPr lang="en-US" sz="2800" dirty="0">
              <a:solidFill>
                <a:schemeClr val="accent3">
                  <a:lumMod val="75000"/>
                </a:schemeClr>
              </a:solidFill>
            </a:endParaRPr>
          </a:p>
          <a:p>
            <a:r>
              <a:rPr lang="en-US" sz="2800" dirty="0">
                <a:solidFill>
                  <a:schemeClr val="accent3">
                    <a:lumMod val="75000"/>
                  </a:schemeClr>
                </a:solidFill>
              </a:rPr>
              <a:t>Whenever oxygen variables are to be calculated from the arterial blood gases.</a:t>
            </a:r>
          </a:p>
        </p:txBody>
      </p:sp>
    </p:spTree>
    <p:extLst>
      <p:ext uri="{BB962C8B-B14F-4D97-AF65-F5344CB8AC3E}">
        <p14:creationId xmlns:p14="http://schemas.microsoft.com/office/powerpoint/2010/main" val="2065704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C79D-D578-4875-A584-D6554BBB6976}"/>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Venturi Mask</a:t>
            </a:r>
          </a:p>
        </p:txBody>
      </p:sp>
      <p:sp>
        <p:nvSpPr>
          <p:cNvPr id="4" name="Content Placeholder 3">
            <a:extLst>
              <a:ext uri="{FF2B5EF4-FFF2-40B4-BE49-F238E27FC236}">
                <a16:creationId xmlns:a16="http://schemas.microsoft.com/office/drawing/2014/main" id="{A43B9A92-D7E0-4714-B868-D2ADA3367C18}"/>
              </a:ext>
            </a:extLst>
          </p:cNvPr>
          <p:cNvSpPr>
            <a:spLocks noGrp="1"/>
          </p:cNvSpPr>
          <p:nvPr>
            <p:ph sz="half" idx="10"/>
          </p:nvPr>
        </p:nvSpPr>
        <p:spPr/>
        <p:txBody>
          <a:bodyPr/>
          <a:lstStyle/>
          <a:p>
            <a:r>
              <a:rPr lang="en-US" dirty="0">
                <a:solidFill>
                  <a:schemeClr val="accent3">
                    <a:lumMod val="75000"/>
                  </a:schemeClr>
                </a:solidFill>
              </a:rPr>
              <a:t>Has adapters for each fixed concentration of O2</a:t>
            </a:r>
          </a:p>
          <a:p>
            <a:endParaRPr lang="en-US" dirty="0">
              <a:solidFill>
                <a:schemeClr val="accent3">
                  <a:lumMod val="75000"/>
                </a:schemeClr>
              </a:solidFill>
            </a:endParaRPr>
          </a:p>
          <a:p>
            <a:r>
              <a:rPr lang="en-US" dirty="0">
                <a:solidFill>
                  <a:schemeClr val="accent3">
                    <a:lumMod val="75000"/>
                  </a:schemeClr>
                </a:solidFill>
              </a:rPr>
              <a:t>Each adapter has the FGF for each concentration of O2</a:t>
            </a:r>
          </a:p>
          <a:p>
            <a:endParaRPr lang="en-US" dirty="0">
              <a:solidFill>
                <a:schemeClr val="accent3">
                  <a:lumMod val="75000"/>
                </a:schemeClr>
              </a:solidFill>
            </a:endParaRPr>
          </a:p>
          <a:p>
            <a:r>
              <a:rPr lang="en-US" dirty="0">
                <a:solidFill>
                  <a:schemeClr val="accent3">
                    <a:lumMod val="75000"/>
                  </a:schemeClr>
                </a:solidFill>
              </a:rPr>
              <a:t>Usually 24%, 28%, 35% 40%, 50%, 60%</a:t>
            </a:r>
          </a:p>
        </p:txBody>
      </p:sp>
      <p:pic>
        <p:nvPicPr>
          <p:cNvPr id="5" name="Content Placeholder 4" descr="C:\Users\PAntwi\AppData\Local\Microsoft\Windows\INetCache\Content.MSO\4CAA12EE.tmp">
            <a:extLst>
              <a:ext uri="{FF2B5EF4-FFF2-40B4-BE49-F238E27FC236}">
                <a16:creationId xmlns:a16="http://schemas.microsoft.com/office/drawing/2014/main" id="{FB1C952C-2A3D-4A41-8433-F82A81DEBDB5}"/>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70000" y="1786942"/>
            <a:ext cx="4749801" cy="4211428"/>
          </a:xfrm>
          <a:prstGeom prst="rect">
            <a:avLst/>
          </a:prstGeom>
          <a:noFill/>
          <a:ln>
            <a:noFill/>
          </a:ln>
        </p:spPr>
      </p:pic>
    </p:spTree>
    <p:extLst>
      <p:ext uri="{BB962C8B-B14F-4D97-AF65-F5344CB8AC3E}">
        <p14:creationId xmlns:p14="http://schemas.microsoft.com/office/powerpoint/2010/main" val="1841165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C416-C8D8-4189-9119-EEC75DE4AEF3}"/>
              </a:ext>
            </a:extLst>
          </p:cNvPr>
          <p:cNvSpPr>
            <a:spLocks noGrp="1"/>
          </p:cNvSpPr>
          <p:nvPr>
            <p:ph type="title"/>
          </p:nvPr>
        </p:nvSpPr>
        <p:spPr/>
        <p:txBody>
          <a:bodyPr/>
          <a:lstStyle/>
          <a:p>
            <a:r>
              <a:rPr lang="en-US" b="1" dirty="0">
                <a:solidFill>
                  <a:schemeClr val="accent3">
                    <a:lumMod val="75000"/>
                  </a:schemeClr>
                </a:solidFill>
              </a:rPr>
              <a:t>Venturi Mask</a:t>
            </a:r>
          </a:p>
        </p:txBody>
      </p:sp>
      <p:sp>
        <p:nvSpPr>
          <p:cNvPr id="4" name="Content Placeholder 3">
            <a:extLst>
              <a:ext uri="{FF2B5EF4-FFF2-40B4-BE49-F238E27FC236}">
                <a16:creationId xmlns:a16="http://schemas.microsoft.com/office/drawing/2014/main" id="{F43225A2-C413-4D99-A903-5FE49F674AD7}"/>
              </a:ext>
            </a:extLst>
          </p:cNvPr>
          <p:cNvSpPr>
            <a:spLocks noGrp="1"/>
          </p:cNvSpPr>
          <p:nvPr>
            <p:ph sz="half" idx="10"/>
          </p:nvPr>
        </p:nvSpPr>
        <p:spPr/>
        <p:txBody>
          <a:bodyPr/>
          <a:lstStyle/>
          <a:p>
            <a:r>
              <a:rPr lang="en-US" dirty="0">
                <a:solidFill>
                  <a:schemeClr val="accent3">
                    <a:lumMod val="75000"/>
                  </a:schemeClr>
                </a:solidFill>
              </a:rPr>
              <a:t>Has the same principle as the venturi mask</a:t>
            </a:r>
          </a:p>
          <a:p>
            <a:endParaRPr lang="en-US" dirty="0">
              <a:solidFill>
                <a:schemeClr val="accent3">
                  <a:lumMod val="75000"/>
                </a:schemeClr>
              </a:solidFill>
            </a:endParaRPr>
          </a:p>
          <a:p>
            <a:r>
              <a:rPr lang="en-US" dirty="0">
                <a:solidFill>
                  <a:schemeClr val="accent3">
                    <a:lumMod val="75000"/>
                  </a:schemeClr>
                </a:solidFill>
              </a:rPr>
              <a:t>Has a variable aperture that can be changed to give a known concentration of O2</a:t>
            </a:r>
          </a:p>
        </p:txBody>
      </p:sp>
      <p:pic>
        <p:nvPicPr>
          <p:cNvPr id="5" name="Content Placeholder 4" descr="C:\Users\PAntwi\AppData\Local\Microsoft\Windows\INetCache\Content.MSO\4DB45738.tmp">
            <a:extLst>
              <a:ext uri="{FF2B5EF4-FFF2-40B4-BE49-F238E27FC236}">
                <a16:creationId xmlns:a16="http://schemas.microsoft.com/office/drawing/2014/main" id="{E999B7BF-1C46-4C49-B0CA-1CD045E7A494}"/>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7840" y="1647032"/>
            <a:ext cx="5323839" cy="4749590"/>
          </a:xfrm>
          <a:prstGeom prst="rect">
            <a:avLst/>
          </a:prstGeom>
          <a:noFill/>
          <a:ln>
            <a:noFill/>
          </a:ln>
        </p:spPr>
      </p:pic>
    </p:spTree>
    <p:extLst>
      <p:ext uri="{BB962C8B-B14F-4D97-AF65-F5344CB8AC3E}">
        <p14:creationId xmlns:p14="http://schemas.microsoft.com/office/powerpoint/2010/main" val="1912827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9E33-8C5B-4F6D-BEAD-6A8B3129EF05}"/>
              </a:ext>
            </a:extLst>
          </p:cNvPr>
          <p:cNvSpPr>
            <a:spLocks noGrp="1"/>
          </p:cNvSpPr>
          <p:nvPr>
            <p:ph type="title"/>
          </p:nvPr>
        </p:nvSpPr>
        <p:spPr/>
        <p:txBody>
          <a:bodyPr/>
          <a:lstStyle/>
          <a:p>
            <a:r>
              <a:rPr lang="en-US" b="1" dirty="0">
                <a:solidFill>
                  <a:schemeClr val="accent3">
                    <a:lumMod val="75000"/>
                  </a:schemeClr>
                </a:solidFill>
              </a:rPr>
              <a:t>Venturi Mask</a:t>
            </a:r>
          </a:p>
        </p:txBody>
      </p:sp>
      <p:graphicFrame>
        <p:nvGraphicFramePr>
          <p:cNvPr id="4" name="Content Placeholder 3">
            <a:extLst>
              <a:ext uri="{FF2B5EF4-FFF2-40B4-BE49-F238E27FC236}">
                <a16:creationId xmlns:a16="http://schemas.microsoft.com/office/drawing/2014/main" id="{D84D8BB0-1485-493E-8AFB-1DD8AF6000EE}"/>
              </a:ext>
            </a:extLst>
          </p:cNvPr>
          <p:cNvGraphicFramePr>
            <a:graphicFrameLocks noGrp="1"/>
          </p:cNvGraphicFramePr>
          <p:nvPr>
            <p:ph idx="1"/>
            <p:extLst>
              <p:ext uri="{D42A27DB-BD31-4B8C-83A1-F6EECF244321}">
                <p14:modId xmlns:p14="http://schemas.microsoft.com/office/powerpoint/2010/main" val="1156197915"/>
              </p:ext>
            </p:extLst>
          </p:nvPr>
        </p:nvGraphicFramePr>
        <p:xfrm>
          <a:off x="558800" y="1802982"/>
          <a:ext cx="11125200" cy="4831497"/>
        </p:xfrm>
        <a:graphic>
          <a:graphicData uri="http://schemas.openxmlformats.org/drawingml/2006/table">
            <a:tbl>
              <a:tblPr firstRow="1" bandRow="1">
                <a:tableStyleId>{5C22544A-7EE6-4342-B048-85BDC9FD1C3A}</a:tableStyleId>
              </a:tblPr>
              <a:tblGrid>
                <a:gridCol w="2225040">
                  <a:extLst>
                    <a:ext uri="{9D8B030D-6E8A-4147-A177-3AD203B41FA5}">
                      <a16:colId xmlns:a16="http://schemas.microsoft.com/office/drawing/2014/main" val="577001917"/>
                    </a:ext>
                  </a:extLst>
                </a:gridCol>
                <a:gridCol w="2225040">
                  <a:extLst>
                    <a:ext uri="{9D8B030D-6E8A-4147-A177-3AD203B41FA5}">
                      <a16:colId xmlns:a16="http://schemas.microsoft.com/office/drawing/2014/main" val="1070521009"/>
                    </a:ext>
                  </a:extLst>
                </a:gridCol>
                <a:gridCol w="2225040">
                  <a:extLst>
                    <a:ext uri="{9D8B030D-6E8A-4147-A177-3AD203B41FA5}">
                      <a16:colId xmlns:a16="http://schemas.microsoft.com/office/drawing/2014/main" val="190162504"/>
                    </a:ext>
                  </a:extLst>
                </a:gridCol>
                <a:gridCol w="2225040">
                  <a:extLst>
                    <a:ext uri="{9D8B030D-6E8A-4147-A177-3AD203B41FA5}">
                      <a16:colId xmlns:a16="http://schemas.microsoft.com/office/drawing/2014/main" val="540962354"/>
                    </a:ext>
                  </a:extLst>
                </a:gridCol>
                <a:gridCol w="2225040">
                  <a:extLst>
                    <a:ext uri="{9D8B030D-6E8A-4147-A177-3AD203B41FA5}">
                      <a16:colId xmlns:a16="http://schemas.microsoft.com/office/drawing/2014/main" val="2590288528"/>
                    </a:ext>
                  </a:extLst>
                </a:gridCol>
              </a:tblGrid>
              <a:tr h="824890">
                <a:tc>
                  <a:txBody>
                    <a:bodyPr/>
                    <a:lstStyle/>
                    <a:p>
                      <a:r>
                        <a:rPr lang="en-US" dirty="0"/>
                        <a:t>Method</a:t>
                      </a:r>
                    </a:p>
                  </a:txBody>
                  <a:tcPr/>
                </a:tc>
                <a:tc>
                  <a:txBody>
                    <a:bodyPr/>
                    <a:lstStyle/>
                    <a:p>
                      <a:r>
                        <a:rPr lang="en-US" dirty="0"/>
                        <a:t>Amount Delivered </a:t>
                      </a:r>
                    </a:p>
                    <a:p>
                      <a:r>
                        <a:rPr lang="en-US" dirty="0"/>
                        <a:t>FiO2</a:t>
                      </a:r>
                    </a:p>
                  </a:txBody>
                  <a:tcPr/>
                </a:tc>
                <a:tc>
                  <a:txBody>
                    <a:bodyPr/>
                    <a:lstStyle/>
                    <a:p>
                      <a:r>
                        <a:rPr lang="en-US" dirty="0"/>
                        <a:t>Priority Nursing Interventions</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2501512693"/>
                  </a:ext>
                </a:extLst>
              </a:tr>
              <a:tr h="4006607">
                <a:tc>
                  <a:txBody>
                    <a:bodyPr/>
                    <a:lstStyle/>
                    <a:p>
                      <a:r>
                        <a:rPr lang="en-US" dirty="0">
                          <a:solidFill>
                            <a:schemeClr val="accent3">
                              <a:lumMod val="75000"/>
                            </a:schemeClr>
                          </a:solidFill>
                        </a:rPr>
                        <a:t>Venturi Mask</a:t>
                      </a:r>
                    </a:p>
                    <a:p>
                      <a:endParaRPr lang="en-US" dirty="0">
                        <a:solidFill>
                          <a:schemeClr val="accent3">
                            <a:lumMod val="75000"/>
                          </a:schemeClr>
                        </a:solidFill>
                      </a:endParaRPr>
                    </a:p>
                  </a:txBody>
                  <a:tcPr/>
                </a:tc>
                <a:tc>
                  <a:txBody>
                    <a:bodyPr/>
                    <a:lstStyle/>
                    <a:p>
                      <a:pPr marL="285750" indent="-285750">
                        <a:buFont typeface="Wingdings" panose="05000000000000000000" pitchFamily="2" charset="2"/>
                        <a:buChar char="Ø"/>
                      </a:pPr>
                      <a:r>
                        <a:rPr lang="en-US" dirty="0">
                          <a:solidFill>
                            <a:schemeClr val="accent3">
                              <a:lumMod val="75000"/>
                            </a:schemeClr>
                          </a:solidFill>
                        </a:rPr>
                        <a:t>Oxygen from 40 – 50%</a:t>
                      </a:r>
                    </a:p>
                    <a:p>
                      <a:pPr marL="285750" indent="-285750">
                        <a:buFont typeface="Wingdings" panose="05000000000000000000" pitchFamily="2" charset="2"/>
                        <a:buChar char="Ø"/>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Of 4 to 15 L/min.</a:t>
                      </a:r>
                    </a:p>
                  </a:txBody>
                  <a:tcPr/>
                </a:tc>
                <a:tc>
                  <a:txBody>
                    <a:bodyPr/>
                    <a:lstStyle/>
                    <a:p>
                      <a:pPr marL="285750" indent="-285750">
                        <a:buFont typeface="Wingdings" panose="05000000000000000000" pitchFamily="2" charset="2"/>
                        <a:buChar char="Ø"/>
                      </a:pPr>
                      <a:r>
                        <a:rPr lang="en-US" dirty="0">
                          <a:solidFill>
                            <a:schemeClr val="accent3">
                              <a:lumMod val="75000"/>
                            </a:schemeClr>
                          </a:solidFill>
                        </a:rPr>
                        <a:t>Requires careful monitoring to verify F1O2 at flow rate ordered </a:t>
                      </a:r>
                    </a:p>
                    <a:p>
                      <a:pPr marL="285750" indent="-285750">
                        <a:buFont typeface="Wingdings" panose="05000000000000000000" pitchFamily="2" charset="2"/>
                        <a:buChar char="Ø"/>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Check that air intake valves are not blocked</a:t>
                      </a:r>
                    </a:p>
                  </a:txBody>
                  <a:tcPr/>
                </a:tc>
                <a:tc>
                  <a:txBody>
                    <a:bodyPr/>
                    <a:lstStyle/>
                    <a:p>
                      <a:pPr marL="285750" indent="-285750">
                        <a:buFont typeface="Wingdings" panose="05000000000000000000" pitchFamily="2" charset="2"/>
                        <a:buChar char="Ø"/>
                      </a:pPr>
                      <a:r>
                        <a:rPr lang="en-US" dirty="0">
                          <a:solidFill>
                            <a:schemeClr val="accent3">
                              <a:lumMod val="75000"/>
                            </a:schemeClr>
                          </a:solidFill>
                        </a:rPr>
                        <a:t>Delivers most precise oxygen concentration </a:t>
                      </a:r>
                    </a:p>
                    <a:p>
                      <a:pPr marL="285750" indent="-285750">
                        <a:buFont typeface="Wingdings" panose="05000000000000000000" pitchFamily="2" charset="2"/>
                        <a:buChar char="Ø"/>
                      </a:pPr>
                      <a:endParaRPr lang="en-US" dirty="0">
                        <a:solidFill>
                          <a:schemeClr val="accent3">
                            <a:lumMod val="75000"/>
                          </a:schemeClr>
                        </a:solidFill>
                      </a:endParaRPr>
                    </a:p>
                    <a:p>
                      <a:pPr marL="285750" indent="-285750">
                        <a:buFont typeface="Wingdings" panose="05000000000000000000" pitchFamily="2" charset="2"/>
                        <a:buChar char="Ø"/>
                      </a:pPr>
                      <a:r>
                        <a:rPr lang="en-US" dirty="0">
                          <a:solidFill>
                            <a:schemeClr val="accent3">
                              <a:lumMod val="75000"/>
                            </a:schemeClr>
                          </a:solidFill>
                        </a:rPr>
                        <a:t>Doesn’t dry mucous membranes (humidity)</a:t>
                      </a:r>
                    </a:p>
                  </a:txBody>
                  <a:tcPr/>
                </a:tc>
                <a:tc>
                  <a:txBody>
                    <a:bodyPr/>
                    <a:lstStyle/>
                    <a:p>
                      <a:pPr marL="285750" indent="-285750">
                        <a:buFont typeface="Wingdings" panose="05000000000000000000" pitchFamily="2" charset="2"/>
                        <a:buChar char="Ø"/>
                      </a:pPr>
                      <a:r>
                        <a:rPr lang="en-US" dirty="0">
                          <a:solidFill>
                            <a:schemeClr val="accent3">
                              <a:lumMod val="75000"/>
                            </a:schemeClr>
                          </a:solidFill>
                        </a:rPr>
                        <a:t>Uncomfortable</a:t>
                      </a:r>
                    </a:p>
                    <a:p>
                      <a:pPr marL="285750" indent="-285750">
                        <a:buFont typeface="Wingdings" panose="05000000000000000000" pitchFamily="2" charset="2"/>
                        <a:buChar char="Ø"/>
                      </a:pPr>
                      <a:r>
                        <a:rPr lang="en-US" dirty="0">
                          <a:solidFill>
                            <a:schemeClr val="accent3">
                              <a:lumMod val="75000"/>
                            </a:schemeClr>
                          </a:solidFill>
                        </a:rPr>
                        <a:t>Risk for skin irritation</a:t>
                      </a:r>
                    </a:p>
                    <a:p>
                      <a:pPr marL="285750" indent="-285750">
                        <a:buFont typeface="Wingdings" panose="05000000000000000000" pitchFamily="2" charset="2"/>
                        <a:buChar char="Ø"/>
                      </a:pPr>
                      <a:r>
                        <a:rPr lang="en-US" dirty="0">
                          <a:solidFill>
                            <a:schemeClr val="accent3">
                              <a:lumMod val="75000"/>
                            </a:schemeClr>
                          </a:solidFill>
                        </a:rPr>
                        <a:t>Produce respiratory depression in COPD patient with high oxygen concentration 50%</a:t>
                      </a:r>
                    </a:p>
                    <a:p>
                      <a:pPr marL="0" indent="0">
                        <a:buFont typeface="Wingdings" panose="05000000000000000000" pitchFamily="2" charset="2"/>
                        <a:buNone/>
                      </a:pPr>
                      <a:endParaRPr lang="en-US" dirty="0">
                        <a:solidFill>
                          <a:schemeClr val="accent3">
                            <a:lumMod val="75000"/>
                          </a:schemeClr>
                        </a:solidFill>
                      </a:endParaRPr>
                    </a:p>
                  </a:txBody>
                  <a:tcPr/>
                </a:tc>
                <a:extLst>
                  <a:ext uri="{0D108BD9-81ED-4DB2-BD59-A6C34878D82A}">
                    <a16:rowId xmlns:a16="http://schemas.microsoft.com/office/drawing/2014/main" val="1499462948"/>
                  </a:ext>
                </a:extLst>
              </a:tr>
            </a:tbl>
          </a:graphicData>
        </a:graphic>
      </p:graphicFrame>
    </p:spTree>
    <p:extLst>
      <p:ext uri="{BB962C8B-B14F-4D97-AF65-F5344CB8AC3E}">
        <p14:creationId xmlns:p14="http://schemas.microsoft.com/office/powerpoint/2010/main" val="1641648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A9FE-4E44-41D0-BE51-ECF2CAD6C7DB}"/>
              </a:ext>
            </a:extLst>
          </p:cNvPr>
          <p:cNvSpPr>
            <a:spLocks noGrp="1"/>
          </p:cNvSpPr>
          <p:nvPr>
            <p:ph type="title"/>
          </p:nvPr>
        </p:nvSpPr>
        <p:spPr>
          <a:xfrm>
            <a:off x="944880" y="477421"/>
            <a:ext cx="10408920" cy="863700"/>
          </a:xfrm>
        </p:spPr>
        <p:txBody>
          <a:bodyPr/>
          <a:lstStyle/>
          <a:p>
            <a:r>
              <a:rPr lang="en-US" b="1" dirty="0">
                <a:solidFill>
                  <a:schemeClr val="accent3">
                    <a:lumMod val="75000"/>
                  </a:schemeClr>
                </a:solidFill>
              </a:rPr>
              <a:t>Venturi Mask</a:t>
            </a:r>
          </a:p>
        </p:txBody>
      </p:sp>
      <p:pic>
        <p:nvPicPr>
          <p:cNvPr id="4" name="Content Placeholder 3" descr="C:\Users\PAntwi\AppData\Local\Microsoft\Windows\INetCache\Content.MSO\4D29F4B2.tmp">
            <a:extLst>
              <a:ext uri="{FF2B5EF4-FFF2-40B4-BE49-F238E27FC236}">
                <a16:creationId xmlns:a16="http://schemas.microsoft.com/office/drawing/2014/main" id="{47234A1F-B26D-4AAA-AAA4-45E2420765B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800" y="1341122"/>
            <a:ext cx="10962640" cy="5262878"/>
          </a:xfrm>
          <a:prstGeom prst="rect">
            <a:avLst/>
          </a:prstGeom>
          <a:noFill/>
          <a:ln>
            <a:noFill/>
          </a:ln>
        </p:spPr>
      </p:pic>
    </p:spTree>
    <p:extLst>
      <p:ext uri="{BB962C8B-B14F-4D97-AF65-F5344CB8AC3E}">
        <p14:creationId xmlns:p14="http://schemas.microsoft.com/office/powerpoint/2010/main" val="135691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E53B-7D16-467E-9A3D-2391B18461DA}"/>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Oxygen (O2) What’s The Problem</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EDAD96-F065-4B32-A8C7-A8FB19CCA7A0}"/>
              </a:ext>
            </a:extLst>
          </p:cNvPr>
          <p:cNvSpPr>
            <a:spLocks noGrp="1"/>
          </p:cNvSpPr>
          <p:nvPr>
            <p:ph idx="1"/>
          </p:nvPr>
        </p:nvSpPr>
        <p:spPr/>
        <p:txBody>
          <a:bodyPr/>
          <a:lstStyle/>
          <a:p>
            <a:r>
              <a:rPr lang="en-US" dirty="0">
                <a:solidFill>
                  <a:schemeClr val="accent3">
                    <a:lumMod val="75000"/>
                  </a:schemeClr>
                </a:solidFill>
              </a:rPr>
              <a:t>Published adults have shown:</a:t>
            </a:r>
          </a:p>
          <a:p>
            <a:endParaRPr lang="en-US" dirty="0">
              <a:solidFill>
                <a:schemeClr val="accent3">
                  <a:lumMod val="75000"/>
                </a:schemeClr>
              </a:solidFill>
            </a:endParaRPr>
          </a:p>
          <a:p>
            <a:r>
              <a:rPr lang="en-US" dirty="0">
                <a:solidFill>
                  <a:schemeClr val="accent3">
                    <a:lumMod val="75000"/>
                  </a:schemeClr>
                </a:solidFill>
              </a:rPr>
              <a:t>Doctors and nurses have a poor understanding of how 02 should be used</a:t>
            </a:r>
          </a:p>
          <a:p>
            <a:r>
              <a:rPr lang="en-US" dirty="0">
                <a:solidFill>
                  <a:schemeClr val="accent3">
                    <a:lumMod val="75000"/>
                  </a:schemeClr>
                </a:solidFill>
              </a:rPr>
              <a:t>.</a:t>
            </a:r>
          </a:p>
          <a:p>
            <a:r>
              <a:rPr lang="en-US" dirty="0">
                <a:solidFill>
                  <a:schemeClr val="accent3">
                    <a:lumMod val="75000"/>
                  </a:schemeClr>
                </a:solidFill>
              </a:rPr>
              <a:t>O2 is often given without a prescription.</a:t>
            </a:r>
          </a:p>
          <a:p>
            <a:endParaRPr lang="en-US" dirty="0">
              <a:solidFill>
                <a:schemeClr val="accent3">
                  <a:lumMod val="75000"/>
                </a:schemeClr>
              </a:solidFill>
            </a:endParaRPr>
          </a:p>
          <a:p>
            <a:r>
              <a:rPr lang="en-US" dirty="0">
                <a:solidFill>
                  <a:schemeClr val="accent3">
                    <a:lumMod val="75000"/>
                  </a:schemeClr>
                </a:solidFill>
              </a:rPr>
              <a:t>In 2015, the British Thoracic Society (BTS) audit revealed that 42% of hospital patients using O2 had no prescription.</a:t>
            </a:r>
          </a:p>
          <a:p>
            <a:endParaRPr lang="en-US" dirty="0">
              <a:solidFill>
                <a:schemeClr val="accent3">
                  <a:lumMod val="75000"/>
                </a:schemeClr>
              </a:solidFill>
            </a:endParaRPr>
          </a:p>
          <a:p>
            <a:r>
              <a:rPr lang="en-US" dirty="0">
                <a:solidFill>
                  <a:schemeClr val="accent3">
                    <a:lumMod val="75000"/>
                  </a:schemeClr>
                </a:solidFill>
              </a:rPr>
              <a:t>If there’s a prescription, patient do not always receive what is specified.</a:t>
            </a:r>
          </a:p>
        </p:txBody>
      </p:sp>
    </p:spTree>
    <p:extLst>
      <p:ext uri="{BB962C8B-B14F-4D97-AF65-F5344CB8AC3E}">
        <p14:creationId xmlns:p14="http://schemas.microsoft.com/office/powerpoint/2010/main" val="2594520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1060-6389-49C8-8FD7-122A3F398297}"/>
              </a:ext>
            </a:extLst>
          </p:cNvPr>
          <p:cNvSpPr>
            <a:spLocks noGrp="1"/>
          </p:cNvSpPr>
          <p:nvPr>
            <p:ph type="title"/>
          </p:nvPr>
        </p:nvSpPr>
        <p:spPr/>
        <p:txBody>
          <a:bodyPr/>
          <a:lstStyle/>
          <a:p>
            <a:r>
              <a:rPr lang="en-US" b="1" dirty="0">
                <a:solidFill>
                  <a:schemeClr val="accent3">
                    <a:lumMod val="75000"/>
                  </a:schemeClr>
                </a:solidFill>
              </a:rPr>
              <a:t>Venturi Mask</a:t>
            </a:r>
          </a:p>
        </p:txBody>
      </p:sp>
      <p:pic>
        <p:nvPicPr>
          <p:cNvPr id="4" name="Content Placeholder 3" descr="C:\Users\PAntwi\AppData\Local\Microsoft\Windows\INetCache\Content.MSO\E5A523C3.tmp">
            <a:extLst>
              <a:ext uri="{FF2B5EF4-FFF2-40B4-BE49-F238E27FC236}">
                <a16:creationId xmlns:a16="http://schemas.microsoft.com/office/drawing/2014/main" id="{062336D2-20EC-466A-9683-EAE547BCA8A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80" y="1473200"/>
            <a:ext cx="11013440" cy="5100320"/>
          </a:xfrm>
          <a:prstGeom prst="rect">
            <a:avLst/>
          </a:prstGeom>
          <a:noFill/>
          <a:ln>
            <a:noFill/>
          </a:ln>
        </p:spPr>
      </p:pic>
    </p:spTree>
    <p:extLst>
      <p:ext uri="{BB962C8B-B14F-4D97-AF65-F5344CB8AC3E}">
        <p14:creationId xmlns:p14="http://schemas.microsoft.com/office/powerpoint/2010/main" val="588304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Antwi\AppData\Local\Microsoft\Windows\INetCache\Content.MSO\DBF08325.tmp">
            <a:extLst>
              <a:ext uri="{FF2B5EF4-FFF2-40B4-BE49-F238E27FC236}">
                <a16:creationId xmlns:a16="http://schemas.microsoft.com/office/drawing/2014/main" id="{4600C5CF-5773-47EA-82FF-597F8A7B426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520" y="762000"/>
            <a:ext cx="9956799" cy="5974080"/>
          </a:xfrm>
          <a:prstGeom prst="rect">
            <a:avLst/>
          </a:prstGeom>
          <a:noFill/>
          <a:ln>
            <a:noFill/>
          </a:ln>
        </p:spPr>
      </p:pic>
    </p:spTree>
    <p:extLst>
      <p:ext uri="{BB962C8B-B14F-4D97-AF65-F5344CB8AC3E}">
        <p14:creationId xmlns:p14="http://schemas.microsoft.com/office/powerpoint/2010/main" val="3553077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EC03-120C-4520-86B8-AA53A9EB8BE6}"/>
              </a:ext>
            </a:extLst>
          </p:cNvPr>
          <p:cNvSpPr>
            <a:spLocks noGrp="1"/>
          </p:cNvSpPr>
          <p:nvPr>
            <p:ph type="title"/>
          </p:nvPr>
        </p:nvSpPr>
        <p:spPr/>
        <p:txBody>
          <a:bodyPr/>
          <a:lstStyle/>
          <a:p>
            <a:r>
              <a:rPr lang="en-US" b="1" dirty="0">
                <a:solidFill>
                  <a:schemeClr val="accent3">
                    <a:lumMod val="75000"/>
                  </a:schemeClr>
                </a:solidFill>
              </a:rPr>
              <a:t>O2 ADMINISTRATION DEVICES</a:t>
            </a:r>
          </a:p>
        </p:txBody>
      </p:sp>
      <p:graphicFrame>
        <p:nvGraphicFramePr>
          <p:cNvPr id="4" name="Content Placeholder 3">
            <a:extLst>
              <a:ext uri="{FF2B5EF4-FFF2-40B4-BE49-F238E27FC236}">
                <a16:creationId xmlns:a16="http://schemas.microsoft.com/office/drawing/2014/main" id="{73CD0C92-03FE-4B8C-A6F3-3F013822B6BE}"/>
              </a:ext>
            </a:extLst>
          </p:cNvPr>
          <p:cNvGraphicFramePr>
            <a:graphicFrameLocks noGrp="1"/>
          </p:cNvGraphicFramePr>
          <p:nvPr>
            <p:ph idx="1"/>
            <p:extLst>
              <p:ext uri="{D42A27DB-BD31-4B8C-83A1-F6EECF244321}">
                <p14:modId xmlns:p14="http://schemas.microsoft.com/office/powerpoint/2010/main" val="1091596034"/>
              </p:ext>
            </p:extLst>
          </p:nvPr>
        </p:nvGraphicFramePr>
        <p:xfrm>
          <a:off x="264160" y="1625600"/>
          <a:ext cx="11450319" cy="5084580"/>
        </p:xfrm>
        <a:graphic>
          <a:graphicData uri="http://schemas.openxmlformats.org/drawingml/2006/table">
            <a:tbl>
              <a:tblPr firstRow="1" bandRow="1">
                <a:tableStyleId>{5C22544A-7EE6-4342-B048-85BDC9FD1C3A}</a:tableStyleId>
              </a:tblPr>
              <a:tblGrid>
                <a:gridCol w="3816773">
                  <a:extLst>
                    <a:ext uri="{9D8B030D-6E8A-4147-A177-3AD203B41FA5}">
                      <a16:colId xmlns:a16="http://schemas.microsoft.com/office/drawing/2014/main" val="2451270875"/>
                    </a:ext>
                  </a:extLst>
                </a:gridCol>
                <a:gridCol w="3816773">
                  <a:extLst>
                    <a:ext uri="{9D8B030D-6E8A-4147-A177-3AD203B41FA5}">
                      <a16:colId xmlns:a16="http://schemas.microsoft.com/office/drawing/2014/main" val="1119215664"/>
                    </a:ext>
                  </a:extLst>
                </a:gridCol>
                <a:gridCol w="3816773">
                  <a:extLst>
                    <a:ext uri="{9D8B030D-6E8A-4147-A177-3AD203B41FA5}">
                      <a16:colId xmlns:a16="http://schemas.microsoft.com/office/drawing/2014/main" val="2738567220"/>
                    </a:ext>
                  </a:extLst>
                </a:gridCol>
              </a:tblGrid>
              <a:tr h="649310">
                <a:tc>
                  <a:txBody>
                    <a:bodyPr/>
                    <a:lstStyle/>
                    <a:p>
                      <a:r>
                        <a:rPr lang="en-US" sz="1800" dirty="0"/>
                        <a:t>DEVICE</a:t>
                      </a:r>
                    </a:p>
                  </a:txBody>
                  <a:tcPr/>
                </a:tc>
                <a:tc>
                  <a:txBody>
                    <a:bodyPr/>
                    <a:lstStyle/>
                    <a:p>
                      <a:r>
                        <a:rPr lang="en-US" sz="1800" dirty="0"/>
                        <a:t>FLOW RATE LITERS/MIN</a:t>
                      </a:r>
                    </a:p>
                  </a:txBody>
                  <a:tcPr/>
                </a:tc>
                <a:tc>
                  <a:txBody>
                    <a:bodyPr/>
                    <a:lstStyle/>
                    <a:p>
                      <a:r>
                        <a:rPr lang="en-US" sz="1800" dirty="0"/>
                        <a:t>O2 PERCENTAGES</a:t>
                      </a:r>
                    </a:p>
                  </a:txBody>
                  <a:tcPr/>
                </a:tc>
                <a:extLst>
                  <a:ext uri="{0D108BD9-81ED-4DB2-BD59-A6C34878D82A}">
                    <a16:rowId xmlns:a16="http://schemas.microsoft.com/office/drawing/2014/main" val="1920466525"/>
                  </a:ext>
                </a:extLst>
              </a:tr>
              <a:tr h="649310">
                <a:tc>
                  <a:txBody>
                    <a:bodyPr/>
                    <a:lstStyle/>
                    <a:p>
                      <a:r>
                        <a:rPr lang="en-US" sz="2400" dirty="0">
                          <a:solidFill>
                            <a:schemeClr val="accent3">
                              <a:lumMod val="75000"/>
                            </a:schemeClr>
                          </a:solidFill>
                        </a:rPr>
                        <a:t>Nasal prongs</a:t>
                      </a:r>
                    </a:p>
                  </a:txBody>
                  <a:tcPr/>
                </a:tc>
                <a:tc>
                  <a:txBody>
                    <a:bodyPr/>
                    <a:lstStyle/>
                    <a:p>
                      <a:r>
                        <a:rPr lang="en-US" sz="2400" dirty="0">
                          <a:solidFill>
                            <a:schemeClr val="accent3">
                              <a:lumMod val="75000"/>
                            </a:schemeClr>
                          </a:solidFill>
                        </a:rPr>
                        <a:t>1 -6</a:t>
                      </a:r>
                    </a:p>
                  </a:txBody>
                  <a:tcPr/>
                </a:tc>
                <a:tc>
                  <a:txBody>
                    <a:bodyPr/>
                    <a:lstStyle/>
                    <a:p>
                      <a:r>
                        <a:rPr lang="en-US" sz="2400" dirty="0">
                          <a:solidFill>
                            <a:schemeClr val="accent3">
                              <a:lumMod val="75000"/>
                            </a:schemeClr>
                          </a:solidFill>
                        </a:rPr>
                        <a:t>24% - 45%</a:t>
                      </a:r>
                    </a:p>
                  </a:txBody>
                  <a:tcPr/>
                </a:tc>
                <a:extLst>
                  <a:ext uri="{0D108BD9-81ED-4DB2-BD59-A6C34878D82A}">
                    <a16:rowId xmlns:a16="http://schemas.microsoft.com/office/drawing/2014/main" val="672203575"/>
                  </a:ext>
                </a:extLst>
              </a:tr>
              <a:tr h="649310">
                <a:tc>
                  <a:txBody>
                    <a:bodyPr/>
                    <a:lstStyle/>
                    <a:p>
                      <a:r>
                        <a:rPr lang="en-US" sz="2400" dirty="0">
                          <a:solidFill>
                            <a:schemeClr val="accent3">
                              <a:lumMod val="75000"/>
                            </a:schemeClr>
                          </a:solidFill>
                        </a:rPr>
                        <a:t>Facial Mask</a:t>
                      </a:r>
                    </a:p>
                  </a:txBody>
                  <a:tcPr/>
                </a:tc>
                <a:tc>
                  <a:txBody>
                    <a:bodyPr/>
                    <a:lstStyle/>
                    <a:p>
                      <a:r>
                        <a:rPr lang="en-US" sz="2400" dirty="0">
                          <a:solidFill>
                            <a:schemeClr val="accent3">
                              <a:lumMod val="75000"/>
                            </a:schemeClr>
                          </a:solidFill>
                        </a:rPr>
                        <a:t>6 – 10</a:t>
                      </a:r>
                    </a:p>
                  </a:txBody>
                  <a:tcPr/>
                </a:tc>
                <a:tc>
                  <a:txBody>
                    <a:bodyPr/>
                    <a:lstStyle/>
                    <a:p>
                      <a:r>
                        <a:rPr lang="en-US" sz="2400" dirty="0">
                          <a:solidFill>
                            <a:schemeClr val="accent3">
                              <a:lumMod val="75000"/>
                            </a:schemeClr>
                          </a:solidFill>
                        </a:rPr>
                        <a:t>40% - 60%</a:t>
                      </a:r>
                    </a:p>
                  </a:txBody>
                  <a:tcPr/>
                </a:tc>
                <a:extLst>
                  <a:ext uri="{0D108BD9-81ED-4DB2-BD59-A6C34878D82A}">
                    <a16:rowId xmlns:a16="http://schemas.microsoft.com/office/drawing/2014/main" val="2862013311"/>
                  </a:ext>
                </a:extLst>
              </a:tr>
              <a:tr h="649310">
                <a:tc>
                  <a:txBody>
                    <a:bodyPr/>
                    <a:lstStyle/>
                    <a:p>
                      <a:r>
                        <a:rPr lang="en-US" sz="2400" dirty="0">
                          <a:solidFill>
                            <a:schemeClr val="accent3">
                              <a:lumMod val="75000"/>
                            </a:schemeClr>
                          </a:solidFill>
                        </a:rPr>
                        <a:t>Partial Rebreather</a:t>
                      </a:r>
                    </a:p>
                  </a:txBody>
                  <a:tcPr/>
                </a:tc>
                <a:tc>
                  <a:txBody>
                    <a:bodyPr/>
                    <a:lstStyle/>
                    <a:p>
                      <a:r>
                        <a:rPr lang="en-US" sz="2400" dirty="0">
                          <a:solidFill>
                            <a:schemeClr val="accent3">
                              <a:lumMod val="75000"/>
                            </a:schemeClr>
                          </a:solidFill>
                        </a:rPr>
                        <a:t>6 – 10 </a:t>
                      </a:r>
                    </a:p>
                  </a:txBody>
                  <a:tcPr/>
                </a:tc>
                <a:tc>
                  <a:txBody>
                    <a:bodyPr/>
                    <a:lstStyle/>
                    <a:p>
                      <a:r>
                        <a:rPr lang="en-US" sz="2400" dirty="0">
                          <a:solidFill>
                            <a:schemeClr val="accent3">
                              <a:lumMod val="75000"/>
                            </a:schemeClr>
                          </a:solidFill>
                        </a:rPr>
                        <a:t>60% 65%</a:t>
                      </a:r>
                    </a:p>
                  </a:txBody>
                  <a:tcPr/>
                </a:tc>
                <a:extLst>
                  <a:ext uri="{0D108BD9-81ED-4DB2-BD59-A6C34878D82A}">
                    <a16:rowId xmlns:a16="http://schemas.microsoft.com/office/drawing/2014/main" val="2292642976"/>
                  </a:ext>
                </a:extLst>
              </a:tr>
              <a:tr h="649310">
                <a:tc>
                  <a:txBody>
                    <a:bodyPr/>
                    <a:lstStyle/>
                    <a:p>
                      <a:r>
                        <a:rPr lang="en-US" sz="2400" dirty="0">
                          <a:solidFill>
                            <a:schemeClr val="accent3">
                              <a:lumMod val="75000"/>
                            </a:schemeClr>
                          </a:solidFill>
                        </a:rPr>
                        <a:t>Non Rebreather</a:t>
                      </a:r>
                    </a:p>
                  </a:txBody>
                  <a:tcPr/>
                </a:tc>
                <a:tc>
                  <a:txBody>
                    <a:bodyPr/>
                    <a:lstStyle/>
                    <a:p>
                      <a:r>
                        <a:rPr lang="en-US" sz="2400" dirty="0">
                          <a:solidFill>
                            <a:schemeClr val="accent3">
                              <a:lumMod val="75000"/>
                            </a:schemeClr>
                          </a:solidFill>
                        </a:rPr>
                        <a:t>10 – 15</a:t>
                      </a:r>
                    </a:p>
                  </a:txBody>
                  <a:tcPr/>
                </a:tc>
                <a:tc>
                  <a:txBody>
                    <a:bodyPr/>
                    <a:lstStyle/>
                    <a:p>
                      <a:r>
                        <a:rPr lang="en-US" sz="2400" dirty="0">
                          <a:solidFill>
                            <a:schemeClr val="accent3">
                              <a:lumMod val="75000"/>
                            </a:schemeClr>
                          </a:solidFill>
                        </a:rPr>
                        <a:t>95% - 100%</a:t>
                      </a:r>
                    </a:p>
                  </a:txBody>
                  <a:tcPr/>
                </a:tc>
                <a:extLst>
                  <a:ext uri="{0D108BD9-81ED-4DB2-BD59-A6C34878D82A}">
                    <a16:rowId xmlns:a16="http://schemas.microsoft.com/office/drawing/2014/main" val="2629176332"/>
                  </a:ext>
                </a:extLst>
              </a:tr>
              <a:tr h="649310">
                <a:tc>
                  <a:txBody>
                    <a:bodyPr/>
                    <a:lstStyle/>
                    <a:p>
                      <a:r>
                        <a:rPr lang="en-US" sz="2400" dirty="0">
                          <a:solidFill>
                            <a:schemeClr val="accent3">
                              <a:lumMod val="75000"/>
                            </a:schemeClr>
                          </a:solidFill>
                        </a:rPr>
                        <a:t>Venturi</a:t>
                      </a:r>
                    </a:p>
                  </a:txBody>
                  <a:tcPr/>
                </a:tc>
                <a:tc>
                  <a:txBody>
                    <a:bodyPr/>
                    <a:lstStyle/>
                    <a:p>
                      <a:r>
                        <a:rPr lang="en-US" sz="2400" dirty="0">
                          <a:solidFill>
                            <a:schemeClr val="accent3">
                              <a:lumMod val="75000"/>
                            </a:schemeClr>
                          </a:solidFill>
                        </a:rPr>
                        <a:t>4 8</a:t>
                      </a:r>
                    </a:p>
                  </a:txBody>
                  <a:tcPr/>
                </a:tc>
                <a:tc>
                  <a:txBody>
                    <a:bodyPr/>
                    <a:lstStyle/>
                    <a:p>
                      <a:r>
                        <a:rPr lang="en-US" sz="2400" dirty="0">
                          <a:solidFill>
                            <a:schemeClr val="accent3">
                              <a:lumMod val="75000"/>
                            </a:schemeClr>
                          </a:solidFill>
                        </a:rPr>
                        <a:t>24% - 60%</a:t>
                      </a:r>
                    </a:p>
                  </a:txBody>
                  <a:tcPr/>
                </a:tc>
                <a:extLst>
                  <a:ext uri="{0D108BD9-81ED-4DB2-BD59-A6C34878D82A}">
                    <a16:rowId xmlns:a16="http://schemas.microsoft.com/office/drawing/2014/main" val="3549459609"/>
                  </a:ext>
                </a:extLst>
              </a:tr>
              <a:tr h="960622">
                <a:tc>
                  <a:txBody>
                    <a:bodyPr/>
                    <a:lstStyle/>
                    <a:p>
                      <a:r>
                        <a:rPr lang="en-US" sz="2400" dirty="0">
                          <a:solidFill>
                            <a:schemeClr val="accent3">
                              <a:lumMod val="75000"/>
                            </a:schemeClr>
                          </a:solidFill>
                        </a:rPr>
                        <a:t>Face tent</a:t>
                      </a:r>
                    </a:p>
                  </a:txBody>
                  <a:tcPr/>
                </a:tc>
                <a:tc>
                  <a:txBody>
                    <a:bodyPr/>
                    <a:lstStyle/>
                    <a:p>
                      <a:r>
                        <a:rPr lang="en-US" sz="2400" dirty="0">
                          <a:solidFill>
                            <a:schemeClr val="accent3">
                              <a:lumMod val="75000"/>
                            </a:schemeClr>
                          </a:solidFill>
                        </a:rPr>
                        <a:t>4 - 8</a:t>
                      </a:r>
                    </a:p>
                  </a:txBody>
                  <a:tcPr/>
                </a:tc>
                <a:tc>
                  <a:txBody>
                    <a:bodyPr/>
                    <a:lstStyle/>
                    <a:p>
                      <a:r>
                        <a:rPr lang="en-US" sz="2400" dirty="0">
                          <a:solidFill>
                            <a:schemeClr val="accent3">
                              <a:lumMod val="75000"/>
                            </a:schemeClr>
                          </a:solidFill>
                        </a:rPr>
                        <a:t>30% - 50%</a:t>
                      </a:r>
                    </a:p>
                    <a:p>
                      <a:endParaRPr lang="en-US" sz="2400" dirty="0">
                        <a:solidFill>
                          <a:schemeClr val="accent3">
                            <a:lumMod val="75000"/>
                          </a:schemeClr>
                        </a:solidFill>
                      </a:endParaRPr>
                    </a:p>
                    <a:p>
                      <a:endParaRPr lang="en-US" sz="2400" dirty="0">
                        <a:solidFill>
                          <a:schemeClr val="accent3">
                            <a:lumMod val="75000"/>
                          </a:schemeClr>
                        </a:solidFill>
                      </a:endParaRPr>
                    </a:p>
                  </a:txBody>
                  <a:tcPr/>
                </a:tc>
                <a:extLst>
                  <a:ext uri="{0D108BD9-81ED-4DB2-BD59-A6C34878D82A}">
                    <a16:rowId xmlns:a16="http://schemas.microsoft.com/office/drawing/2014/main" val="3114249228"/>
                  </a:ext>
                </a:extLst>
              </a:tr>
            </a:tbl>
          </a:graphicData>
        </a:graphic>
      </p:graphicFrame>
    </p:spTree>
    <p:extLst>
      <p:ext uri="{BB962C8B-B14F-4D97-AF65-F5344CB8AC3E}">
        <p14:creationId xmlns:p14="http://schemas.microsoft.com/office/powerpoint/2010/main" val="820720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1130-E7F1-4B68-B36C-73CEACD7BF7E}"/>
              </a:ext>
            </a:extLst>
          </p:cNvPr>
          <p:cNvSpPr>
            <a:spLocks noGrp="1"/>
          </p:cNvSpPr>
          <p:nvPr>
            <p:ph type="title"/>
          </p:nvPr>
        </p:nvSpPr>
        <p:spPr/>
        <p:txBody>
          <a:bodyPr/>
          <a:lstStyle/>
          <a:p>
            <a:r>
              <a:rPr lang="en-US" b="1" dirty="0">
                <a:solidFill>
                  <a:schemeClr val="accent3">
                    <a:lumMod val="75000"/>
                  </a:schemeClr>
                </a:solidFill>
              </a:rPr>
              <a:t>T- Piece</a:t>
            </a:r>
          </a:p>
        </p:txBody>
      </p:sp>
      <p:sp>
        <p:nvSpPr>
          <p:cNvPr id="4" name="Content Placeholder 3">
            <a:extLst>
              <a:ext uri="{FF2B5EF4-FFF2-40B4-BE49-F238E27FC236}">
                <a16:creationId xmlns:a16="http://schemas.microsoft.com/office/drawing/2014/main" id="{666B8F9A-2CA7-4148-99D3-BE36B85EDB93}"/>
              </a:ext>
            </a:extLst>
          </p:cNvPr>
          <p:cNvSpPr>
            <a:spLocks noGrp="1"/>
          </p:cNvSpPr>
          <p:nvPr>
            <p:ph sz="half" idx="10"/>
          </p:nvPr>
        </p:nvSpPr>
        <p:spPr/>
        <p:txBody>
          <a:bodyPr/>
          <a:lstStyle/>
          <a:p>
            <a:r>
              <a:rPr lang="en-US" dirty="0">
                <a:solidFill>
                  <a:schemeClr val="accent3">
                    <a:lumMod val="75000"/>
                  </a:schemeClr>
                </a:solidFill>
              </a:rPr>
              <a:t>Weaning tool for patients on ventilators.</a:t>
            </a:r>
          </a:p>
          <a:p>
            <a:endParaRPr lang="en-US" dirty="0">
              <a:solidFill>
                <a:schemeClr val="accent3">
                  <a:lumMod val="75000"/>
                </a:schemeClr>
              </a:solidFill>
            </a:endParaRPr>
          </a:p>
          <a:p>
            <a:r>
              <a:rPr lang="en-US" dirty="0">
                <a:solidFill>
                  <a:schemeClr val="accent3">
                    <a:lumMod val="75000"/>
                  </a:schemeClr>
                </a:solidFill>
              </a:rPr>
              <a:t>Endotracheal or tracheostomy tube must be in place.</a:t>
            </a:r>
          </a:p>
          <a:p>
            <a:endParaRPr lang="en-US" dirty="0">
              <a:solidFill>
                <a:schemeClr val="accent3">
                  <a:lumMod val="75000"/>
                </a:schemeClr>
              </a:solidFill>
            </a:endParaRPr>
          </a:p>
          <a:p>
            <a:r>
              <a:rPr lang="en-US" dirty="0">
                <a:solidFill>
                  <a:schemeClr val="accent3">
                    <a:lumMod val="75000"/>
                  </a:schemeClr>
                </a:solidFill>
              </a:rPr>
              <a:t>Reservoir tube also  stores O2 during expiratory pause.</a:t>
            </a:r>
          </a:p>
        </p:txBody>
      </p:sp>
      <p:pic>
        <p:nvPicPr>
          <p:cNvPr id="5" name="Content Placeholder 4" descr="C:\Users\PAntwi\AppData\Local\Microsoft\Windows\INetCache\Content.MSO\B0C024F7.tmp">
            <a:extLst>
              <a:ext uri="{FF2B5EF4-FFF2-40B4-BE49-F238E27FC236}">
                <a16:creationId xmlns:a16="http://schemas.microsoft.com/office/drawing/2014/main" id="{00447E0C-8C0D-4F64-ADE5-6476ABA9098D}"/>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50241" y="1903346"/>
            <a:ext cx="4498022" cy="4152174"/>
          </a:xfrm>
          <a:prstGeom prst="rect">
            <a:avLst/>
          </a:prstGeom>
          <a:noFill/>
          <a:ln>
            <a:noFill/>
          </a:ln>
        </p:spPr>
      </p:pic>
    </p:spTree>
    <p:extLst>
      <p:ext uri="{BB962C8B-B14F-4D97-AF65-F5344CB8AC3E}">
        <p14:creationId xmlns:p14="http://schemas.microsoft.com/office/powerpoint/2010/main" val="2951488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Antwi\AppData\Local\Microsoft\Windows\INetCache\Content.MSO\4BF529B9.tmp">
            <a:extLst>
              <a:ext uri="{FF2B5EF4-FFF2-40B4-BE49-F238E27FC236}">
                <a16:creationId xmlns:a16="http://schemas.microsoft.com/office/drawing/2014/main" id="{52001BC5-E85B-4BAC-8FEF-F22614B77A8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120" y="629920"/>
            <a:ext cx="11551920" cy="6065520"/>
          </a:xfrm>
          <a:prstGeom prst="rect">
            <a:avLst/>
          </a:prstGeom>
          <a:noFill/>
          <a:ln>
            <a:noFill/>
          </a:ln>
        </p:spPr>
      </p:pic>
    </p:spTree>
    <p:extLst>
      <p:ext uri="{BB962C8B-B14F-4D97-AF65-F5344CB8AC3E}">
        <p14:creationId xmlns:p14="http://schemas.microsoft.com/office/powerpoint/2010/main" val="1013717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5162-3F33-4735-A59E-891B3134B3FF}"/>
              </a:ext>
            </a:extLst>
          </p:cNvPr>
          <p:cNvSpPr>
            <a:spLocks noGrp="1"/>
          </p:cNvSpPr>
          <p:nvPr>
            <p:ph type="title"/>
          </p:nvPr>
        </p:nvSpPr>
        <p:spPr>
          <a:xfrm>
            <a:off x="0" y="536074"/>
            <a:ext cx="10429240" cy="869582"/>
          </a:xfrm>
        </p:spPr>
        <p:txBody>
          <a:bodyPr>
            <a:normAutofit/>
          </a:bodyPr>
          <a:lstStyle/>
          <a:p>
            <a:r>
              <a:rPr lang="en-US" sz="4000" b="1" dirty="0">
                <a:solidFill>
                  <a:schemeClr val="accent3">
                    <a:lumMod val="75000"/>
                  </a:schemeClr>
                </a:solidFill>
              </a:rPr>
              <a:t>The Intensive Care Ventilator</a:t>
            </a:r>
          </a:p>
        </p:txBody>
      </p:sp>
      <p:sp>
        <p:nvSpPr>
          <p:cNvPr id="4" name="Content Placeholder 3">
            <a:extLst>
              <a:ext uri="{FF2B5EF4-FFF2-40B4-BE49-F238E27FC236}">
                <a16:creationId xmlns:a16="http://schemas.microsoft.com/office/drawing/2014/main" id="{AD1DF872-514C-4C9A-ADC7-C92762922E48}"/>
              </a:ext>
            </a:extLst>
          </p:cNvPr>
          <p:cNvSpPr>
            <a:spLocks noGrp="1"/>
          </p:cNvSpPr>
          <p:nvPr>
            <p:ph sz="half" idx="10"/>
          </p:nvPr>
        </p:nvSpPr>
        <p:spPr/>
        <p:txBody>
          <a:bodyPr>
            <a:normAutofit/>
          </a:bodyPr>
          <a:lstStyle/>
          <a:p>
            <a:r>
              <a:rPr lang="en-US" sz="2800" dirty="0">
                <a:solidFill>
                  <a:schemeClr val="accent3">
                    <a:lumMod val="75000"/>
                  </a:schemeClr>
                </a:solidFill>
              </a:rPr>
              <a:t>It has an air/oxygen blender that allows a precise concentration of oxygen to be delivered</a:t>
            </a:r>
          </a:p>
          <a:p>
            <a:endParaRPr lang="en-US" sz="2800" dirty="0">
              <a:solidFill>
                <a:schemeClr val="accent3">
                  <a:lumMod val="75000"/>
                </a:schemeClr>
              </a:solidFill>
            </a:endParaRPr>
          </a:p>
          <a:p>
            <a:pPr marL="0" indent="0">
              <a:buNone/>
            </a:pPr>
            <a:endParaRPr lang="en-US" sz="2800" dirty="0">
              <a:solidFill>
                <a:schemeClr val="accent3">
                  <a:lumMod val="75000"/>
                </a:schemeClr>
              </a:solidFill>
            </a:endParaRPr>
          </a:p>
          <a:p>
            <a:r>
              <a:rPr lang="en-US" sz="2800" dirty="0">
                <a:solidFill>
                  <a:schemeClr val="accent3">
                    <a:lumMod val="75000"/>
                  </a:schemeClr>
                </a:solidFill>
              </a:rPr>
              <a:t>The cascade humidifier ensures that there is 100% humidification.</a:t>
            </a:r>
          </a:p>
        </p:txBody>
      </p:sp>
      <p:pic>
        <p:nvPicPr>
          <p:cNvPr id="6" name="Content Placeholder 5" descr="C:\Users\PAntwi\AppData\Local\Microsoft\Windows\INetCache\Content.MSO\ED7D0DEB.tmp">
            <a:extLst>
              <a:ext uri="{FF2B5EF4-FFF2-40B4-BE49-F238E27FC236}">
                <a16:creationId xmlns:a16="http://schemas.microsoft.com/office/drawing/2014/main" id="{D9BDC2E2-2518-458E-AEF3-935F303BEDE0}"/>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7520" y="1584961"/>
            <a:ext cx="5455920" cy="4811660"/>
          </a:xfrm>
          <a:prstGeom prst="rect">
            <a:avLst/>
          </a:prstGeom>
          <a:noFill/>
          <a:ln>
            <a:noFill/>
          </a:ln>
        </p:spPr>
      </p:pic>
    </p:spTree>
    <p:extLst>
      <p:ext uri="{BB962C8B-B14F-4D97-AF65-F5344CB8AC3E}">
        <p14:creationId xmlns:p14="http://schemas.microsoft.com/office/powerpoint/2010/main" val="2321871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73E2-6D25-4007-9E36-AC93003F396B}"/>
              </a:ext>
            </a:extLst>
          </p:cNvPr>
          <p:cNvSpPr>
            <a:spLocks noGrp="1"/>
          </p:cNvSpPr>
          <p:nvPr>
            <p:ph type="title"/>
          </p:nvPr>
        </p:nvSpPr>
        <p:spPr/>
        <p:txBody>
          <a:bodyPr/>
          <a:lstStyle/>
          <a:p>
            <a:r>
              <a:rPr lang="en-US" b="1" dirty="0">
                <a:solidFill>
                  <a:schemeClr val="accent3">
                    <a:lumMod val="75000"/>
                  </a:schemeClr>
                </a:solidFill>
              </a:rPr>
              <a:t>The </a:t>
            </a:r>
            <a:r>
              <a:rPr lang="en-US" b="1" dirty="0" err="1">
                <a:solidFill>
                  <a:schemeClr val="accent3">
                    <a:lumMod val="75000"/>
                  </a:schemeClr>
                </a:solidFill>
              </a:rPr>
              <a:t>Anaesthetic</a:t>
            </a:r>
            <a:r>
              <a:rPr lang="en-US" b="1" dirty="0">
                <a:solidFill>
                  <a:schemeClr val="accent3">
                    <a:lumMod val="75000"/>
                  </a:schemeClr>
                </a:solidFill>
              </a:rPr>
              <a:t> Machine</a:t>
            </a:r>
          </a:p>
        </p:txBody>
      </p:sp>
      <p:sp>
        <p:nvSpPr>
          <p:cNvPr id="4" name="Content Placeholder 3">
            <a:extLst>
              <a:ext uri="{FF2B5EF4-FFF2-40B4-BE49-F238E27FC236}">
                <a16:creationId xmlns:a16="http://schemas.microsoft.com/office/drawing/2014/main" id="{AA0E9BB3-63DB-413B-A6C2-97F87E45B4D4}"/>
              </a:ext>
            </a:extLst>
          </p:cNvPr>
          <p:cNvSpPr>
            <a:spLocks noGrp="1"/>
          </p:cNvSpPr>
          <p:nvPr>
            <p:ph sz="half" idx="10"/>
          </p:nvPr>
        </p:nvSpPr>
        <p:spPr/>
        <p:txBody>
          <a:bodyPr>
            <a:normAutofit/>
          </a:bodyPr>
          <a:lstStyle/>
          <a:p>
            <a:r>
              <a:rPr lang="en-US" sz="2800" dirty="0">
                <a:solidFill>
                  <a:schemeClr val="accent3">
                    <a:lumMod val="75000"/>
                  </a:schemeClr>
                </a:solidFill>
              </a:rPr>
              <a:t>Has a flow meter for oxygen, nitrous oxide, air.</a:t>
            </a:r>
          </a:p>
          <a:p>
            <a:endParaRPr lang="en-US" sz="2800" dirty="0">
              <a:solidFill>
                <a:schemeClr val="accent3">
                  <a:lumMod val="75000"/>
                </a:schemeClr>
              </a:solidFill>
            </a:endParaRPr>
          </a:p>
          <a:p>
            <a:r>
              <a:rPr lang="en-US" sz="2800" dirty="0">
                <a:solidFill>
                  <a:schemeClr val="accent3">
                    <a:lumMod val="75000"/>
                  </a:schemeClr>
                </a:solidFill>
              </a:rPr>
              <a:t>May have </a:t>
            </a:r>
            <a:r>
              <a:rPr lang="en-US" sz="2800" dirty="0" err="1">
                <a:solidFill>
                  <a:schemeClr val="accent3">
                    <a:lumMod val="75000"/>
                  </a:schemeClr>
                </a:solidFill>
              </a:rPr>
              <a:t>sodalime</a:t>
            </a:r>
            <a:r>
              <a:rPr lang="en-US" sz="2800" dirty="0">
                <a:solidFill>
                  <a:schemeClr val="accent3">
                    <a:lumMod val="75000"/>
                  </a:schemeClr>
                </a:solidFill>
              </a:rPr>
              <a:t> that absorbs carbon dioxide and humidifies oxygen.</a:t>
            </a:r>
          </a:p>
          <a:p>
            <a:endParaRPr lang="en-US" sz="2800" dirty="0">
              <a:solidFill>
                <a:schemeClr val="accent3">
                  <a:lumMod val="75000"/>
                </a:schemeClr>
              </a:solidFill>
            </a:endParaRPr>
          </a:p>
          <a:p>
            <a:r>
              <a:rPr lang="en-US" sz="2800" dirty="0">
                <a:solidFill>
                  <a:schemeClr val="accent3">
                    <a:lumMod val="75000"/>
                  </a:schemeClr>
                </a:solidFill>
              </a:rPr>
              <a:t>A constant amount of oxygen can therefore be given.</a:t>
            </a:r>
          </a:p>
        </p:txBody>
      </p:sp>
      <p:pic>
        <p:nvPicPr>
          <p:cNvPr id="5" name="Content Placeholder 4" descr="C:\Users\PAntwi\AppData\Local\Microsoft\Windows\INetCache\Content.MSO\440BCA0D.tmp">
            <a:extLst>
              <a:ext uri="{FF2B5EF4-FFF2-40B4-BE49-F238E27FC236}">
                <a16:creationId xmlns:a16="http://schemas.microsoft.com/office/drawing/2014/main" id="{14035AC1-BBD4-48AF-9EC4-2AC6FDA0FE6C}"/>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6080" y="1564640"/>
            <a:ext cx="5516879" cy="4831982"/>
          </a:xfrm>
          <a:prstGeom prst="rect">
            <a:avLst/>
          </a:prstGeom>
          <a:noFill/>
          <a:ln>
            <a:noFill/>
          </a:ln>
        </p:spPr>
      </p:pic>
    </p:spTree>
    <p:extLst>
      <p:ext uri="{BB962C8B-B14F-4D97-AF65-F5344CB8AC3E}">
        <p14:creationId xmlns:p14="http://schemas.microsoft.com/office/powerpoint/2010/main" val="1557312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547-8567-460B-82C0-7BC3464F1D51}"/>
              </a:ext>
            </a:extLst>
          </p:cNvPr>
          <p:cNvSpPr>
            <a:spLocks noGrp="1"/>
          </p:cNvSpPr>
          <p:nvPr>
            <p:ph type="title"/>
          </p:nvPr>
        </p:nvSpPr>
        <p:spPr/>
        <p:txBody>
          <a:bodyPr/>
          <a:lstStyle/>
          <a:p>
            <a:r>
              <a:rPr lang="en-US" b="1" dirty="0">
                <a:solidFill>
                  <a:schemeClr val="accent3">
                    <a:lumMod val="75000"/>
                  </a:schemeClr>
                </a:solidFill>
              </a:rPr>
              <a:t>Infection Control</a:t>
            </a:r>
          </a:p>
        </p:txBody>
      </p:sp>
      <p:sp>
        <p:nvSpPr>
          <p:cNvPr id="3" name="Content Placeholder 2">
            <a:extLst>
              <a:ext uri="{FF2B5EF4-FFF2-40B4-BE49-F238E27FC236}">
                <a16:creationId xmlns:a16="http://schemas.microsoft.com/office/drawing/2014/main" id="{CB6CE1E5-9EDF-4C81-B25F-7D8E031A4238}"/>
              </a:ext>
            </a:extLst>
          </p:cNvPr>
          <p:cNvSpPr>
            <a:spLocks noGrp="1"/>
          </p:cNvSpPr>
          <p:nvPr>
            <p:ph idx="1"/>
          </p:nvPr>
        </p:nvSpPr>
        <p:spPr/>
        <p:txBody>
          <a:bodyPr>
            <a:normAutofit fontScale="92500" lnSpcReduction="10000"/>
          </a:bodyPr>
          <a:lstStyle/>
          <a:p>
            <a:r>
              <a:rPr lang="en-US" sz="2400" dirty="0">
                <a:solidFill>
                  <a:schemeClr val="accent3">
                    <a:lumMod val="75000"/>
                  </a:schemeClr>
                </a:solidFill>
              </a:rPr>
              <a:t>All oxygen  </a:t>
            </a:r>
            <a:r>
              <a:rPr lang="en-US" sz="2400" dirty="0" err="1">
                <a:solidFill>
                  <a:schemeClr val="accent3">
                    <a:lumMod val="75000"/>
                  </a:schemeClr>
                </a:solidFill>
              </a:rPr>
              <a:t>tubings</a:t>
            </a:r>
            <a:r>
              <a:rPr lang="en-US" sz="2400" dirty="0">
                <a:solidFill>
                  <a:schemeClr val="accent3">
                    <a:lumMod val="75000"/>
                  </a:schemeClr>
                </a:solidFill>
              </a:rPr>
              <a:t>, humidifiers, masks, and standard </a:t>
            </a:r>
            <a:r>
              <a:rPr lang="en-US" sz="2400" dirty="0" err="1">
                <a:solidFill>
                  <a:schemeClr val="accent3">
                    <a:lumMod val="75000"/>
                  </a:schemeClr>
                </a:solidFill>
              </a:rPr>
              <a:t>cannulars</a:t>
            </a:r>
            <a:r>
              <a:rPr lang="en-US" sz="2400" dirty="0">
                <a:solidFill>
                  <a:schemeClr val="accent3">
                    <a:lumMod val="75000"/>
                  </a:schemeClr>
                </a:solidFill>
              </a:rPr>
              <a:t> used to deliver oxygen are for single patient use only.</a:t>
            </a:r>
          </a:p>
          <a:p>
            <a:endParaRPr lang="en-US" sz="2400" dirty="0">
              <a:solidFill>
                <a:schemeClr val="accent3">
                  <a:lumMod val="75000"/>
                </a:schemeClr>
              </a:solidFill>
            </a:endParaRPr>
          </a:p>
          <a:p>
            <a:r>
              <a:rPr lang="en-US" sz="2400" dirty="0">
                <a:solidFill>
                  <a:schemeClr val="accent3">
                    <a:lumMod val="75000"/>
                  </a:schemeClr>
                </a:solidFill>
              </a:rPr>
              <a:t>For adult patients change these items only when visibly soiled</a:t>
            </a:r>
          </a:p>
          <a:p>
            <a:endParaRPr lang="en-US" sz="2400" dirty="0">
              <a:solidFill>
                <a:schemeClr val="accent3">
                  <a:lumMod val="75000"/>
                </a:schemeClr>
              </a:solidFill>
            </a:endParaRPr>
          </a:p>
          <a:p>
            <a:r>
              <a:rPr lang="en-US" sz="2400" dirty="0">
                <a:solidFill>
                  <a:schemeClr val="accent3">
                    <a:lumMod val="75000"/>
                  </a:schemeClr>
                </a:solidFill>
              </a:rPr>
              <a:t>For pediatric and neonate, change items weekly.</a:t>
            </a:r>
          </a:p>
          <a:p>
            <a:endParaRPr lang="en-US" sz="2400" dirty="0">
              <a:solidFill>
                <a:schemeClr val="accent3">
                  <a:lumMod val="75000"/>
                </a:schemeClr>
              </a:solidFill>
            </a:endParaRPr>
          </a:p>
          <a:p>
            <a:r>
              <a:rPr lang="en-US" sz="2400" dirty="0">
                <a:solidFill>
                  <a:schemeClr val="accent3">
                    <a:lumMod val="75000"/>
                  </a:schemeClr>
                </a:solidFill>
              </a:rPr>
              <a:t>When refilling humidifier bottles, any remaining water must be discarded and the bottle filled with distilled water.</a:t>
            </a:r>
          </a:p>
          <a:p>
            <a:r>
              <a:rPr lang="en-US" sz="2400" dirty="0">
                <a:solidFill>
                  <a:schemeClr val="accent3">
                    <a:lumMod val="75000"/>
                  </a:schemeClr>
                </a:solidFill>
              </a:rPr>
              <a:t>Bottles must not be ‘topped-up’</a:t>
            </a:r>
          </a:p>
          <a:p>
            <a:r>
              <a:rPr lang="en-US" sz="2400" dirty="0">
                <a:solidFill>
                  <a:schemeClr val="accent3">
                    <a:lumMod val="75000"/>
                  </a:schemeClr>
                </a:solidFill>
              </a:rPr>
              <a:t>In acute care, sterile distilled water must be used but in long term care, distilled water may be used.</a:t>
            </a:r>
          </a:p>
        </p:txBody>
      </p:sp>
    </p:spTree>
    <p:extLst>
      <p:ext uri="{BB962C8B-B14F-4D97-AF65-F5344CB8AC3E}">
        <p14:creationId xmlns:p14="http://schemas.microsoft.com/office/powerpoint/2010/main" val="3393190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4720-BFB2-450F-B6C9-9D3E361FBBC5}"/>
              </a:ext>
            </a:extLst>
          </p:cNvPr>
          <p:cNvSpPr>
            <a:spLocks noGrp="1"/>
          </p:cNvSpPr>
          <p:nvPr>
            <p:ph type="title"/>
          </p:nvPr>
        </p:nvSpPr>
        <p:spPr/>
        <p:txBody>
          <a:bodyPr/>
          <a:lstStyle/>
          <a:p>
            <a:r>
              <a:rPr lang="en-US" b="1" dirty="0">
                <a:solidFill>
                  <a:schemeClr val="accent3">
                    <a:lumMod val="75000"/>
                  </a:schemeClr>
                </a:solidFill>
              </a:rPr>
              <a:t>Hazards of Oxygen Therapy</a:t>
            </a:r>
          </a:p>
        </p:txBody>
      </p:sp>
      <p:sp>
        <p:nvSpPr>
          <p:cNvPr id="3" name="Content Placeholder 2">
            <a:extLst>
              <a:ext uri="{FF2B5EF4-FFF2-40B4-BE49-F238E27FC236}">
                <a16:creationId xmlns:a16="http://schemas.microsoft.com/office/drawing/2014/main" id="{AA7D0F36-9713-43E1-9DE1-CD2632CAF26B}"/>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dirty="0">
                <a:solidFill>
                  <a:schemeClr val="accent3">
                    <a:lumMod val="75000"/>
                  </a:schemeClr>
                </a:solidFill>
              </a:rPr>
              <a:t>Oxygen-induced Hypoventilation:</a:t>
            </a:r>
          </a:p>
          <a:p>
            <a:pPr>
              <a:buFont typeface="Wingdings" panose="05000000000000000000" pitchFamily="2" charset="2"/>
              <a:buChar char="§"/>
            </a:pPr>
            <a:r>
              <a:rPr lang="en-US" dirty="0">
                <a:solidFill>
                  <a:schemeClr val="accent3">
                    <a:lumMod val="75000"/>
                  </a:schemeClr>
                </a:solidFill>
              </a:rPr>
              <a:t>Mostly in COPD patients</a:t>
            </a:r>
          </a:p>
          <a:p>
            <a:pPr>
              <a:buFont typeface="Wingdings" panose="05000000000000000000" pitchFamily="2" charset="2"/>
              <a:buChar char="§"/>
            </a:pPr>
            <a:r>
              <a:rPr lang="en-US" dirty="0">
                <a:solidFill>
                  <a:schemeClr val="accent3">
                    <a:lumMod val="75000"/>
                  </a:schemeClr>
                </a:solidFill>
              </a:rPr>
              <a:t>Because of CO2 retention, body’s normal stimulus to breath in response to high levels of CO2 is not as responsive</a:t>
            </a:r>
          </a:p>
          <a:p>
            <a:pPr>
              <a:buFont typeface="Wingdings" panose="05000000000000000000" pitchFamily="2" charset="2"/>
              <a:buChar char="§"/>
            </a:pPr>
            <a:endParaRPr lang="en-US" dirty="0">
              <a:solidFill>
                <a:schemeClr val="accent3">
                  <a:lumMod val="75000"/>
                </a:schemeClr>
              </a:solidFill>
            </a:endParaRPr>
          </a:p>
          <a:p>
            <a:pPr>
              <a:buFont typeface="Wingdings" panose="05000000000000000000" pitchFamily="2" charset="2"/>
              <a:buChar char="q"/>
            </a:pPr>
            <a:r>
              <a:rPr lang="en-US" dirty="0">
                <a:solidFill>
                  <a:schemeClr val="accent3">
                    <a:lumMod val="75000"/>
                  </a:schemeClr>
                </a:solidFill>
              </a:rPr>
              <a:t>Oxygen Toxicity and Nitrogen Washout:</a:t>
            </a:r>
          </a:p>
          <a:p>
            <a:pPr>
              <a:buFont typeface="Wingdings" panose="05000000000000000000" pitchFamily="2" charset="2"/>
              <a:buChar char="§"/>
            </a:pPr>
            <a:r>
              <a:rPr lang="en-US" dirty="0">
                <a:solidFill>
                  <a:schemeClr val="accent3">
                    <a:lumMod val="75000"/>
                  </a:schemeClr>
                </a:solidFill>
              </a:rPr>
              <a:t>Prolong exposures to high concentrations of oxygen at ambient pressures produce changes in the pulmonary system.</a:t>
            </a:r>
          </a:p>
          <a:p>
            <a:pPr>
              <a:buFont typeface="Wingdings" panose="05000000000000000000" pitchFamily="2" charset="2"/>
              <a:buChar char="§"/>
            </a:pPr>
            <a:r>
              <a:rPr lang="en-US" dirty="0">
                <a:solidFill>
                  <a:schemeClr val="accent3">
                    <a:lumMod val="75000"/>
                  </a:schemeClr>
                </a:solidFill>
              </a:rPr>
              <a:t>Occurs when high concentration which is more that 50% is given for long periods of time</a:t>
            </a:r>
          </a:p>
          <a:p>
            <a:pPr>
              <a:buFont typeface="Wingdings" panose="05000000000000000000" pitchFamily="2" charset="2"/>
              <a:buChar char="§"/>
            </a:pPr>
            <a:endParaRPr lang="en-US" dirty="0">
              <a:solidFill>
                <a:schemeClr val="accent3">
                  <a:lumMod val="75000"/>
                </a:schemeClr>
              </a:solidFill>
            </a:endParaRPr>
          </a:p>
          <a:p>
            <a:pPr>
              <a:buFont typeface="Wingdings" panose="05000000000000000000" pitchFamily="2" charset="2"/>
              <a:buChar char="q"/>
            </a:pPr>
            <a:r>
              <a:rPr lang="en-US" dirty="0">
                <a:solidFill>
                  <a:schemeClr val="accent3">
                    <a:lumMod val="75000"/>
                  </a:schemeClr>
                </a:solidFill>
              </a:rPr>
              <a:t>Retinopathy of Prematurity:</a:t>
            </a:r>
          </a:p>
          <a:p>
            <a:pPr>
              <a:buFont typeface="Wingdings" panose="05000000000000000000" pitchFamily="2" charset="2"/>
              <a:buChar char="§"/>
            </a:pPr>
            <a:r>
              <a:rPr lang="en-US" dirty="0">
                <a:solidFill>
                  <a:schemeClr val="accent3">
                    <a:lumMod val="75000"/>
                  </a:schemeClr>
                </a:solidFill>
              </a:rPr>
              <a:t>Potential complication of oxygen therapy in a newborn</a:t>
            </a:r>
          </a:p>
          <a:p>
            <a:pPr>
              <a:buFont typeface="Wingdings" panose="05000000000000000000" pitchFamily="2" charset="2"/>
              <a:buChar char="§"/>
            </a:pPr>
            <a:r>
              <a:rPr lang="en-US" dirty="0">
                <a:solidFill>
                  <a:schemeClr val="accent3">
                    <a:lumMod val="75000"/>
                  </a:schemeClr>
                </a:solidFill>
              </a:rPr>
              <a:t>Giving a high concentration of oxygen causes vasoconstriction in the retina</a:t>
            </a:r>
          </a:p>
          <a:p>
            <a:pPr>
              <a:buFont typeface="Wingdings" panose="05000000000000000000" pitchFamily="2" charset="2"/>
              <a:buChar char="§"/>
            </a:pPr>
            <a:r>
              <a:rPr lang="en-US" dirty="0">
                <a:solidFill>
                  <a:schemeClr val="accent3">
                    <a:lumMod val="75000"/>
                  </a:schemeClr>
                </a:solidFill>
              </a:rPr>
              <a:t>Can lead to blindness.</a:t>
            </a:r>
          </a:p>
        </p:txBody>
      </p:sp>
    </p:spTree>
    <p:extLst>
      <p:ext uri="{BB962C8B-B14F-4D97-AF65-F5344CB8AC3E}">
        <p14:creationId xmlns:p14="http://schemas.microsoft.com/office/powerpoint/2010/main" val="533922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C02B-92D8-44EF-B97B-2F24C4AF2DFA}"/>
              </a:ext>
            </a:extLst>
          </p:cNvPr>
          <p:cNvSpPr>
            <a:spLocks noGrp="1"/>
          </p:cNvSpPr>
          <p:nvPr>
            <p:ph type="title"/>
          </p:nvPr>
        </p:nvSpPr>
        <p:spPr/>
        <p:txBody>
          <a:bodyPr/>
          <a:lstStyle/>
          <a:p>
            <a:r>
              <a:rPr lang="en-US" b="1" dirty="0">
                <a:solidFill>
                  <a:schemeClr val="accent3">
                    <a:lumMod val="75000"/>
                  </a:schemeClr>
                </a:solidFill>
              </a:rPr>
              <a:t>Hazards of Oxygen Therapy</a:t>
            </a:r>
          </a:p>
        </p:txBody>
      </p:sp>
      <p:sp>
        <p:nvSpPr>
          <p:cNvPr id="3" name="Content Placeholder 2">
            <a:extLst>
              <a:ext uri="{FF2B5EF4-FFF2-40B4-BE49-F238E27FC236}">
                <a16:creationId xmlns:a16="http://schemas.microsoft.com/office/drawing/2014/main" id="{3991A644-13F5-4070-951F-CAFCF028E8C9}"/>
              </a:ext>
            </a:extLst>
          </p:cNvPr>
          <p:cNvSpPr>
            <a:spLocks noGrp="1"/>
          </p:cNvSpPr>
          <p:nvPr>
            <p:ph idx="1"/>
          </p:nvPr>
        </p:nvSpPr>
        <p:spPr/>
        <p:txBody>
          <a:bodyPr>
            <a:normAutofit/>
          </a:bodyPr>
          <a:lstStyle/>
          <a:p>
            <a:pPr>
              <a:buFont typeface="Wingdings" panose="05000000000000000000" pitchFamily="2" charset="2"/>
              <a:buChar char="q"/>
            </a:pPr>
            <a:r>
              <a:rPr lang="en-US" sz="2800" dirty="0">
                <a:solidFill>
                  <a:schemeClr val="accent3">
                    <a:lumMod val="75000"/>
                  </a:schemeClr>
                </a:solidFill>
              </a:rPr>
              <a:t>Bronchopulmonary dysplasia:</a:t>
            </a:r>
          </a:p>
          <a:p>
            <a:pPr>
              <a:buFont typeface="Wingdings" panose="05000000000000000000" pitchFamily="2" charset="2"/>
              <a:buChar char="§"/>
            </a:pPr>
            <a:r>
              <a:rPr lang="en-US" sz="2800" dirty="0">
                <a:solidFill>
                  <a:schemeClr val="accent3">
                    <a:lumMod val="75000"/>
                  </a:schemeClr>
                </a:solidFill>
              </a:rPr>
              <a:t>Seen when immature lungs are ventilated with high Fio2</a:t>
            </a:r>
          </a:p>
          <a:p>
            <a:pPr>
              <a:buFont typeface="Wingdings" panose="05000000000000000000" pitchFamily="2" charset="2"/>
              <a:buChar char="§"/>
            </a:pPr>
            <a:endParaRPr lang="en-US" sz="2800" dirty="0">
              <a:solidFill>
                <a:schemeClr val="accent3">
                  <a:lumMod val="75000"/>
                </a:schemeClr>
              </a:solidFill>
            </a:endParaRPr>
          </a:p>
          <a:p>
            <a:pPr>
              <a:buFont typeface="Wingdings" panose="05000000000000000000" pitchFamily="2" charset="2"/>
              <a:buChar char="q"/>
            </a:pPr>
            <a:r>
              <a:rPr lang="en-US" sz="2800" dirty="0">
                <a:solidFill>
                  <a:schemeClr val="accent3">
                    <a:lumMod val="75000"/>
                  </a:schemeClr>
                </a:solidFill>
              </a:rPr>
              <a:t>Absorption atelectasis</a:t>
            </a:r>
          </a:p>
          <a:p>
            <a:pPr>
              <a:buFont typeface="Wingdings" panose="05000000000000000000" pitchFamily="2" charset="2"/>
              <a:buChar char="q"/>
            </a:pPr>
            <a:endParaRPr lang="en-US" sz="2800" dirty="0">
              <a:solidFill>
                <a:schemeClr val="accent3">
                  <a:lumMod val="75000"/>
                </a:schemeClr>
              </a:solidFill>
            </a:endParaRPr>
          </a:p>
          <a:p>
            <a:pPr>
              <a:buFont typeface="Wingdings" panose="05000000000000000000" pitchFamily="2" charset="2"/>
              <a:buChar char="q"/>
            </a:pPr>
            <a:r>
              <a:rPr lang="en-US" sz="2800" dirty="0">
                <a:solidFill>
                  <a:schemeClr val="accent3">
                    <a:lumMod val="75000"/>
                  </a:schemeClr>
                </a:solidFill>
              </a:rPr>
              <a:t>Oxidative stress</a:t>
            </a:r>
          </a:p>
        </p:txBody>
      </p:sp>
    </p:spTree>
    <p:extLst>
      <p:ext uri="{BB962C8B-B14F-4D97-AF65-F5344CB8AC3E}">
        <p14:creationId xmlns:p14="http://schemas.microsoft.com/office/powerpoint/2010/main" val="48009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152F-66D0-421C-8037-5DF6BAF506E7}"/>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What are the Indications for Oxygen Administration?</a:t>
            </a:r>
          </a:p>
        </p:txBody>
      </p:sp>
      <p:sp>
        <p:nvSpPr>
          <p:cNvPr id="3" name="Content Placeholder 2">
            <a:extLst>
              <a:ext uri="{FF2B5EF4-FFF2-40B4-BE49-F238E27FC236}">
                <a16:creationId xmlns:a16="http://schemas.microsoft.com/office/drawing/2014/main" id="{671CF46A-F9E6-45D6-BA07-01764C5D4F0D}"/>
              </a:ext>
            </a:extLst>
          </p:cNvPr>
          <p:cNvSpPr>
            <a:spLocks noGrp="1"/>
          </p:cNvSpPr>
          <p:nvPr>
            <p:ph idx="1"/>
          </p:nvPr>
        </p:nvSpPr>
        <p:spPr/>
        <p:txBody>
          <a:bodyPr>
            <a:normAutofit lnSpcReduction="10000"/>
          </a:bodyPr>
          <a:lstStyle/>
          <a:p>
            <a:r>
              <a:rPr lang="en-US" dirty="0">
                <a:solidFill>
                  <a:schemeClr val="accent3">
                    <a:lumMod val="75000"/>
                  </a:schemeClr>
                </a:solidFill>
              </a:rPr>
              <a:t>Cardiac and respiratory arrest</a:t>
            </a:r>
          </a:p>
          <a:p>
            <a:endParaRPr lang="en-US" dirty="0">
              <a:solidFill>
                <a:schemeClr val="accent3">
                  <a:lumMod val="75000"/>
                </a:schemeClr>
              </a:solidFill>
            </a:endParaRPr>
          </a:p>
          <a:p>
            <a:r>
              <a:rPr lang="en-US" dirty="0" err="1">
                <a:solidFill>
                  <a:schemeClr val="accent3">
                    <a:lumMod val="75000"/>
                  </a:schemeClr>
                </a:solidFill>
              </a:rPr>
              <a:t>Hypoxaemia</a:t>
            </a:r>
            <a:r>
              <a:rPr lang="en-US" dirty="0">
                <a:solidFill>
                  <a:schemeClr val="accent3">
                    <a:lumMod val="75000"/>
                  </a:schemeClr>
                </a:solidFill>
              </a:rPr>
              <a:t> (PO2&lt;60mmHg, SaO2&lt;90%)</a:t>
            </a:r>
          </a:p>
          <a:p>
            <a:endParaRPr lang="en-US" dirty="0">
              <a:solidFill>
                <a:schemeClr val="accent3">
                  <a:lumMod val="75000"/>
                </a:schemeClr>
              </a:solidFill>
            </a:endParaRPr>
          </a:p>
          <a:p>
            <a:r>
              <a:rPr lang="en-US" dirty="0">
                <a:solidFill>
                  <a:schemeClr val="accent3">
                    <a:lumMod val="75000"/>
                  </a:schemeClr>
                </a:solidFill>
              </a:rPr>
              <a:t>Systemic hypotension (Syst BP&lt;100mmHg)</a:t>
            </a:r>
          </a:p>
          <a:p>
            <a:endParaRPr lang="en-US" dirty="0">
              <a:solidFill>
                <a:schemeClr val="accent3">
                  <a:lumMod val="75000"/>
                </a:schemeClr>
              </a:solidFill>
            </a:endParaRPr>
          </a:p>
          <a:p>
            <a:r>
              <a:rPr lang="en-US" dirty="0">
                <a:solidFill>
                  <a:schemeClr val="accent3">
                    <a:lumMod val="75000"/>
                  </a:schemeClr>
                </a:solidFill>
              </a:rPr>
              <a:t>Low cardiac output states and metabolic acidosis (bicarbonate &lt;18mmol/L)</a:t>
            </a:r>
          </a:p>
          <a:p>
            <a:endParaRPr lang="en-US" dirty="0">
              <a:solidFill>
                <a:schemeClr val="accent3">
                  <a:lumMod val="75000"/>
                </a:schemeClr>
              </a:solidFill>
            </a:endParaRPr>
          </a:p>
          <a:p>
            <a:r>
              <a:rPr lang="en-US" dirty="0">
                <a:solidFill>
                  <a:schemeClr val="accent3">
                    <a:lumMod val="75000"/>
                  </a:schemeClr>
                </a:solidFill>
              </a:rPr>
              <a:t>Respiratory distress (respiratory rate &gt;24/min)</a:t>
            </a:r>
          </a:p>
          <a:p>
            <a:endParaRPr lang="en-US" dirty="0">
              <a:solidFill>
                <a:schemeClr val="accent3">
                  <a:lumMod val="75000"/>
                </a:schemeClr>
              </a:solidFill>
            </a:endParaRPr>
          </a:p>
          <a:p>
            <a:r>
              <a:rPr lang="en-US" dirty="0">
                <a:solidFill>
                  <a:schemeClr val="accent3">
                    <a:lumMod val="75000"/>
                  </a:schemeClr>
                </a:solidFill>
              </a:rPr>
              <a:t>In anesthesia, Added oxygen should be used during and after anesthesia.</a:t>
            </a:r>
          </a:p>
        </p:txBody>
      </p:sp>
    </p:spTree>
    <p:extLst>
      <p:ext uri="{BB962C8B-B14F-4D97-AF65-F5344CB8AC3E}">
        <p14:creationId xmlns:p14="http://schemas.microsoft.com/office/powerpoint/2010/main" val="3632357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2901-6AD0-4F51-A166-4B0BBF5A8A66}"/>
              </a:ext>
            </a:extLst>
          </p:cNvPr>
          <p:cNvSpPr>
            <a:spLocks noGrp="1"/>
          </p:cNvSpPr>
          <p:nvPr>
            <p:ph type="title"/>
          </p:nvPr>
        </p:nvSpPr>
        <p:spPr/>
        <p:txBody>
          <a:bodyPr/>
          <a:lstStyle/>
          <a:p>
            <a:r>
              <a:rPr lang="en-US" b="1" dirty="0">
                <a:solidFill>
                  <a:schemeClr val="accent3">
                    <a:lumMod val="75000"/>
                  </a:schemeClr>
                </a:solidFill>
              </a:rPr>
              <a:t>Remember …</a:t>
            </a:r>
          </a:p>
        </p:txBody>
      </p:sp>
      <p:sp>
        <p:nvSpPr>
          <p:cNvPr id="3" name="Content Placeholder 2">
            <a:extLst>
              <a:ext uri="{FF2B5EF4-FFF2-40B4-BE49-F238E27FC236}">
                <a16:creationId xmlns:a16="http://schemas.microsoft.com/office/drawing/2014/main" id="{7B18CDD1-D43D-4E0F-9C0B-2A584CCB2F11}"/>
              </a:ext>
            </a:extLst>
          </p:cNvPr>
          <p:cNvSpPr>
            <a:spLocks noGrp="1"/>
          </p:cNvSpPr>
          <p:nvPr>
            <p:ph idx="1"/>
          </p:nvPr>
        </p:nvSpPr>
        <p:spPr/>
        <p:txBody>
          <a:bodyPr>
            <a:normAutofit/>
          </a:bodyPr>
          <a:lstStyle/>
          <a:p>
            <a:pPr>
              <a:buFont typeface="Wingdings" panose="05000000000000000000" pitchFamily="2" charset="2"/>
              <a:buChar char="q"/>
            </a:pPr>
            <a:r>
              <a:rPr lang="en-US" sz="2800" dirty="0">
                <a:solidFill>
                  <a:schemeClr val="accent3">
                    <a:lumMod val="75000"/>
                  </a:schemeClr>
                </a:solidFill>
              </a:rPr>
              <a:t>Oxygen is a drug that needs to be appropriately administered</a:t>
            </a:r>
          </a:p>
          <a:p>
            <a:pPr>
              <a:buFont typeface="Wingdings" panose="05000000000000000000" pitchFamily="2" charset="2"/>
              <a:buChar char="§"/>
            </a:pPr>
            <a:r>
              <a:rPr lang="en-US" sz="2800" dirty="0">
                <a:solidFill>
                  <a:schemeClr val="accent3">
                    <a:lumMod val="75000"/>
                  </a:schemeClr>
                </a:solidFill>
              </a:rPr>
              <a:t>Correct device</a:t>
            </a:r>
          </a:p>
          <a:p>
            <a:pPr>
              <a:buFont typeface="Wingdings" panose="05000000000000000000" pitchFamily="2" charset="2"/>
              <a:buChar char="§"/>
            </a:pPr>
            <a:r>
              <a:rPr lang="en-US" sz="2800" dirty="0">
                <a:solidFill>
                  <a:schemeClr val="accent3">
                    <a:lumMod val="75000"/>
                  </a:schemeClr>
                </a:solidFill>
              </a:rPr>
              <a:t>Correct amount (FiO2 and flow)</a:t>
            </a:r>
          </a:p>
          <a:p>
            <a:pPr>
              <a:buFont typeface="Wingdings" panose="05000000000000000000" pitchFamily="2" charset="2"/>
              <a:buChar char="§"/>
            </a:pPr>
            <a:r>
              <a:rPr lang="en-US" sz="2800" dirty="0">
                <a:solidFill>
                  <a:schemeClr val="accent3">
                    <a:lumMod val="75000"/>
                  </a:schemeClr>
                </a:solidFill>
              </a:rPr>
              <a:t>Correct duration </a:t>
            </a:r>
          </a:p>
          <a:p>
            <a:pPr>
              <a:buFont typeface="Wingdings" panose="05000000000000000000" pitchFamily="2" charset="2"/>
              <a:buChar char="§"/>
            </a:pPr>
            <a:r>
              <a:rPr lang="en-US" sz="2800" dirty="0">
                <a:solidFill>
                  <a:schemeClr val="accent3">
                    <a:lumMod val="75000"/>
                  </a:schemeClr>
                </a:solidFill>
              </a:rPr>
              <a:t>Careful and consistent monitoring </a:t>
            </a:r>
          </a:p>
          <a:p>
            <a:pPr>
              <a:buFont typeface="Wingdings" panose="05000000000000000000" pitchFamily="2" charset="2"/>
              <a:buChar char="§"/>
            </a:pPr>
            <a:endParaRPr lang="en-US" sz="2800" dirty="0">
              <a:solidFill>
                <a:schemeClr val="accent3">
                  <a:lumMod val="75000"/>
                </a:schemeClr>
              </a:solidFill>
            </a:endParaRPr>
          </a:p>
          <a:p>
            <a:pPr>
              <a:buFont typeface="Wingdings" panose="05000000000000000000" pitchFamily="2" charset="2"/>
              <a:buChar char="q"/>
            </a:pPr>
            <a:r>
              <a:rPr lang="en-US" sz="2800" dirty="0">
                <a:solidFill>
                  <a:schemeClr val="accent3">
                    <a:lumMod val="75000"/>
                  </a:schemeClr>
                </a:solidFill>
              </a:rPr>
              <a:t>Just like any other drug, it can be harmful and even toxic to your patients if misused.</a:t>
            </a:r>
          </a:p>
        </p:txBody>
      </p:sp>
    </p:spTree>
    <p:extLst>
      <p:ext uri="{BB962C8B-B14F-4D97-AF65-F5344CB8AC3E}">
        <p14:creationId xmlns:p14="http://schemas.microsoft.com/office/powerpoint/2010/main" val="2947694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50FC-3B82-48FA-94EC-A9F9FD8CD468}"/>
              </a:ext>
            </a:extLst>
          </p:cNvPr>
          <p:cNvSpPr>
            <a:spLocks noGrp="1"/>
          </p:cNvSpPr>
          <p:nvPr>
            <p:ph type="title"/>
          </p:nvPr>
        </p:nvSpPr>
        <p:spPr/>
        <p:txBody>
          <a:bodyPr>
            <a:normAutofit/>
          </a:bodyPr>
          <a:lstStyle/>
          <a:p>
            <a:r>
              <a:rPr lang="en-US" b="1" dirty="0">
                <a:solidFill>
                  <a:schemeClr val="accent3">
                    <a:lumMod val="75000"/>
                  </a:schemeClr>
                </a:solidFill>
              </a:rPr>
              <a:t>Please Note</a:t>
            </a:r>
          </a:p>
        </p:txBody>
      </p:sp>
      <p:sp>
        <p:nvSpPr>
          <p:cNvPr id="3" name="Content Placeholder 2">
            <a:extLst>
              <a:ext uri="{FF2B5EF4-FFF2-40B4-BE49-F238E27FC236}">
                <a16:creationId xmlns:a16="http://schemas.microsoft.com/office/drawing/2014/main" id="{74F95622-5570-4401-A113-8C2FF734C974}"/>
              </a:ext>
            </a:extLst>
          </p:cNvPr>
          <p:cNvSpPr>
            <a:spLocks noGrp="1"/>
          </p:cNvSpPr>
          <p:nvPr>
            <p:ph idx="1"/>
          </p:nvPr>
        </p:nvSpPr>
        <p:spPr/>
        <p:txBody>
          <a:bodyPr>
            <a:normAutofit lnSpcReduction="10000"/>
          </a:bodyPr>
          <a:lstStyle/>
          <a:p>
            <a:pPr>
              <a:buFont typeface="Wingdings" panose="05000000000000000000" pitchFamily="2" charset="2"/>
              <a:buChar char="q"/>
            </a:pPr>
            <a:r>
              <a:rPr lang="en-US" sz="3200" dirty="0">
                <a:solidFill>
                  <a:schemeClr val="accent3">
                    <a:lumMod val="75000"/>
                  </a:schemeClr>
                </a:solidFill>
                <a:latin typeface="Candara" panose="020E0502030303020204" pitchFamily="34" charset="0"/>
                <a:ea typeface="+mj-ea"/>
                <a:cs typeface="+mj-cs"/>
              </a:rPr>
              <a:t>Oxygen vigorously support combustion.</a:t>
            </a:r>
            <a:br>
              <a:rPr lang="en-US" sz="3200" dirty="0">
                <a:solidFill>
                  <a:schemeClr val="accent3">
                    <a:lumMod val="75000"/>
                  </a:schemeClr>
                </a:solidFill>
                <a:latin typeface="Candara" panose="020E0502030303020204" pitchFamily="34" charset="0"/>
                <a:ea typeface="+mj-ea"/>
                <a:cs typeface="+mj-cs"/>
              </a:rPr>
            </a:br>
            <a:r>
              <a:rPr lang="en-US" sz="3200" dirty="0">
                <a:solidFill>
                  <a:schemeClr val="accent3">
                    <a:lumMod val="75000"/>
                  </a:schemeClr>
                </a:solidFill>
                <a:latin typeface="Candara" panose="020E0502030303020204" pitchFamily="34" charset="0"/>
                <a:ea typeface="+mj-ea"/>
                <a:cs typeface="+mj-cs"/>
              </a:rPr>
              <a:t>Oxygen therapy equipment must not be used in the presence of open flame.</a:t>
            </a:r>
          </a:p>
          <a:p>
            <a:pPr>
              <a:buFont typeface="Wingdings" panose="05000000000000000000" pitchFamily="2" charset="2"/>
              <a:buChar char="q"/>
            </a:pPr>
            <a:endParaRPr lang="en-US" sz="3200" dirty="0">
              <a:solidFill>
                <a:schemeClr val="accent3">
                  <a:lumMod val="75000"/>
                </a:schemeClr>
              </a:solidFill>
              <a:latin typeface="Candara" panose="020E0502030303020204" pitchFamily="34" charset="0"/>
              <a:ea typeface="+mj-ea"/>
              <a:cs typeface="+mj-cs"/>
            </a:endParaRPr>
          </a:p>
          <a:p>
            <a:pPr>
              <a:buFont typeface="Wingdings" panose="05000000000000000000" pitchFamily="2" charset="2"/>
              <a:buChar char="q"/>
            </a:pPr>
            <a:r>
              <a:rPr lang="en-US" sz="3200" dirty="0">
                <a:solidFill>
                  <a:schemeClr val="accent3">
                    <a:lumMod val="75000"/>
                  </a:schemeClr>
                </a:solidFill>
                <a:latin typeface="Candara" panose="020E0502030303020204" pitchFamily="34" charset="0"/>
                <a:ea typeface="+mj-ea"/>
                <a:cs typeface="+mj-cs"/>
              </a:rPr>
              <a:t>No smoking is allowed in the vicinity of oxygen therapy equipment.</a:t>
            </a:r>
          </a:p>
          <a:p>
            <a:pPr marL="0" indent="0">
              <a:buNone/>
            </a:pPr>
            <a:endParaRPr lang="en-US" sz="3200" dirty="0">
              <a:solidFill>
                <a:schemeClr val="accent3">
                  <a:lumMod val="75000"/>
                </a:schemeClr>
              </a:solidFill>
              <a:latin typeface="Candara" panose="020E0502030303020204" pitchFamily="34" charset="0"/>
              <a:ea typeface="+mj-ea"/>
              <a:cs typeface="+mj-cs"/>
            </a:endParaRPr>
          </a:p>
          <a:p>
            <a:pPr>
              <a:buFont typeface="Wingdings" panose="05000000000000000000" pitchFamily="2" charset="2"/>
              <a:buChar char="q"/>
            </a:pPr>
            <a:r>
              <a:rPr lang="en-US" sz="3200" dirty="0">
                <a:solidFill>
                  <a:schemeClr val="accent3">
                    <a:lumMod val="75000"/>
                  </a:schemeClr>
                </a:solidFill>
                <a:latin typeface="Candara" panose="020E0502030303020204" pitchFamily="34" charset="0"/>
                <a:ea typeface="+mj-ea"/>
                <a:cs typeface="+mj-cs"/>
              </a:rPr>
              <a:t>Oxygen cylinders are to be secured in a cylinder cart or bracket at all times.</a:t>
            </a:r>
            <a:endParaRPr lang="en-US" dirty="0">
              <a:solidFill>
                <a:schemeClr val="accent3">
                  <a:lumMod val="75000"/>
                </a:schemeClr>
              </a:solidFill>
            </a:endParaRPr>
          </a:p>
        </p:txBody>
      </p:sp>
    </p:spTree>
    <p:extLst>
      <p:ext uri="{BB962C8B-B14F-4D97-AF65-F5344CB8AC3E}">
        <p14:creationId xmlns:p14="http://schemas.microsoft.com/office/powerpoint/2010/main" val="2052128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A8A1-A6B5-48CC-A430-28130B5013FB}"/>
              </a:ext>
            </a:extLst>
          </p:cNvPr>
          <p:cNvSpPr>
            <a:spLocks noGrp="1"/>
          </p:cNvSpPr>
          <p:nvPr>
            <p:ph type="title"/>
          </p:nvPr>
        </p:nvSpPr>
        <p:spPr/>
        <p:txBody>
          <a:bodyPr/>
          <a:lstStyle/>
          <a:p>
            <a:r>
              <a:rPr lang="en-US" b="1" dirty="0">
                <a:solidFill>
                  <a:schemeClr val="accent3">
                    <a:lumMod val="75000"/>
                  </a:schemeClr>
                </a:solidFill>
              </a:rPr>
              <a:t>Conclusion</a:t>
            </a:r>
          </a:p>
        </p:txBody>
      </p:sp>
      <p:sp>
        <p:nvSpPr>
          <p:cNvPr id="3" name="Content Placeholder 2">
            <a:extLst>
              <a:ext uri="{FF2B5EF4-FFF2-40B4-BE49-F238E27FC236}">
                <a16:creationId xmlns:a16="http://schemas.microsoft.com/office/drawing/2014/main" id="{D43FCEC4-0213-4E36-9090-BB9A3E22A0BA}"/>
              </a:ext>
            </a:extLst>
          </p:cNvPr>
          <p:cNvSpPr>
            <a:spLocks noGrp="1"/>
          </p:cNvSpPr>
          <p:nvPr>
            <p:ph idx="1"/>
          </p:nvPr>
        </p:nvSpPr>
        <p:spPr/>
        <p:txBody>
          <a:bodyPr>
            <a:normAutofit/>
          </a:bodyPr>
          <a:lstStyle/>
          <a:p>
            <a:r>
              <a:rPr lang="en-US" sz="2800" dirty="0">
                <a:solidFill>
                  <a:schemeClr val="accent3">
                    <a:lumMod val="75000"/>
                  </a:schemeClr>
                </a:solidFill>
              </a:rPr>
              <a:t>Oxygen must be administered to all who need it although one must keep in mind the side effects</a:t>
            </a:r>
          </a:p>
          <a:p>
            <a:r>
              <a:rPr lang="en-US" sz="2800" dirty="0">
                <a:solidFill>
                  <a:schemeClr val="accent3">
                    <a:lumMod val="75000"/>
                  </a:schemeClr>
                </a:solidFill>
              </a:rPr>
              <a:t>Oxygen is a drug and must be prescribe using a specified mask for a duration.</a:t>
            </a:r>
          </a:p>
          <a:p>
            <a:r>
              <a:rPr lang="en-US" sz="2800" dirty="0">
                <a:solidFill>
                  <a:schemeClr val="accent3">
                    <a:lumMod val="75000"/>
                  </a:schemeClr>
                </a:solidFill>
              </a:rPr>
              <a:t>Oxygen therapy must be monitored using clinical and more importantly pulse oximeter.</a:t>
            </a:r>
          </a:p>
          <a:p>
            <a:r>
              <a:rPr lang="en-US" sz="2800" dirty="0">
                <a:solidFill>
                  <a:schemeClr val="accent3">
                    <a:lumMod val="75000"/>
                  </a:schemeClr>
                </a:solidFill>
              </a:rPr>
              <a:t>Oxygen therapy devices and humidifiers must be washed and sterilized frequently to prevent bacterial infection especially pseudomonas.  </a:t>
            </a:r>
          </a:p>
        </p:txBody>
      </p:sp>
    </p:spTree>
    <p:extLst>
      <p:ext uri="{BB962C8B-B14F-4D97-AF65-F5344CB8AC3E}">
        <p14:creationId xmlns:p14="http://schemas.microsoft.com/office/powerpoint/2010/main" val="2882431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8F2413-72A5-38A9-FE19-1310B18FEFCC}"/>
              </a:ext>
            </a:extLst>
          </p:cNvPr>
          <p:cNvSpPr>
            <a:spLocks noGrp="1"/>
          </p:cNvSpPr>
          <p:nvPr>
            <p:ph type="ctrTitle"/>
          </p:nvPr>
        </p:nvSpPr>
        <p:spPr/>
        <p:txBody>
          <a:bodyPr>
            <a:normAutofit/>
          </a:bodyPr>
          <a:lstStyle/>
          <a:p>
            <a:r>
              <a:rPr lang="en-US" b="1" dirty="0">
                <a:solidFill>
                  <a:schemeClr val="accent3">
                    <a:lumMod val="75000"/>
                  </a:schemeClr>
                </a:solidFill>
                <a:latin typeface="Calibri Light" panose="020F0302020204030204" pitchFamily="34" charset="0"/>
              </a:rPr>
              <a:t>Thank You</a:t>
            </a:r>
            <a:r>
              <a:rPr lang="en-US" dirty="0">
                <a:solidFill>
                  <a:srgbClr val="000000"/>
                </a:solidFill>
                <a:latin typeface="Calibri Light" panose="020F0302020204030204" pitchFamily="34" charset="0"/>
              </a:rPr>
              <a:t>​</a:t>
            </a:r>
            <a:endParaRPr lang="en-US" dirty="0">
              <a:solidFill>
                <a:srgbClr val="FF0000"/>
              </a:solidFill>
            </a:endParaRPr>
          </a:p>
        </p:txBody>
      </p:sp>
    </p:spTree>
    <p:extLst>
      <p:ext uri="{BB962C8B-B14F-4D97-AF65-F5344CB8AC3E}">
        <p14:creationId xmlns:p14="http://schemas.microsoft.com/office/powerpoint/2010/main" val="182768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4E2A-2E19-4D14-A6F0-4F1487B019EB}"/>
              </a:ext>
            </a:extLst>
          </p:cNvPr>
          <p:cNvSpPr>
            <a:spLocks noGrp="1"/>
          </p:cNvSpPr>
          <p:nvPr>
            <p:ph type="title"/>
          </p:nvPr>
        </p:nvSpPr>
        <p:spPr/>
        <p:txBody>
          <a:bodyPr>
            <a:normAutofit/>
          </a:bodyPr>
          <a:lstStyle/>
          <a:p>
            <a:r>
              <a:rPr lang="en-US" sz="4400" b="1" dirty="0">
                <a:solidFill>
                  <a:schemeClr val="accent3">
                    <a:lumMod val="75000"/>
                  </a:schemeClr>
                </a:solidFill>
              </a:rPr>
              <a:t>Indications</a:t>
            </a:r>
          </a:p>
        </p:txBody>
      </p:sp>
      <p:sp>
        <p:nvSpPr>
          <p:cNvPr id="3" name="Content Placeholder 2">
            <a:extLst>
              <a:ext uri="{FF2B5EF4-FFF2-40B4-BE49-F238E27FC236}">
                <a16:creationId xmlns:a16="http://schemas.microsoft.com/office/drawing/2014/main" id="{08454636-15A0-41B1-96FC-6214A81D157B}"/>
              </a:ext>
            </a:extLst>
          </p:cNvPr>
          <p:cNvSpPr>
            <a:spLocks noGrp="1"/>
          </p:cNvSpPr>
          <p:nvPr>
            <p:ph idx="1"/>
          </p:nvPr>
        </p:nvSpPr>
        <p:spPr/>
        <p:txBody>
          <a:bodyPr>
            <a:normAutofit lnSpcReduction="10000"/>
          </a:bodyPr>
          <a:lstStyle/>
          <a:p>
            <a:r>
              <a:rPr lang="en-US" dirty="0">
                <a:solidFill>
                  <a:schemeClr val="accent3">
                    <a:lumMod val="75000"/>
                  </a:schemeClr>
                </a:solidFill>
              </a:rPr>
              <a:t>Pre-oxygenation; prior to procedures that may cause </a:t>
            </a:r>
            <a:r>
              <a:rPr lang="en-US" dirty="0" err="1">
                <a:solidFill>
                  <a:schemeClr val="accent3">
                    <a:lumMod val="75000"/>
                  </a:schemeClr>
                </a:solidFill>
              </a:rPr>
              <a:t>hypoxaemia</a:t>
            </a:r>
            <a:r>
              <a:rPr lang="en-US" dirty="0">
                <a:solidFill>
                  <a:schemeClr val="accent3">
                    <a:lumMod val="75000"/>
                  </a:schemeClr>
                </a:solidFill>
              </a:rPr>
              <a:t> </a:t>
            </a:r>
            <a:r>
              <a:rPr lang="en-US" dirty="0" err="1">
                <a:solidFill>
                  <a:schemeClr val="accent3">
                    <a:lumMod val="75000"/>
                  </a:schemeClr>
                </a:solidFill>
              </a:rPr>
              <a:t>eg.</a:t>
            </a:r>
            <a:r>
              <a:rPr lang="en-US" dirty="0">
                <a:solidFill>
                  <a:schemeClr val="accent3">
                    <a:lumMod val="75000"/>
                  </a:schemeClr>
                </a:solidFill>
              </a:rPr>
              <a:t> Suctioning</a:t>
            </a:r>
          </a:p>
          <a:p>
            <a:endParaRPr lang="en-US" dirty="0">
              <a:solidFill>
                <a:schemeClr val="accent3">
                  <a:lumMod val="75000"/>
                </a:schemeClr>
              </a:solidFill>
            </a:endParaRPr>
          </a:p>
          <a:p>
            <a:r>
              <a:rPr lang="en-US" dirty="0">
                <a:solidFill>
                  <a:schemeClr val="accent3">
                    <a:lumMod val="75000"/>
                  </a:schemeClr>
                </a:solidFill>
              </a:rPr>
              <a:t>Routinely post-operatively </a:t>
            </a:r>
          </a:p>
          <a:p>
            <a:endParaRPr lang="en-US" dirty="0">
              <a:solidFill>
                <a:schemeClr val="accent3">
                  <a:lumMod val="75000"/>
                </a:schemeClr>
              </a:solidFill>
            </a:endParaRPr>
          </a:p>
          <a:p>
            <a:r>
              <a:rPr lang="en-US" dirty="0">
                <a:solidFill>
                  <a:schemeClr val="accent3">
                    <a:lumMod val="75000"/>
                  </a:schemeClr>
                </a:solidFill>
              </a:rPr>
              <a:t>Excessive myocardial work </a:t>
            </a:r>
            <a:r>
              <a:rPr lang="en-US" dirty="0" err="1">
                <a:solidFill>
                  <a:schemeClr val="accent3">
                    <a:lumMod val="75000"/>
                  </a:schemeClr>
                </a:solidFill>
              </a:rPr>
              <a:t>eg.</a:t>
            </a:r>
            <a:r>
              <a:rPr lang="en-US" dirty="0">
                <a:solidFill>
                  <a:schemeClr val="accent3">
                    <a:lumMod val="75000"/>
                  </a:schemeClr>
                </a:solidFill>
              </a:rPr>
              <a:t> Heart Failure, hypertension crisis, MI</a:t>
            </a:r>
          </a:p>
          <a:p>
            <a:endParaRPr lang="en-US" dirty="0">
              <a:solidFill>
                <a:schemeClr val="accent3">
                  <a:lumMod val="75000"/>
                </a:schemeClr>
              </a:solidFill>
            </a:endParaRPr>
          </a:p>
          <a:p>
            <a:r>
              <a:rPr lang="en-US" dirty="0">
                <a:solidFill>
                  <a:schemeClr val="accent3">
                    <a:lumMod val="75000"/>
                  </a:schemeClr>
                </a:solidFill>
              </a:rPr>
              <a:t>Decrease oxygen carrying capacity </a:t>
            </a:r>
            <a:r>
              <a:rPr lang="en-US" dirty="0" err="1">
                <a:solidFill>
                  <a:schemeClr val="accent3">
                    <a:lumMod val="75000"/>
                  </a:schemeClr>
                </a:solidFill>
              </a:rPr>
              <a:t>eg.</a:t>
            </a:r>
            <a:r>
              <a:rPr lang="en-US" dirty="0">
                <a:solidFill>
                  <a:schemeClr val="accent3">
                    <a:lumMod val="75000"/>
                  </a:schemeClr>
                </a:solidFill>
              </a:rPr>
              <a:t> </a:t>
            </a:r>
            <a:r>
              <a:rPr lang="en-US" dirty="0" err="1">
                <a:solidFill>
                  <a:schemeClr val="accent3">
                    <a:lumMod val="75000"/>
                  </a:schemeClr>
                </a:solidFill>
              </a:rPr>
              <a:t>Carbomonoxide</a:t>
            </a:r>
            <a:r>
              <a:rPr lang="en-US" dirty="0">
                <a:solidFill>
                  <a:schemeClr val="accent3">
                    <a:lumMod val="75000"/>
                  </a:schemeClr>
                </a:solidFill>
              </a:rPr>
              <a:t>/cyanide poisoning</a:t>
            </a:r>
          </a:p>
          <a:p>
            <a:endParaRPr lang="en-US" dirty="0">
              <a:solidFill>
                <a:schemeClr val="accent3">
                  <a:lumMod val="75000"/>
                </a:schemeClr>
              </a:solidFill>
            </a:endParaRPr>
          </a:p>
          <a:p>
            <a:r>
              <a:rPr lang="en-US" dirty="0">
                <a:solidFill>
                  <a:schemeClr val="accent3">
                    <a:lumMod val="75000"/>
                  </a:schemeClr>
                </a:solidFill>
              </a:rPr>
              <a:t>Acute or chronic respiratory condition</a:t>
            </a:r>
          </a:p>
          <a:p>
            <a:endParaRPr lang="en-US" dirty="0">
              <a:solidFill>
                <a:schemeClr val="accent3">
                  <a:lumMod val="75000"/>
                </a:schemeClr>
              </a:solidFill>
            </a:endParaRPr>
          </a:p>
          <a:p>
            <a:r>
              <a:rPr lang="en-US" dirty="0">
                <a:solidFill>
                  <a:schemeClr val="accent3">
                    <a:lumMod val="75000"/>
                  </a:schemeClr>
                </a:solidFill>
              </a:rPr>
              <a:t>Increase oxygen demand </a:t>
            </a:r>
            <a:r>
              <a:rPr lang="en-US" dirty="0" err="1">
                <a:solidFill>
                  <a:schemeClr val="accent3">
                    <a:lumMod val="75000"/>
                  </a:schemeClr>
                </a:solidFill>
              </a:rPr>
              <a:t>eg</a:t>
            </a:r>
            <a:r>
              <a:rPr lang="en-US" dirty="0">
                <a:solidFill>
                  <a:schemeClr val="accent3">
                    <a:lumMod val="75000"/>
                  </a:schemeClr>
                </a:solidFill>
              </a:rPr>
              <a:t> Trauma, sepsis</a:t>
            </a:r>
          </a:p>
        </p:txBody>
      </p:sp>
    </p:spTree>
    <p:extLst>
      <p:ext uri="{BB962C8B-B14F-4D97-AF65-F5344CB8AC3E}">
        <p14:creationId xmlns:p14="http://schemas.microsoft.com/office/powerpoint/2010/main" val="109428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86D6-0043-4D3C-B74B-F06D3A24D59F}"/>
              </a:ext>
            </a:extLst>
          </p:cNvPr>
          <p:cNvSpPr>
            <a:spLocks noGrp="1"/>
          </p:cNvSpPr>
          <p:nvPr>
            <p:ph type="title"/>
          </p:nvPr>
        </p:nvSpPr>
        <p:spPr/>
        <p:txBody>
          <a:bodyPr/>
          <a:lstStyle/>
          <a:p>
            <a:r>
              <a:rPr lang="en-US" b="1" dirty="0">
                <a:solidFill>
                  <a:schemeClr val="accent3">
                    <a:lumMod val="75000"/>
                  </a:schemeClr>
                </a:solidFill>
              </a:rPr>
              <a:t>Monitoring of Oxygen Therapy</a:t>
            </a:r>
          </a:p>
        </p:txBody>
      </p:sp>
      <p:sp>
        <p:nvSpPr>
          <p:cNvPr id="3" name="Content Placeholder 2">
            <a:extLst>
              <a:ext uri="{FF2B5EF4-FFF2-40B4-BE49-F238E27FC236}">
                <a16:creationId xmlns:a16="http://schemas.microsoft.com/office/drawing/2014/main" id="{A30BC5AB-F053-456C-ADB4-9623BEE3BDE8}"/>
              </a:ext>
            </a:extLst>
          </p:cNvPr>
          <p:cNvSpPr>
            <a:spLocks noGrp="1"/>
          </p:cNvSpPr>
          <p:nvPr>
            <p:ph idx="1"/>
          </p:nvPr>
        </p:nvSpPr>
        <p:spPr/>
        <p:txBody>
          <a:bodyPr/>
          <a:lstStyle/>
          <a:p>
            <a:r>
              <a:rPr lang="en-US" dirty="0">
                <a:solidFill>
                  <a:schemeClr val="accent3">
                    <a:lumMod val="75000"/>
                  </a:schemeClr>
                </a:solidFill>
              </a:rPr>
              <a:t>Oxygen is a drug and must be prescribed</a:t>
            </a:r>
          </a:p>
          <a:p>
            <a:endParaRPr lang="en-US" dirty="0">
              <a:solidFill>
                <a:schemeClr val="accent3">
                  <a:lumMod val="75000"/>
                </a:schemeClr>
              </a:solidFill>
            </a:endParaRPr>
          </a:p>
          <a:p>
            <a:r>
              <a:rPr lang="en-US" dirty="0">
                <a:solidFill>
                  <a:schemeClr val="accent3">
                    <a:lumMod val="75000"/>
                  </a:schemeClr>
                </a:solidFill>
              </a:rPr>
              <a:t>Clinical observations – consciousness, respiratory and heart rates, blood pressure, capillary refill</a:t>
            </a:r>
          </a:p>
          <a:p>
            <a:endParaRPr lang="en-US" dirty="0">
              <a:solidFill>
                <a:schemeClr val="accent3">
                  <a:lumMod val="75000"/>
                </a:schemeClr>
              </a:solidFill>
            </a:endParaRPr>
          </a:p>
          <a:p>
            <a:r>
              <a:rPr lang="en-US" dirty="0">
                <a:solidFill>
                  <a:schemeClr val="accent3">
                    <a:lumMod val="75000"/>
                  </a:schemeClr>
                </a:solidFill>
              </a:rPr>
              <a:t>The best method of assessing oxygenation is to measure the peripheral arterial oxygenation saturation</a:t>
            </a:r>
          </a:p>
          <a:p>
            <a:endParaRPr lang="en-US" dirty="0">
              <a:solidFill>
                <a:schemeClr val="accent3">
                  <a:lumMod val="75000"/>
                </a:schemeClr>
              </a:solidFill>
            </a:endParaRPr>
          </a:p>
          <a:p>
            <a:r>
              <a:rPr lang="en-US" dirty="0">
                <a:solidFill>
                  <a:schemeClr val="accent3">
                    <a:lumMod val="75000"/>
                  </a:schemeClr>
                </a:solidFill>
              </a:rPr>
              <a:t>Pulse oximeter measures the oxygen saturation in blood – SPO2 if above 94%</a:t>
            </a:r>
          </a:p>
          <a:p>
            <a:endParaRPr lang="en-US" dirty="0">
              <a:solidFill>
                <a:schemeClr val="accent3">
                  <a:lumMod val="75000"/>
                </a:schemeClr>
              </a:solidFill>
            </a:endParaRPr>
          </a:p>
          <a:p>
            <a:r>
              <a:rPr lang="en-US" dirty="0">
                <a:solidFill>
                  <a:schemeClr val="accent3">
                    <a:lumMod val="75000"/>
                  </a:schemeClr>
                </a:solidFill>
              </a:rPr>
              <a:t>Arterial blood gases can also be done and a PO2&lt;70mmHg is a sign of hypoxia.</a:t>
            </a:r>
          </a:p>
          <a:p>
            <a:endParaRPr lang="en-US" dirty="0"/>
          </a:p>
        </p:txBody>
      </p:sp>
    </p:spTree>
    <p:extLst>
      <p:ext uri="{BB962C8B-B14F-4D97-AF65-F5344CB8AC3E}">
        <p14:creationId xmlns:p14="http://schemas.microsoft.com/office/powerpoint/2010/main" val="143069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3665-6DA8-4399-A669-50E2BEA795A8}"/>
              </a:ext>
            </a:extLst>
          </p:cNvPr>
          <p:cNvSpPr>
            <a:spLocks noGrp="1"/>
          </p:cNvSpPr>
          <p:nvPr>
            <p:ph type="title"/>
          </p:nvPr>
        </p:nvSpPr>
        <p:spPr/>
        <p:txBody>
          <a:bodyPr/>
          <a:lstStyle/>
          <a:p>
            <a:r>
              <a:rPr lang="en-US" b="1" dirty="0">
                <a:solidFill>
                  <a:schemeClr val="accent3">
                    <a:lumMod val="75000"/>
                  </a:schemeClr>
                </a:solidFill>
                <a:latin typeface="Arial" panose="020B0604020202020204" pitchFamily="34" charset="0"/>
                <a:cs typeface="Arial" panose="020B0604020202020204" pitchFamily="34" charset="0"/>
              </a:rPr>
              <a:t>Humidification</a:t>
            </a:r>
          </a:p>
        </p:txBody>
      </p:sp>
      <p:sp>
        <p:nvSpPr>
          <p:cNvPr id="3" name="Content Placeholder 2">
            <a:extLst>
              <a:ext uri="{FF2B5EF4-FFF2-40B4-BE49-F238E27FC236}">
                <a16:creationId xmlns:a16="http://schemas.microsoft.com/office/drawing/2014/main" id="{74FB52B0-5CD6-46B5-AED7-47802CFEC200}"/>
              </a:ext>
            </a:extLst>
          </p:cNvPr>
          <p:cNvSpPr>
            <a:spLocks noGrp="1"/>
          </p:cNvSpPr>
          <p:nvPr>
            <p:ph idx="1"/>
          </p:nvPr>
        </p:nvSpPr>
        <p:spPr>
          <a:xfrm>
            <a:off x="508000" y="1625600"/>
            <a:ext cx="10845800" cy="5008880"/>
          </a:xfrm>
        </p:spPr>
        <p:txBody>
          <a:bodyPr/>
          <a:lstStyle/>
          <a:p>
            <a:r>
              <a:rPr lang="en-US" sz="2400" dirty="0">
                <a:solidFill>
                  <a:schemeClr val="accent3">
                    <a:lumMod val="75000"/>
                  </a:schemeClr>
                </a:solidFill>
              </a:rPr>
              <a:t>This is the process whereby water in the form of droplets or </a:t>
            </a:r>
            <a:r>
              <a:rPr lang="en-US" sz="2400" dirty="0" err="1">
                <a:solidFill>
                  <a:schemeClr val="accent3">
                    <a:lumMod val="75000"/>
                  </a:schemeClr>
                </a:solidFill>
              </a:rPr>
              <a:t>vapour</a:t>
            </a:r>
            <a:r>
              <a:rPr lang="en-US" sz="2400" dirty="0">
                <a:solidFill>
                  <a:schemeClr val="accent3">
                    <a:lumMod val="75000"/>
                  </a:schemeClr>
                </a:solidFill>
              </a:rPr>
              <a:t> is added to a stream</a:t>
            </a:r>
          </a:p>
          <a:p>
            <a:r>
              <a:rPr lang="en-US" sz="2400" dirty="0">
                <a:solidFill>
                  <a:schemeClr val="accent3">
                    <a:lumMod val="75000"/>
                  </a:schemeClr>
                </a:solidFill>
              </a:rPr>
              <a:t>Dry oxygen causes dryness of mucous membranes, leading to basal collapse of alveoli (atelectasis) and shunting</a:t>
            </a:r>
          </a:p>
          <a:p>
            <a:r>
              <a:rPr lang="en-US" sz="2400" dirty="0">
                <a:solidFill>
                  <a:schemeClr val="accent3">
                    <a:lumMod val="75000"/>
                  </a:schemeClr>
                </a:solidFill>
              </a:rPr>
              <a:t>Humidification add water </a:t>
            </a:r>
            <a:r>
              <a:rPr lang="en-US" sz="2400" dirty="0" err="1">
                <a:solidFill>
                  <a:schemeClr val="accent3">
                    <a:lumMod val="75000"/>
                  </a:schemeClr>
                </a:solidFill>
              </a:rPr>
              <a:t>vapour</a:t>
            </a:r>
            <a:r>
              <a:rPr lang="en-US" sz="2400" dirty="0">
                <a:solidFill>
                  <a:schemeClr val="accent3">
                    <a:lumMod val="75000"/>
                  </a:schemeClr>
                </a:solidFill>
              </a:rPr>
              <a:t> to inspired air because O2 is a dry gas that dehydrates respiratory mucous membrane</a:t>
            </a:r>
          </a:p>
          <a:p>
            <a:r>
              <a:rPr lang="en-US" sz="2400" dirty="0">
                <a:solidFill>
                  <a:schemeClr val="accent3">
                    <a:lumMod val="75000"/>
                  </a:schemeClr>
                </a:solidFill>
              </a:rPr>
              <a:t>It also prevents mucous membrane from drying and becoming irritated</a:t>
            </a:r>
          </a:p>
          <a:p>
            <a:r>
              <a:rPr lang="en-US" sz="2400" dirty="0">
                <a:solidFill>
                  <a:schemeClr val="accent3">
                    <a:lumMod val="75000"/>
                  </a:schemeClr>
                </a:solidFill>
              </a:rPr>
              <a:t>Secretions are equally loosened for easy expectoration</a:t>
            </a:r>
            <a:r>
              <a:rPr lang="en-US" sz="2400" b="1" dirty="0">
                <a:solidFill>
                  <a:schemeClr val="accent3">
                    <a:lumMod val="75000"/>
                  </a:schemeClr>
                </a:solidFill>
              </a:rPr>
              <a:t> </a:t>
            </a:r>
          </a:p>
          <a:p>
            <a:endParaRPr lang="en-US" sz="2400" b="1" dirty="0">
              <a:solidFill>
                <a:schemeClr val="accent3">
                  <a:lumMod val="75000"/>
                </a:schemeClr>
              </a:solidFill>
            </a:endParaRPr>
          </a:p>
          <a:p>
            <a:pPr marL="0" indent="0">
              <a:buNone/>
            </a:pPr>
            <a:r>
              <a:rPr lang="en-US" sz="2400" b="1" dirty="0">
                <a:solidFill>
                  <a:schemeClr val="accent3">
                    <a:lumMod val="75000"/>
                  </a:schemeClr>
                </a:solidFill>
              </a:rPr>
              <a:t>NB: AS MUCH AS POSSIBLE DO NOT AMINISTER DRY OXYGEN TO YOUR PATIENTS</a:t>
            </a:r>
            <a:r>
              <a:rPr lang="en-US" b="1" dirty="0">
                <a:solidFill>
                  <a:schemeClr val="accent3">
                    <a:lumMod val="75000"/>
                  </a:schemeClr>
                </a:solidFill>
              </a:rPr>
              <a:t>.</a:t>
            </a:r>
          </a:p>
        </p:txBody>
      </p:sp>
    </p:spTree>
    <p:extLst>
      <p:ext uri="{BB962C8B-B14F-4D97-AF65-F5344CB8AC3E}">
        <p14:creationId xmlns:p14="http://schemas.microsoft.com/office/powerpoint/2010/main" val="1718502257"/>
      </p:ext>
    </p:extLst>
  </p:cSld>
  <p:clrMapOvr>
    <a:masterClrMapping/>
  </p:clrMapOvr>
</p:sld>
</file>

<file path=ppt/theme/theme1.xml><?xml version="1.0" encoding="utf-8"?>
<a:theme xmlns:a="http://schemas.openxmlformats.org/drawingml/2006/main" name="Office Theme">
  <a:themeElements>
    <a:clrScheme name="RISE Colors">
      <a:dk1>
        <a:srgbClr val="000000"/>
      </a:dk1>
      <a:lt1>
        <a:srgbClr val="FFFFFF"/>
      </a:lt1>
      <a:dk2>
        <a:srgbClr val="213369"/>
      </a:dk2>
      <a:lt2>
        <a:srgbClr val="B9202F"/>
      </a:lt2>
      <a:accent1>
        <a:srgbClr val="A7C4E8"/>
      </a:accent1>
      <a:accent2>
        <a:srgbClr val="00AFA1"/>
      </a:accent2>
      <a:accent3>
        <a:srgbClr val="1568B2"/>
      </a:accent3>
      <a:accent4>
        <a:srgbClr val="651D32"/>
      </a:accent4>
      <a:accent5>
        <a:srgbClr val="202720"/>
      </a:accent5>
      <a:accent6>
        <a:srgbClr val="6C6363"/>
      </a:accent6>
      <a:hlink>
        <a:srgbClr val="0563C1"/>
      </a:hlink>
      <a:folHlink>
        <a:srgbClr val="CFCF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6bc7fdb-94a0-4550-9262-59b9a1e24eae">
      <UserInfo>
        <DisplayName>Kristin Meek</DisplayName>
        <AccountId>2832</AccountId>
        <AccountType/>
      </UserInfo>
      <UserInfo>
        <DisplayName>Kelly Curran</DisplayName>
        <AccountId>29</AccountId>
        <AccountType/>
      </UserInfo>
      <UserInfo>
        <DisplayName>Manya Dotson</DisplayName>
        <AccountId>174</AccountId>
        <AccountType/>
      </UserInfo>
      <UserInfo>
        <DisplayName>Linda Thumba</DisplayName>
        <AccountId>2809</AccountId>
        <AccountType/>
      </UserInfo>
    </SharedWithUsers>
    <TaxCatchAll xmlns="8d42e0dd-18ca-448e-996e-c2aaa315e839" xsi:nil="true"/>
    <lcf76f155ced4ddcb4097134ff3c332f xmlns="144d5290-e6e5-4623-91d2-9fe55aa32c8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13A763F985B0488895E24FE9AB232B" ma:contentTypeVersion="16" ma:contentTypeDescription="Create a new document." ma:contentTypeScope="" ma:versionID="3e262a9f7514c50efd2f0c71c565e0d0">
  <xsd:schema xmlns:xsd="http://www.w3.org/2001/XMLSchema" xmlns:xs="http://www.w3.org/2001/XMLSchema" xmlns:p="http://schemas.microsoft.com/office/2006/metadata/properties" xmlns:ns2="144d5290-e6e5-4623-91d2-9fe55aa32c80" xmlns:ns3="c6bc7fdb-94a0-4550-9262-59b9a1e24eae" xmlns:ns4="8d42e0dd-18ca-448e-996e-c2aaa315e839" targetNamespace="http://schemas.microsoft.com/office/2006/metadata/properties" ma:root="true" ma:fieldsID="27a5e2aea829883a1aeb749a891ffca7" ns2:_="" ns3:_="" ns4:_="">
    <xsd:import namespace="144d5290-e6e5-4623-91d2-9fe55aa32c80"/>
    <xsd:import namespace="c6bc7fdb-94a0-4550-9262-59b9a1e24eae"/>
    <xsd:import namespace="8d42e0dd-18ca-448e-996e-c2aaa315e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d5290-e6e5-4623-91d2-9fe55aa32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04c289-2b3b-45af-a6a7-9640d4e0ae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bc7fdb-94a0-4550-9262-59b9a1e24e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42e0dd-18ca-448e-996e-c2aaa315e83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acac136-076d-4ff3-b5ce-f7882b9d6517}" ma:internalName="TaxCatchAll" ma:showField="CatchAllData" ma:web="c6bc7fdb-94a0-4550-9262-59b9a1e24e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05E50E-10A7-4974-84D6-671A899EEA80}">
  <ds:schemaRefs>
    <ds:schemaRef ds:uri="http://schemas.microsoft.com/office/infopath/2007/PartnerControls"/>
    <ds:schemaRef ds:uri="ff72bea9-ccc7-440a-a354-dc1df32067ef"/>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c6bc7fdb-94a0-4550-9262-59b9a1e24eae"/>
    <ds:schemaRef ds:uri="http://purl.org/dc/terms/"/>
    <ds:schemaRef ds:uri="8d42e0dd-18ca-448e-996e-c2aaa315e839"/>
    <ds:schemaRef ds:uri="0c1413a2-014c-4f8d-95c9-219594620d4d"/>
  </ds:schemaRefs>
</ds:datastoreItem>
</file>

<file path=customXml/itemProps2.xml><?xml version="1.0" encoding="utf-8"?>
<ds:datastoreItem xmlns:ds="http://schemas.openxmlformats.org/officeDocument/2006/customXml" ds:itemID="{EA41A271-E270-4039-A214-396EF1E36791}"/>
</file>

<file path=customXml/itemProps3.xml><?xml version="1.0" encoding="utf-8"?>
<ds:datastoreItem xmlns:ds="http://schemas.openxmlformats.org/officeDocument/2006/customXml" ds:itemID="{59D44327-C7E4-4C49-8F13-9E7FA80275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616</TotalTime>
  <Words>2538</Words>
  <Application>Microsoft Office PowerPoint</Application>
  <PresentationFormat>Widescreen</PresentationFormat>
  <Paragraphs>433</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Oxygen Therapy</vt:lpstr>
      <vt:lpstr>Oxygen Essential for Life at the Training Center</vt:lpstr>
      <vt:lpstr>Introduction</vt:lpstr>
      <vt:lpstr>Introduction</vt:lpstr>
      <vt:lpstr>Oxygen (O2) What’s The Problem</vt:lpstr>
      <vt:lpstr>What are the Indications for Oxygen Administration?</vt:lpstr>
      <vt:lpstr>Indications</vt:lpstr>
      <vt:lpstr>Monitoring of Oxygen Therapy</vt:lpstr>
      <vt:lpstr>Humidification</vt:lpstr>
      <vt:lpstr>Humidification of Oxygen</vt:lpstr>
      <vt:lpstr>Oxygen cylinder with a cold bottle humidifier at the Emergency Unit</vt:lpstr>
      <vt:lpstr>Classification of oxygen therapy devices</vt:lpstr>
      <vt:lpstr>Low flow system</vt:lpstr>
      <vt:lpstr>High flow system</vt:lpstr>
      <vt:lpstr>Performances (Based on predictability and consistency of Fio2 provided)</vt:lpstr>
      <vt:lpstr>Variable performance devices</vt:lpstr>
      <vt:lpstr>Fixed performance devices</vt:lpstr>
      <vt:lpstr>Variable performance devices</vt:lpstr>
      <vt:lpstr>Nasal prongs</vt:lpstr>
      <vt:lpstr>Nasal prongs</vt:lpstr>
      <vt:lpstr>PowerPoint Presentation</vt:lpstr>
      <vt:lpstr>Nasal Prongs</vt:lpstr>
      <vt:lpstr>Simple Face Mask</vt:lpstr>
      <vt:lpstr>Simple face mask</vt:lpstr>
      <vt:lpstr>Simple face mask</vt:lpstr>
      <vt:lpstr>Simple Face Mask</vt:lpstr>
      <vt:lpstr>The Face Tent</vt:lpstr>
      <vt:lpstr>Trache -mask</vt:lpstr>
      <vt:lpstr>PowerPoint Presentation</vt:lpstr>
      <vt:lpstr>Non-Rebreather Mask</vt:lpstr>
      <vt:lpstr>Non-Rebreather Mask</vt:lpstr>
      <vt:lpstr>Non- Rebreather Mask</vt:lpstr>
      <vt:lpstr>Non- Rebreather Mask</vt:lpstr>
      <vt:lpstr>Non- Rebreather Mask</vt:lpstr>
      <vt:lpstr>Non-Rebreather Mask</vt:lpstr>
      <vt:lpstr>Partial Rebreather Mask</vt:lpstr>
      <vt:lpstr>Re-breathing Mask</vt:lpstr>
      <vt:lpstr>Partial Re-breathing Mask</vt:lpstr>
      <vt:lpstr>Partial Re-breathing Mask</vt:lpstr>
      <vt:lpstr>Partial Re-breathing Mask</vt:lpstr>
      <vt:lpstr>Aerosol Mask</vt:lpstr>
      <vt:lpstr>Aerosol Mask</vt:lpstr>
      <vt:lpstr>Aerosol Mask</vt:lpstr>
      <vt:lpstr>Fixed performance devices</vt:lpstr>
      <vt:lpstr>Indications for controlled oxygen therapy (fixed FiO2)</vt:lpstr>
      <vt:lpstr>Venturi Mask</vt:lpstr>
      <vt:lpstr>Venturi Mask</vt:lpstr>
      <vt:lpstr>Venturi Mask</vt:lpstr>
      <vt:lpstr>Venturi Mask</vt:lpstr>
      <vt:lpstr>Venturi Mask</vt:lpstr>
      <vt:lpstr>PowerPoint Presentation</vt:lpstr>
      <vt:lpstr>O2 ADMINISTRATION DEVICES</vt:lpstr>
      <vt:lpstr>T- Piece</vt:lpstr>
      <vt:lpstr>PowerPoint Presentation</vt:lpstr>
      <vt:lpstr>The Intensive Care Ventilator</vt:lpstr>
      <vt:lpstr>The Anaesthetic Machine</vt:lpstr>
      <vt:lpstr>Infection Control</vt:lpstr>
      <vt:lpstr>Hazards of Oxygen Therapy</vt:lpstr>
      <vt:lpstr>Hazards of Oxygen Therapy</vt:lpstr>
      <vt:lpstr>Remember …</vt:lpstr>
      <vt:lpstr>Please Note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Renata Kepner</dc:creator>
  <cp:lastModifiedBy>Doreenda Enyonam Ahiataku</cp:lastModifiedBy>
  <cp:revision>67</cp:revision>
  <dcterms:created xsi:type="dcterms:W3CDTF">2022-06-11T18:33:07Z</dcterms:created>
  <dcterms:modified xsi:type="dcterms:W3CDTF">2023-03-22T05:03:13Z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0x0101003313A763F985B0488895E24FE9AB232B</vt:lpwstr>
  </property>
  <property fmtid="{D5CDD505-2E9C-101B-9397-08002B2CF9AE}" pid="3" name="MediaServiceImageTags">
    <vt:lpwstr/>
  </property>
</Properties>
</file>