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23"/>
  </p:handoutMasterIdLst>
  <p:sldIdLst>
    <p:sldId id="256" r:id="rId5"/>
    <p:sldId id="267" r:id="rId6"/>
    <p:sldId id="266" r:id="rId7"/>
    <p:sldId id="268" r:id="rId8"/>
    <p:sldId id="269" r:id="rId9"/>
    <p:sldId id="270" r:id="rId10"/>
    <p:sldId id="272" r:id="rId11"/>
    <p:sldId id="271" r:id="rId12"/>
    <p:sldId id="273" r:id="rId13"/>
    <p:sldId id="274" r:id="rId14"/>
    <p:sldId id="276" r:id="rId15"/>
    <p:sldId id="277" r:id="rId16"/>
    <p:sldId id="278" r:id="rId17"/>
    <p:sldId id="279" r:id="rId18"/>
    <p:sldId id="280" r:id="rId19"/>
    <p:sldId id="281" r:id="rId20"/>
    <p:sldId id="282" r:id="rId21"/>
    <p:sldId id="26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C92FB9-FC37-8B32-FA9E-235F138679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24463DB-213E-1E2C-DA00-04BF14EB54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E8149F-CAD5-5343-9EB3-862D02C069E2}" type="datetimeFigureOut">
              <a:rPr lang="en-US" smtClean="0"/>
              <a:t>3/12/2023</a:t>
            </a:fld>
            <a:endParaRPr lang="en-US"/>
          </a:p>
        </p:txBody>
      </p:sp>
      <p:sp>
        <p:nvSpPr>
          <p:cNvPr id="4" name="Footer Placeholder 3">
            <a:extLst>
              <a:ext uri="{FF2B5EF4-FFF2-40B4-BE49-F238E27FC236}">
                <a16:creationId xmlns:a16="http://schemas.microsoft.com/office/drawing/2014/main" id="{999187BC-874B-5ED0-F73D-0E6316D270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167E9F-B70A-0D3A-D993-F2753D3DC5B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A93E6-3BDF-C848-8990-5133819B92FD}" type="slidenum">
              <a:rPr lang="en-US" smtClean="0"/>
              <a:t>‹#›</a:t>
            </a:fld>
            <a:endParaRPr lang="en-US"/>
          </a:p>
        </p:txBody>
      </p:sp>
    </p:spTree>
    <p:extLst>
      <p:ext uri="{BB962C8B-B14F-4D97-AF65-F5344CB8AC3E}">
        <p14:creationId xmlns:p14="http://schemas.microsoft.com/office/powerpoint/2010/main" val="12729926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mailto:kelly.curran@Jhpiego.org" TargetMode="External"/><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hyperlink" Target="mailto:eberard@usaid.gov"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8" name="Picture 17" descr="A picture containing shape&#10;&#10;Description automatically generated">
            <a:extLst>
              <a:ext uri="{FF2B5EF4-FFF2-40B4-BE49-F238E27FC236}">
                <a16:creationId xmlns:a16="http://schemas.microsoft.com/office/drawing/2014/main" id="{60AC60BB-DAB3-870F-0577-72D9C4E48385}"/>
              </a:ext>
            </a:extLst>
          </p:cNvPr>
          <p:cNvPicPr>
            <a:picLocks noChangeAspect="1"/>
          </p:cNvPicPr>
          <p:nvPr userDrawn="1"/>
        </p:nvPicPr>
        <p:blipFill>
          <a:blip r:embed="rId2"/>
          <a:stretch>
            <a:fillRect/>
          </a:stretch>
        </p:blipFill>
        <p:spPr>
          <a:xfrm>
            <a:off x="-60960" y="0"/>
            <a:ext cx="12252960" cy="5749564"/>
          </a:xfrm>
          <a:prstGeom prst="rect">
            <a:avLst/>
          </a:prstGeom>
        </p:spPr>
      </p:pic>
      <p:sp>
        <p:nvSpPr>
          <p:cNvPr id="2" name="Title 1">
            <a:extLst>
              <a:ext uri="{FF2B5EF4-FFF2-40B4-BE49-F238E27FC236}">
                <a16:creationId xmlns:a16="http://schemas.microsoft.com/office/drawing/2014/main" id="{7133381A-EBE8-27E7-31EC-D08A3591E470}"/>
              </a:ext>
            </a:extLst>
          </p:cNvPr>
          <p:cNvSpPr>
            <a:spLocks noGrp="1"/>
          </p:cNvSpPr>
          <p:nvPr>
            <p:ph type="ctrTitle"/>
          </p:nvPr>
        </p:nvSpPr>
        <p:spPr>
          <a:xfrm>
            <a:off x="870233" y="714577"/>
            <a:ext cx="9494673" cy="2749549"/>
          </a:xfrm>
        </p:spPr>
        <p:txBody>
          <a:bodyPr anchor="b">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C911629F-EDB4-2C40-3D91-D39D15855B7D}"/>
              </a:ext>
            </a:extLst>
          </p:cNvPr>
          <p:cNvSpPr>
            <a:spLocks noGrp="1"/>
          </p:cNvSpPr>
          <p:nvPr>
            <p:ph type="subTitle" idx="1"/>
          </p:nvPr>
        </p:nvSpPr>
        <p:spPr>
          <a:xfrm>
            <a:off x="870234" y="3637685"/>
            <a:ext cx="9494672" cy="14822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13" name="Group 12">
            <a:extLst>
              <a:ext uri="{FF2B5EF4-FFF2-40B4-BE49-F238E27FC236}">
                <a16:creationId xmlns:a16="http://schemas.microsoft.com/office/drawing/2014/main" id="{73F75E84-3BDC-8198-78E1-D28DD820679B}"/>
              </a:ext>
            </a:extLst>
          </p:cNvPr>
          <p:cNvGrpSpPr/>
          <p:nvPr userDrawn="1"/>
        </p:nvGrpSpPr>
        <p:grpSpPr>
          <a:xfrm>
            <a:off x="364732" y="5923123"/>
            <a:ext cx="6349841" cy="764540"/>
            <a:chOff x="4999196" y="5839301"/>
            <a:chExt cx="6349841" cy="764540"/>
          </a:xfrm>
        </p:grpSpPr>
        <p:pic>
          <p:nvPicPr>
            <p:cNvPr id="9" name="Picture 8" descr="A picture containing text&#10;&#10;Description automatically generated">
              <a:extLst>
                <a:ext uri="{FF2B5EF4-FFF2-40B4-BE49-F238E27FC236}">
                  <a16:creationId xmlns:a16="http://schemas.microsoft.com/office/drawing/2014/main" id="{F9A532F9-994D-6477-BA3F-46363365C9B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224" t="19548" r="59213" b="16530"/>
            <a:stretch/>
          </p:blipFill>
          <p:spPr bwMode="auto">
            <a:xfrm>
              <a:off x="4999196" y="5839301"/>
              <a:ext cx="2228850" cy="764540"/>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71D896BD-7529-0462-4F86-519E27CB95B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60317" y="5872166"/>
              <a:ext cx="1188720" cy="698810"/>
            </a:xfrm>
            <a:prstGeom prst="rect">
              <a:avLst/>
            </a:prstGeom>
          </p:spPr>
        </p:pic>
      </p:grpSp>
    </p:spTree>
    <p:extLst>
      <p:ext uri="{BB962C8B-B14F-4D97-AF65-F5344CB8AC3E}">
        <p14:creationId xmlns:p14="http://schemas.microsoft.com/office/powerpoint/2010/main" val="2535669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A07B-DB3F-69CB-5089-C6E79F4FFE12}"/>
              </a:ext>
            </a:extLst>
          </p:cNvPr>
          <p:cNvSpPr>
            <a:spLocks noGrp="1"/>
          </p:cNvSpPr>
          <p:nvPr>
            <p:ph type="title"/>
          </p:nvPr>
        </p:nvSpPr>
        <p:spPr>
          <a:xfrm>
            <a:off x="839788" y="7874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DEBAFA-87ED-F6FB-C57D-F2B0ABA4BEB4}"/>
              </a:ext>
            </a:extLst>
          </p:cNvPr>
          <p:cNvSpPr>
            <a:spLocks noGrp="1"/>
          </p:cNvSpPr>
          <p:nvPr>
            <p:ph idx="1"/>
          </p:nvPr>
        </p:nvSpPr>
        <p:spPr>
          <a:xfrm>
            <a:off x="5183188" y="787400"/>
            <a:ext cx="6172200" cy="5026659"/>
          </a:xfrm>
        </p:spPr>
        <p:txBody>
          <a:bodyPr>
            <a:normAutofit/>
          </a:bodyPr>
          <a:lstStyle>
            <a:lvl1pPr>
              <a:buClr>
                <a:schemeClr val="bg2"/>
              </a:buClr>
              <a:defRPr sz="2400">
                <a:latin typeface="Arial" panose="020B0604020202020204" pitchFamily="34" charset="0"/>
                <a:cs typeface="Arial" panose="020B0604020202020204" pitchFamily="34" charset="0"/>
              </a:defRPr>
            </a:lvl1pPr>
            <a:lvl2pPr>
              <a:buClr>
                <a:schemeClr val="bg2"/>
              </a:buClr>
              <a:defRPr sz="2000">
                <a:latin typeface="Arial" panose="020B0604020202020204" pitchFamily="34" charset="0"/>
                <a:cs typeface="Arial" panose="020B0604020202020204" pitchFamily="34" charset="0"/>
              </a:defRPr>
            </a:lvl2pPr>
            <a:lvl3pPr>
              <a:buClr>
                <a:schemeClr val="bg2"/>
              </a:buClr>
              <a:defRPr sz="1800">
                <a:latin typeface="Arial" panose="020B0604020202020204" pitchFamily="34" charset="0"/>
                <a:cs typeface="Arial" panose="020B0604020202020204" pitchFamily="34" charset="0"/>
              </a:defRPr>
            </a:lvl3pPr>
            <a:lvl4pPr>
              <a:buClr>
                <a:schemeClr val="bg2"/>
              </a:buClr>
              <a:defRPr sz="1600">
                <a:latin typeface="Arial" panose="020B0604020202020204" pitchFamily="34" charset="0"/>
                <a:cs typeface="Arial" panose="020B0604020202020204" pitchFamily="34" charset="0"/>
              </a:defRPr>
            </a:lvl4pPr>
            <a:lvl5pPr>
              <a:buClr>
                <a:schemeClr val="bg2"/>
              </a:buCl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52B677-9F4B-BB55-92E4-528242EB4940}"/>
              </a:ext>
            </a:extLst>
          </p:cNvPr>
          <p:cNvSpPr>
            <a:spLocks noGrp="1"/>
          </p:cNvSpPr>
          <p:nvPr>
            <p:ph type="body" sz="half" idx="2"/>
          </p:nvPr>
        </p:nvSpPr>
        <p:spPr>
          <a:xfrm>
            <a:off x="839788" y="2476500"/>
            <a:ext cx="3932237" cy="3337560"/>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a:extLst>
              <a:ext uri="{FF2B5EF4-FFF2-40B4-BE49-F238E27FC236}">
                <a16:creationId xmlns:a16="http://schemas.microsoft.com/office/drawing/2014/main" id="{1C43341F-A27F-88EC-07CF-3ED42D886E12}"/>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309294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C2B2-7DBD-70B9-DD4A-6268CA487CC4}"/>
              </a:ext>
            </a:extLst>
          </p:cNvPr>
          <p:cNvSpPr>
            <a:spLocks noGrp="1"/>
          </p:cNvSpPr>
          <p:nvPr>
            <p:ph type="title"/>
          </p:nvPr>
        </p:nvSpPr>
        <p:spPr>
          <a:xfrm>
            <a:off x="839788" y="7874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D7FD09-B251-9368-0508-F681A6CE6B91}"/>
              </a:ext>
            </a:extLst>
          </p:cNvPr>
          <p:cNvSpPr>
            <a:spLocks noGrp="1"/>
          </p:cNvSpPr>
          <p:nvPr>
            <p:ph type="pic" idx="1"/>
          </p:nvPr>
        </p:nvSpPr>
        <p:spPr>
          <a:xfrm>
            <a:off x="5183188" y="787401"/>
            <a:ext cx="6172200" cy="507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A40C33-72FB-4604-6F87-D13308317B8D}"/>
              </a:ext>
            </a:extLst>
          </p:cNvPr>
          <p:cNvSpPr>
            <a:spLocks noGrp="1"/>
          </p:cNvSpPr>
          <p:nvPr>
            <p:ph type="body" sz="half" idx="2"/>
          </p:nvPr>
        </p:nvSpPr>
        <p:spPr>
          <a:xfrm>
            <a:off x="839788" y="2476500"/>
            <a:ext cx="3932237" cy="33375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a:extLst>
              <a:ext uri="{FF2B5EF4-FFF2-40B4-BE49-F238E27FC236}">
                <a16:creationId xmlns:a16="http://schemas.microsoft.com/office/drawing/2014/main" id="{70DE73F1-CDBC-1CD5-6FAB-F08B87D378F1}"/>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305322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56D19A-1B81-D2FF-18F8-5D1E139F153F}"/>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AAB73F-7C73-1893-B08D-FFBD6822AE6A}"/>
              </a:ext>
            </a:extLst>
          </p:cNvPr>
          <p:cNvSpPr>
            <a:spLocks noGrp="1"/>
          </p:cNvSpPr>
          <p:nvPr>
            <p:ph type="title" hasCustomPrompt="1"/>
          </p:nvPr>
        </p:nvSpPr>
        <p:spPr>
          <a:xfrm>
            <a:off x="838200" y="470632"/>
            <a:ext cx="10515600" cy="1325563"/>
          </a:xfrm>
        </p:spPr>
        <p:txBody>
          <a:bodyPr>
            <a:normAutofit/>
          </a:bodyPr>
          <a:lstStyle>
            <a:lvl1pPr>
              <a:defRPr sz="4400" b="1">
                <a:solidFill>
                  <a:schemeClr val="bg2"/>
                </a:solidFill>
              </a:defRPr>
            </a:lvl1pPr>
          </a:lstStyle>
          <a:p>
            <a:r>
              <a:rPr lang="en-US"/>
              <a:t>Thank You</a:t>
            </a:r>
          </a:p>
        </p:txBody>
      </p:sp>
      <p:pic>
        <p:nvPicPr>
          <p:cNvPr id="7" name="Picture 6">
            <a:extLst>
              <a:ext uri="{FF2B5EF4-FFF2-40B4-BE49-F238E27FC236}">
                <a16:creationId xmlns:a16="http://schemas.microsoft.com/office/drawing/2014/main" id="{FB9B8418-292C-24B2-3373-57ED1150BB44}"/>
              </a:ext>
            </a:extLst>
          </p:cNvPr>
          <p:cNvPicPr>
            <a:picLocks noChangeAspect="1"/>
          </p:cNvPicPr>
          <p:nvPr userDrawn="1"/>
        </p:nvPicPr>
        <p:blipFill>
          <a:blip r:embed="rId2"/>
          <a:srcRect/>
          <a:stretch/>
        </p:blipFill>
        <p:spPr>
          <a:xfrm>
            <a:off x="-7620" y="6470786"/>
            <a:ext cx="12207240" cy="389178"/>
          </a:xfrm>
          <a:prstGeom prst="rect">
            <a:avLst/>
          </a:prstGeom>
        </p:spPr>
      </p:pic>
      <p:sp>
        <p:nvSpPr>
          <p:cNvPr id="4" name="TextBox 3">
            <a:extLst>
              <a:ext uri="{FF2B5EF4-FFF2-40B4-BE49-F238E27FC236}">
                <a16:creationId xmlns:a16="http://schemas.microsoft.com/office/drawing/2014/main" id="{C5B7F9A7-0520-C08B-1ADD-EED31E2354EE}"/>
              </a:ext>
            </a:extLst>
          </p:cNvPr>
          <p:cNvSpPr txBox="1"/>
          <p:nvPr userDrawn="1"/>
        </p:nvSpPr>
        <p:spPr>
          <a:xfrm>
            <a:off x="838200" y="2336845"/>
            <a:ext cx="10515599" cy="3593291"/>
          </a:xfrm>
          <a:prstGeom prst="rect">
            <a:avLst/>
          </a:prstGeom>
          <a:noFill/>
        </p:spPr>
        <p:txBody>
          <a:bodyPr wrap="square" rtlCol="0">
            <a:spAutoFit/>
          </a:bodyPr>
          <a:lstStyle/>
          <a:p>
            <a:pPr marL="0" marR="457200" algn="l">
              <a:spcBef>
                <a:spcPts val="5000"/>
              </a:spcBef>
              <a:spcAft>
                <a:spcPts val="600"/>
              </a:spcAft>
            </a:pPr>
            <a:r>
              <a:rPr lang="en-US" sz="2400" b="1">
                <a:solidFill>
                  <a:srgbClr val="B9202F"/>
                </a:solidFill>
                <a:effectLst/>
                <a:latin typeface="Candara" panose="020E0502030303020204" pitchFamily="34" charset="0"/>
                <a:ea typeface="Calibri" panose="020F0502020204030204" pitchFamily="34" charset="0"/>
                <a:cs typeface="Times New Roman" panose="02020603050405020304" pitchFamily="18" charset="0"/>
              </a:rPr>
              <a:t>RISE Project Overview</a:t>
            </a:r>
            <a:endParaRPr lang="en-US" sz="2400" b="1">
              <a:solidFill>
                <a:srgbClr val="213369"/>
              </a:solidFill>
              <a:effectLst/>
              <a:latin typeface="Candara" panose="020E0502030303020204" pitchFamily="34" charset="0"/>
              <a:ea typeface="Calibri" panose="020F0502020204030204" pitchFamily="34" charset="0"/>
              <a:cs typeface="Times New Roman" panose="02020603050405020304" pitchFamily="18" charset="0"/>
            </a:endParaRPr>
          </a:p>
          <a:p>
            <a:pPr marL="0" marR="457200" algn="l">
              <a:spcBef>
                <a:spcPts val="0"/>
              </a:spcBef>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Reaching Impact, Saturation, and Epidemic Control (RISE) is a 5-year global project funded by the U.S. President’s Emergency Plan for AIDS Relief (PEPFAR) and the U.S. Agency for International Development (USAID) which works with countries to achieve a shared vision of attaining and maintaining epidemic control, with stronger local partners capable of managing and achieving results through sustainable, self-reliant, and resilient health systems by 2024.</a:t>
            </a:r>
            <a:endParaRPr lang="en-US" sz="1600">
              <a:effectLst/>
              <a:latin typeface="Arial" panose="020B0604020202020204" pitchFamily="34" charset="0"/>
              <a:ea typeface="Calibri" panose="020F0502020204030204" pitchFamily="34" charset="0"/>
              <a:cs typeface="Times New Roman" panose="02020603050405020304" pitchFamily="18" charset="0"/>
            </a:endParaRPr>
          </a:p>
          <a:p>
            <a:pPr marL="0" marR="457200" algn="l">
              <a:spcBef>
                <a:spcPts val="0"/>
              </a:spcBef>
              <a:spcAft>
                <a:spcPts val="300"/>
              </a:spcAft>
            </a:pPr>
            <a:r>
              <a:rPr lang="en-US" sz="1600" b="1">
                <a:effectLst/>
                <a:latin typeface="Arial" panose="020B0604020202020204" pitchFamily="34" charset="0"/>
                <a:ea typeface="Calibri" panose="020F0502020204030204" pitchFamily="34" charset="0"/>
                <a:cs typeface="Times New Roman" panose="02020603050405020304" pitchFamily="18" charset="0"/>
              </a:rPr>
              <a:t> </a:t>
            </a:r>
          </a:p>
          <a:p>
            <a:pPr marL="0" marR="457200" algn="l">
              <a:spcBef>
                <a:spcPts val="0"/>
              </a:spcBef>
              <a:spcAft>
                <a:spcPts val="600"/>
              </a:spcAft>
            </a:pPr>
            <a:r>
              <a:rPr lang="en-US" sz="1600">
                <a:solidFill>
                  <a:srgbClr val="B9202F"/>
                </a:solidFill>
                <a:effectLst/>
                <a:latin typeface="Candara" panose="020E0502030303020204" pitchFamily="34" charset="0"/>
                <a:ea typeface="Calibri" panose="020F0502020204030204" pitchFamily="34" charset="0"/>
                <a:cs typeface="Times New Roman" panose="02020603050405020304" pitchFamily="18" charset="0"/>
              </a:rPr>
              <a:t>Contact information:</a:t>
            </a:r>
            <a:endParaRPr lang="en-US" sz="1600">
              <a:solidFill>
                <a:srgbClr val="213369"/>
              </a:solidFill>
              <a:effectLst/>
              <a:latin typeface="Candara" panose="020E0502030303020204" pitchFamily="34" charset="0"/>
              <a:ea typeface="Calibri" panose="020F0502020204030204" pitchFamily="34" charset="0"/>
              <a:cs typeface="Times New Roman" panose="02020603050405020304" pitchFamily="18" charset="0"/>
            </a:endParaRPr>
          </a:p>
          <a:p>
            <a:pPr marL="0" marR="457200" algn="l">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At RISE: Kelly Curran, RISE Project Director (</a:t>
            </a:r>
            <a:r>
              <a:rPr lang="en-US" sz="1200" u="none" strike="noStrike">
                <a:effectLst/>
                <a:latin typeface="Arial" panose="020B0604020202020204" pitchFamily="34" charset="0"/>
                <a:ea typeface="Calibri" panose="020F0502020204030204" pitchFamily="34" charset="0"/>
                <a:cs typeface="Arial" panose="020B0604020202020204" pitchFamily="34" charset="0"/>
                <a:hlinkClick r:id="rId3"/>
              </a:rPr>
              <a:t>kelly.curran@Jhpiego.org</a:t>
            </a:r>
            <a:r>
              <a:rPr lang="en-US" sz="1200">
                <a:effectLst/>
                <a:latin typeface="Arial" panose="020B0604020202020204" pitchFamily="34" charset="0"/>
                <a:ea typeface="Calibri" panose="020F0502020204030204" pitchFamily="34" charset="0"/>
                <a:cs typeface="Arial" panose="020B0604020202020204" pitchFamily="34" charset="0"/>
              </a:rPr>
              <a:t>) </a:t>
            </a:r>
          </a:p>
          <a:p>
            <a:pPr marL="0" marR="457200" algn="l">
              <a:spcBef>
                <a:spcPts val="60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At USAID: Elizabeth </a:t>
            </a:r>
            <a:r>
              <a:rPr lang="en-US" sz="1200" err="1">
                <a:effectLst/>
                <a:latin typeface="Arial" panose="020B0604020202020204" pitchFamily="34" charset="0"/>
                <a:ea typeface="Calibri" panose="020F0502020204030204" pitchFamily="34" charset="0"/>
                <a:cs typeface="Arial" panose="020B0604020202020204" pitchFamily="34" charset="0"/>
              </a:rPr>
              <a:t>Berard</a:t>
            </a:r>
            <a:r>
              <a:rPr lang="en-US" sz="1200">
                <a:effectLst/>
                <a:latin typeface="Arial" panose="020B0604020202020204" pitchFamily="34" charset="0"/>
                <a:ea typeface="Calibri" panose="020F0502020204030204" pitchFamily="34" charset="0"/>
                <a:cs typeface="Arial" panose="020B0604020202020204" pitchFamily="34" charset="0"/>
              </a:rPr>
              <a:t>, USAID Agreement Officer’s Representative (</a:t>
            </a:r>
            <a:r>
              <a:rPr lang="en-US" sz="1200" u="none" strike="noStrike">
                <a:effectLst/>
                <a:latin typeface="Arial" panose="020B0604020202020204" pitchFamily="34" charset="0"/>
                <a:ea typeface="Calibri" panose="020F0502020204030204" pitchFamily="34" charset="0"/>
                <a:cs typeface="Arial" panose="020B0604020202020204" pitchFamily="34" charset="0"/>
                <a:hlinkClick r:id="rId4"/>
              </a:rPr>
              <a:t>eberard@usaid.gov</a:t>
            </a:r>
            <a:r>
              <a:rPr lang="en-US" sz="1200">
                <a:effectLst/>
                <a:latin typeface="Arial" panose="020B0604020202020204" pitchFamily="34" charset="0"/>
                <a:ea typeface="Calibri" panose="020F0502020204030204" pitchFamily="34" charset="0"/>
                <a:cs typeface="Arial" panose="020B0604020202020204" pitchFamily="34" charset="0"/>
              </a:rPr>
              <a:t>)  </a:t>
            </a:r>
          </a:p>
          <a:p>
            <a:pPr marL="0" marR="457200" algn="l">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 </a:t>
            </a:r>
          </a:p>
          <a:p>
            <a:pPr algn="l"/>
            <a:r>
              <a:rPr lang="en-US" sz="1200">
                <a:effectLst/>
                <a:latin typeface="Arial" panose="020B0604020202020204" pitchFamily="34" charset="0"/>
                <a:ea typeface="Calibri" panose="020F0502020204030204" pitchFamily="34" charset="0"/>
                <a:cs typeface="Arial" panose="020B0604020202020204" pitchFamily="34" charset="0"/>
              </a:rPr>
              <a:t>This presentation was made possible through the United States Agency for International Development funded RISE program under the terms of the cooperative agreement 7200AA19CA00003. The contents are the responsibility of the RISE program and do not necessarily reflect the views of USAID or the United States Government. </a:t>
            </a:r>
            <a:r>
              <a:rPr lang="en-US" sz="1200">
                <a:effectLst/>
                <a:latin typeface="Arial" panose="020B0604020202020204" pitchFamily="34" charset="0"/>
                <a:cs typeface="Arial" panose="020B0604020202020204" pitchFamily="34" charset="0"/>
              </a:rPr>
              <a:t> </a:t>
            </a:r>
            <a:endParaRPr 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619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8525A7D0-AB84-94D1-A91A-339ABFCBD6BB}"/>
              </a:ext>
            </a:extLst>
          </p:cNvPr>
          <p:cNvPicPr>
            <a:picLocks noChangeAspect="1"/>
          </p:cNvPicPr>
          <p:nvPr userDrawn="1"/>
        </p:nvPicPr>
        <p:blipFill>
          <a:blip r:embed="rId2"/>
          <a:stretch>
            <a:fillRect/>
          </a:stretch>
        </p:blipFill>
        <p:spPr>
          <a:xfrm>
            <a:off x="-15240" y="0"/>
            <a:ext cx="12207240" cy="6859428"/>
          </a:xfrm>
          <a:prstGeom prst="rect">
            <a:avLst/>
          </a:prstGeom>
        </p:spPr>
      </p:pic>
      <p:sp>
        <p:nvSpPr>
          <p:cNvPr id="2" name="Title 1">
            <a:extLst>
              <a:ext uri="{FF2B5EF4-FFF2-40B4-BE49-F238E27FC236}">
                <a16:creationId xmlns:a16="http://schemas.microsoft.com/office/drawing/2014/main" id="{6AD5213B-8033-7BFA-E24E-90730AFEF304}"/>
              </a:ext>
            </a:extLst>
          </p:cNvPr>
          <p:cNvSpPr>
            <a:spLocks noGrp="1"/>
          </p:cNvSpPr>
          <p:nvPr>
            <p:ph type="title"/>
          </p:nvPr>
        </p:nvSpPr>
        <p:spPr>
          <a:xfrm>
            <a:off x="831850" y="1052012"/>
            <a:ext cx="8039434" cy="2852737"/>
          </a:xfrm>
        </p:spPr>
        <p:txBody>
          <a:bodyPr anchor="b">
            <a:normAutofit/>
          </a:bodyPr>
          <a:lstStyle>
            <a:lvl1pPr>
              <a:defRPr sz="48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5EAB813E-0C5B-EDB6-D13E-244C997946BD}"/>
              </a:ext>
            </a:extLst>
          </p:cNvPr>
          <p:cNvSpPr>
            <a:spLocks noGrp="1"/>
          </p:cNvSpPr>
          <p:nvPr>
            <p:ph type="body" idx="1"/>
          </p:nvPr>
        </p:nvSpPr>
        <p:spPr>
          <a:xfrm>
            <a:off x="831850" y="4092157"/>
            <a:ext cx="8039434"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8413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Divider">
    <p:spTree>
      <p:nvGrpSpPr>
        <p:cNvPr id="1" name=""/>
        <p:cNvGrpSpPr/>
        <p:nvPr/>
      </p:nvGrpSpPr>
      <p:grpSpPr>
        <a:xfrm>
          <a:off x="0" y="0"/>
          <a:ext cx="0" cy="0"/>
          <a:chOff x="0" y="0"/>
          <a:chExt cx="0" cy="0"/>
        </a:xfrm>
      </p:grpSpPr>
      <p:pic>
        <p:nvPicPr>
          <p:cNvPr id="10" name="Picture 9" descr="Shape&#10;&#10;Description automatically generated">
            <a:extLst>
              <a:ext uri="{FF2B5EF4-FFF2-40B4-BE49-F238E27FC236}">
                <a16:creationId xmlns:a16="http://schemas.microsoft.com/office/drawing/2014/main" id="{1576A3ED-9511-ABC4-A3BB-40D0F0B12C46}"/>
              </a:ext>
            </a:extLst>
          </p:cNvPr>
          <p:cNvPicPr>
            <a:picLocks noChangeAspect="1"/>
          </p:cNvPicPr>
          <p:nvPr userDrawn="1"/>
        </p:nvPicPr>
        <p:blipFill>
          <a:blip r:embed="rId2"/>
          <a:stretch>
            <a:fillRect/>
          </a:stretch>
        </p:blipFill>
        <p:spPr>
          <a:xfrm>
            <a:off x="-15240" y="0"/>
            <a:ext cx="12207240" cy="6873733"/>
          </a:xfrm>
          <a:prstGeom prst="rect">
            <a:avLst/>
          </a:prstGeom>
        </p:spPr>
      </p:pic>
      <p:sp>
        <p:nvSpPr>
          <p:cNvPr id="2" name="Title 1">
            <a:extLst>
              <a:ext uri="{FF2B5EF4-FFF2-40B4-BE49-F238E27FC236}">
                <a16:creationId xmlns:a16="http://schemas.microsoft.com/office/drawing/2014/main" id="{6AD5213B-8033-7BFA-E24E-90730AFEF304}"/>
              </a:ext>
            </a:extLst>
          </p:cNvPr>
          <p:cNvSpPr>
            <a:spLocks noGrp="1"/>
          </p:cNvSpPr>
          <p:nvPr>
            <p:ph type="title"/>
          </p:nvPr>
        </p:nvSpPr>
        <p:spPr>
          <a:xfrm>
            <a:off x="3577388" y="501691"/>
            <a:ext cx="8213559" cy="5854617"/>
          </a:xfrm>
        </p:spPr>
        <p:txBody>
          <a:bodyPr anchor="ctr" anchorCtr="0">
            <a:normAutofit/>
          </a:bodyPr>
          <a:lstStyle>
            <a:lvl1pPr algn="ct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293571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0DD15-A589-AF4B-7518-0F5FC25254B4}"/>
              </a:ext>
            </a:extLst>
          </p:cNvPr>
          <p:cNvSpPr>
            <a:spLocks noGrp="1"/>
          </p:cNvSpPr>
          <p:nvPr>
            <p:ph type="title"/>
          </p:nvPr>
        </p:nvSpPr>
        <p:spPr>
          <a:xfrm>
            <a:off x="838200" y="477420"/>
            <a:ext cx="10515600" cy="1325563"/>
          </a:xfrm>
        </p:spPr>
        <p:txBody>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16641F9-0035-DB11-2609-733FC185C93E}"/>
              </a:ext>
            </a:extLst>
          </p:cNvPr>
          <p:cNvSpPr>
            <a:spLocks noGrp="1"/>
          </p:cNvSpPr>
          <p:nvPr>
            <p:ph idx="1"/>
          </p:nvPr>
        </p:nvSpPr>
        <p:spPr>
          <a:xfrm>
            <a:off x="838200" y="1937920"/>
            <a:ext cx="10515600" cy="4351338"/>
          </a:xfrm>
        </p:spPr>
        <p:txBody>
          <a:bodyPr>
            <a:normAutofit/>
          </a:bodyPr>
          <a:lstStyle>
            <a:lvl1pPr>
              <a:buClr>
                <a:schemeClr val="bg2"/>
              </a:buClr>
              <a:defRPr sz="2000">
                <a:latin typeface="Arial" panose="020B0604020202020204" pitchFamily="34" charset="0"/>
                <a:cs typeface="Arial" panose="020B0604020202020204" pitchFamily="34" charset="0"/>
              </a:defRPr>
            </a:lvl1pPr>
            <a:lvl2pPr>
              <a:buClr>
                <a:schemeClr val="bg2"/>
              </a:buClr>
              <a:defRPr sz="1800">
                <a:latin typeface="Arial" panose="020B0604020202020204" pitchFamily="34" charset="0"/>
                <a:cs typeface="Arial" panose="020B0604020202020204" pitchFamily="34" charset="0"/>
              </a:defRPr>
            </a:lvl2pPr>
            <a:lvl3pPr>
              <a:buClr>
                <a:schemeClr val="bg2"/>
              </a:buClr>
              <a:defRPr sz="1600">
                <a:latin typeface="Arial" panose="020B0604020202020204" pitchFamily="34" charset="0"/>
                <a:cs typeface="Arial" panose="020B0604020202020204" pitchFamily="34" charset="0"/>
              </a:defRPr>
            </a:lvl3pPr>
            <a:lvl4pPr>
              <a:buClr>
                <a:schemeClr val="bg2"/>
              </a:buClr>
              <a:defRPr sz="1400">
                <a:latin typeface="Arial" panose="020B0604020202020204" pitchFamily="34" charset="0"/>
                <a:cs typeface="Arial" panose="020B0604020202020204" pitchFamily="34" charset="0"/>
              </a:defRPr>
            </a:lvl4pPr>
            <a:lvl5pPr>
              <a:buClr>
                <a:schemeClr val="bg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D766F91-95D1-7B99-A563-593E4ACE1A81}"/>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368497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73E9E-9691-24E9-0723-8970042A7A73}"/>
              </a:ext>
            </a:extLst>
          </p:cNvPr>
          <p:cNvSpPr>
            <a:spLocks noGrp="1"/>
          </p:cNvSpPr>
          <p:nvPr>
            <p:ph type="title"/>
          </p:nvPr>
        </p:nvSpPr>
        <p:spPr>
          <a:xfrm>
            <a:off x="838200" y="461378"/>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48E0AA7-9D9B-A125-6A94-4945E11E55DD}"/>
              </a:ext>
            </a:extLst>
          </p:cNvPr>
          <p:cNvSpPr>
            <a:spLocks noGrp="1"/>
          </p:cNvSpPr>
          <p:nvPr>
            <p:ph sz="half" idx="1"/>
          </p:nvPr>
        </p:nvSpPr>
        <p:spPr>
          <a:xfrm>
            <a:off x="838200" y="1903345"/>
            <a:ext cx="5181600" cy="4351338"/>
          </a:xfrm>
        </p:spPr>
        <p:txBody>
          <a:bodyPr>
            <a:normAutofit/>
          </a:bodyPr>
          <a:lstStyle>
            <a:lvl1pPr marL="228600" indent="-228600">
              <a:buClr>
                <a:schemeClr val="bg2"/>
              </a:buClr>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Clr>
                <a:schemeClr val="bg2"/>
              </a:buClr>
              <a:buFont typeface="Arial" panose="020B0604020202020204" pitchFamily="34" charset="0"/>
              <a:buChar char="•"/>
              <a:defRPr sz="1800">
                <a:latin typeface="Arial" panose="020B0604020202020204" pitchFamily="34" charset="0"/>
                <a:cs typeface="Arial" panose="020B0604020202020204" pitchFamily="34" charset="0"/>
              </a:defRPr>
            </a:lvl2pPr>
            <a:lvl3pPr marL="1143000" indent="-228600">
              <a:buClr>
                <a:schemeClr val="bg2"/>
              </a:buClr>
              <a:buFont typeface="Arial" panose="020B0604020202020204" pitchFamily="34" charset="0"/>
              <a:buChar char="•"/>
              <a:defRPr sz="1600">
                <a:latin typeface="Arial" panose="020B0604020202020204" pitchFamily="34" charset="0"/>
                <a:cs typeface="Arial" panose="020B0604020202020204" pitchFamily="34" charset="0"/>
              </a:defRPr>
            </a:lvl3pPr>
            <a:lvl4pPr>
              <a:buClr>
                <a:schemeClr val="bg2"/>
              </a:buClr>
              <a:defRPr sz="1400">
                <a:latin typeface="Arial" panose="020B0604020202020204" pitchFamily="34" charset="0"/>
                <a:cs typeface="Arial" panose="020B0604020202020204" pitchFamily="34" charset="0"/>
              </a:defRPr>
            </a:lvl4pPr>
            <a:lvl5pPr>
              <a:buClr>
                <a:schemeClr val="bg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FE45455B-491A-67F5-E015-B583BBA376D4}"/>
              </a:ext>
            </a:extLst>
          </p:cNvPr>
          <p:cNvSpPr>
            <a:spLocks noGrp="1"/>
          </p:cNvSpPr>
          <p:nvPr>
            <p:ph sz="half" idx="10"/>
          </p:nvPr>
        </p:nvSpPr>
        <p:spPr>
          <a:xfrm>
            <a:off x="6172200" y="1903345"/>
            <a:ext cx="5181600" cy="4351338"/>
          </a:xfrm>
        </p:spPr>
        <p:txBody>
          <a:bodyPr>
            <a:normAutofit/>
          </a:bodyPr>
          <a:lstStyle>
            <a:lvl1pPr marL="228600" indent="-228600">
              <a:buClr>
                <a:schemeClr val="bg2"/>
              </a:buClr>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Clr>
                <a:schemeClr val="bg2"/>
              </a:buClr>
              <a:buFont typeface="Arial" panose="020B0604020202020204" pitchFamily="34" charset="0"/>
              <a:buChar char="•"/>
              <a:defRPr sz="1800">
                <a:latin typeface="Arial" panose="020B0604020202020204" pitchFamily="34" charset="0"/>
                <a:cs typeface="Arial" panose="020B0604020202020204" pitchFamily="34" charset="0"/>
              </a:defRPr>
            </a:lvl2pPr>
            <a:lvl3pPr marL="1143000" indent="-228600">
              <a:buClr>
                <a:schemeClr val="bg2"/>
              </a:buClr>
              <a:buFont typeface="Arial" panose="020B0604020202020204" pitchFamily="34" charset="0"/>
              <a:buChar char="•"/>
              <a:defRPr sz="1600">
                <a:latin typeface="Arial" panose="020B0604020202020204" pitchFamily="34" charset="0"/>
                <a:cs typeface="Arial" panose="020B0604020202020204" pitchFamily="34" charset="0"/>
              </a:defRPr>
            </a:lvl3pPr>
            <a:lvl4pPr>
              <a:buClr>
                <a:schemeClr val="bg2"/>
              </a:buClr>
              <a:defRPr sz="1400">
                <a:latin typeface="Arial" panose="020B0604020202020204" pitchFamily="34" charset="0"/>
                <a:cs typeface="Arial" panose="020B0604020202020204" pitchFamily="34" charset="0"/>
              </a:defRPr>
            </a:lvl4pPr>
            <a:lvl5pPr>
              <a:buClr>
                <a:schemeClr val="bg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070B1208-2DF3-41BC-1C11-BC7AE0DB1056}"/>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1508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F12F-D2DD-DB17-357F-D44946F127F6}"/>
              </a:ext>
            </a:extLst>
          </p:cNvPr>
          <p:cNvSpPr>
            <a:spLocks noGrp="1"/>
          </p:cNvSpPr>
          <p:nvPr>
            <p:ph type="title"/>
          </p:nvPr>
        </p:nvSpPr>
        <p:spPr>
          <a:xfrm>
            <a:off x="839788" y="493461"/>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667D43-6989-A2AD-D219-F8F1FEA1F99E}"/>
              </a:ext>
            </a:extLst>
          </p:cNvPr>
          <p:cNvSpPr>
            <a:spLocks noGrp="1"/>
          </p:cNvSpPr>
          <p:nvPr>
            <p:ph type="body" idx="1"/>
          </p:nvPr>
        </p:nvSpPr>
        <p:spPr>
          <a:xfrm>
            <a:off x="839788" y="1809499"/>
            <a:ext cx="5157787" cy="823912"/>
          </a:xfrm>
        </p:spPr>
        <p:txBody>
          <a:bodyPr anchor="b">
            <a:normAutofit/>
          </a:bodyPr>
          <a:lstStyle>
            <a:lvl1pPr marL="0" indent="0">
              <a:buNone/>
              <a:defRPr sz="2000" b="1" i="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0F9BFA-5286-A729-3985-FA2E8A7059F4}"/>
              </a:ext>
            </a:extLst>
          </p:cNvPr>
          <p:cNvSpPr>
            <a:spLocks noGrp="1"/>
          </p:cNvSpPr>
          <p:nvPr>
            <p:ph sz="half" idx="2"/>
          </p:nvPr>
        </p:nvSpPr>
        <p:spPr>
          <a:xfrm>
            <a:off x="839788" y="2633411"/>
            <a:ext cx="5157787" cy="3684588"/>
          </a:xfrm>
        </p:spPr>
        <p:txBody>
          <a:bodyPr>
            <a:normAutofit/>
          </a:bodyPr>
          <a:lstStyle>
            <a:lvl1pPr>
              <a:buClr>
                <a:schemeClr val="accent2"/>
              </a:buClr>
              <a:defRPr sz="2000">
                <a:latin typeface="Arial" panose="020B0604020202020204" pitchFamily="34" charset="0"/>
                <a:cs typeface="Arial" panose="020B0604020202020204" pitchFamily="34" charset="0"/>
              </a:defRPr>
            </a:lvl1pPr>
            <a:lvl2pPr>
              <a:buClr>
                <a:schemeClr val="accent2"/>
              </a:buClr>
              <a:defRPr sz="1800">
                <a:latin typeface="Arial" panose="020B0604020202020204" pitchFamily="34" charset="0"/>
                <a:cs typeface="Arial" panose="020B0604020202020204" pitchFamily="34" charset="0"/>
              </a:defRPr>
            </a:lvl2pPr>
            <a:lvl3pPr>
              <a:buClr>
                <a:schemeClr val="accent2"/>
              </a:buClr>
              <a:defRPr sz="1600">
                <a:latin typeface="Arial" panose="020B0604020202020204" pitchFamily="34" charset="0"/>
                <a:cs typeface="Arial" panose="020B0604020202020204" pitchFamily="34" charset="0"/>
              </a:defRPr>
            </a:lvl3pPr>
            <a:lvl4pPr>
              <a:buClr>
                <a:schemeClr val="accent2"/>
              </a:buClr>
              <a:defRPr sz="1400">
                <a:latin typeface="Arial" panose="020B0604020202020204" pitchFamily="34" charset="0"/>
                <a:cs typeface="Arial" panose="020B0604020202020204" pitchFamily="34" charset="0"/>
              </a:defRPr>
            </a:lvl4pPr>
            <a:lvl5pPr>
              <a:buClr>
                <a:schemeClr val="accent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B93B2C-8A28-4DCB-782A-ECB32536BB23}"/>
              </a:ext>
            </a:extLst>
          </p:cNvPr>
          <p:cNvSpPr>
            <a:spLocks noGrp="1"/>
          </p:cNvSpPr>
          <p:nvPr>
            <p:ph type="body" sz="quarter" idx="3"/>
          </p:nvPr>
        </p:nvSpPr>
        <p:spPr>
          <a:xfrm>
            <a:off x="6172200" y="1809499"/>
            <a:ext cx="5183188" cy="823912"/>
          </a:xfrm>
        </p:spPr>
        <p:txBody>
          <a:bodyPr anchor="b">
            <a:normAutofit/>
          </a:bodyPr>
          <a:lstStyle>
            <a:lvl1pPr marL="0" indent="0">
              <a:buNone/>
              <a:defRPr sz="2000" b="1" i="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C00EBB-1A0F-BDF8-BE08-E87D3264CD17}"/>
              </a:ext>
            </a:extLst>
          </p:cNvPr>
          <p:cNvSpPr>
            <a:spLocks noGrp="1"/>
          </p:cNvSpPr>
          <p:nvPr>
            <p:ph sz="quarter" idx="4"/>
          </p:nvPr>
        </p:nvSpPr>
        <p:spPr>
          <a:xfrm>
            <a:off x="6172200" y="2633411"/>
            <a:ext cx="5183188" cy="3684588"/>
          </a:xfrm>
        </p:spPr>
        <p:txBody>
          <a:bodyPr>
            <a:normAutofit/>
          </a:bodyPr>
          <a:lstStyle>
            <a:lvl1pPr>
              <a:buClr>
                <a:schemeClr val="accent2"/>
              </a:buClr>
              <a:defRPr sz="2000">
                <a:latin typeface="Arial" panose="020B0604020202020204" pitchFamily="34" charset="0"/>
                <a:cs typeface="Arial" panose="020B0604020202020204" pitchFamily="34" charset="0"/>
              </a:defRPr>
            </a:lvl1pPr>
            <a:lvl2pPr>
              <a:buClr>
                <a:schemeClr val="accent2"/>
              </a:buClr>
              <a:defRPr sz="1800">
                <a:latin typeface="Arial" panose="020B0604020202020204" pitchFamily="34" charset="0"/>
                <a:cs typeface="Arial" panose="020B0604020202020204" pitchFamily="34" charset="0"/>
              </a:defRPr>
            </a:lvl2pPr>
            <a:lvl3pPr>
              <a:buClr>
                <a:schemeClr val="accent2"/>
              </a:buClr>
              <a:defRPr sz="1600">
                <a:latin typeface="Arial" panose="020B0604020202020204" pitchFamily="34" charset="0"/>
                <a:cs typeface="Arial" panose="020B0604020202020204" pitchFamily="34" charset="0"/>
              </a:defRPr>
            </a:lvl3pPr>
            <a:lvl4pPr>
              <a:buClr>
                <a:schemeClr val="accent2"/>
              </a:buClr>
              <a:defRPr sz="1400">
                <a:latin typeface="Arial" panose="020B0604020202020204" pitchFamily="34" charset="0"/>
                <a:cs typeface="Arial" panose="020B0604020202020204" pitchFamily="34" charset="0"/>
              </a:defRPr>
            </a:lvl4pPr>
            <a:lvl5pPr>
              <a:buClr>
                <a:schemeClr val="accent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102209A9-21BF-7931-55AF-5414871947B4}"/>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41140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AB73F-7C73-1893-B08D-FFBD6822AE6A}"/>
              </a:ext>
            </a:extLst>
          </p:cNvPr>
          <p:cNvSpPr>
            <a:spLocks noGrp="1"/>
          </p:cNvSpPr>
          <p:nvPr>
            <p:ph type="title"/>
          </p:nvPr>
        </p:nvSpPr>
        <p:spPr/>
        <p:txBody>
          <a:bodyPr/>
          <a:lstStyle/>
          <a:p>
            <a:r>
              <a:rPr lang="en-US"/>
              <a:t>Click to edit Master title style</a:t>
            </a:r>
          </a:p>
        </p:txBody>
      </p:sp>
      <p:pic>
        <p:nvPicPr>
          <p:cNvPr id="10" name="Picture 9">
            <a:extLst>
              <a:ext uri="{FF2B5EF4-FFF2-40B4-BE49-F238E27FC236}">
                <a16:creationId xmlns:a16="http://schemas.microsoft.com/office/drawing/2014/main" id="{1F2CD4C9-9341-F5D9-D132-8440E29F75DC}"/>
              </a:ext>
            </a:extLst>
          </p:cNvPr>
          <p:cNvPicPr>
            <a:picLocks noChangeAspect="1"/>
          </p:cNvPicPr>
          <p:nvPr userDrawn="1"/>
        </p:nvPicPr>
        <p:blipFill>
          <a:blip r:embed="rId2"/>
          <a:srcRect/>
          <a:stretch/>
        </p:blipFill>
        <p:spPr>
          <a:xfrm>
            <a:off x="-7620" y="6470786"/>
            <a:ext cx="12207240" cy="389178"/>
          </a:xfrm>
          <a:prstGeom prst="rect">
            <a:avLst/>
          </a:prstGeom>
        </p:spPr>
      </p:pic>
    </p:spTree>
    <p:extLst>
      <p:ext uri="{BB962C8B-B14F-4D97-AF65-F5344CB8AC3E}">
        <p14:creationId xmlns:p14="http://schemas.microsoft.com/office/powerpoint/2010/main" val="16805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ndscape Photo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7BBF28B-529B-9D57-4B09-120C19D5BB5C}"/>
              </a:ext>
            </a:extLst>
          </p:cNvPr>
          <p:cNvSpPr>
            <a:spLocks noGrp="1"/>
          </p:cNvSpPr>
          <p:nvPr>
            <p:ph type="pic" idx="1"/>
          </p:nvPr>
        </p:nvSpPr>
        <p:spPr>
          <a:xfrm>
            <a:off x="0" y="0"/>
            <a:ext cx="8775032"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6" name="Rectangle 5">
            <a:extLst>
              <a:ext uri="{FF2B5EF4-FFF2-40B4-BE49-F238E27FC236}">
                <a16:creationId xmlns:a16="http://schemas.microsoft.com/office/drawing/2014/main" id="{8A80BE25-4BD6-8338-F346-286D7779DAEB}"/>
              </a:ext>
            </a:extLst>
          </p:cNvPr>
          <p:cNvSpPr/>
          <p:nvPr userDrawn="1"/>
        </p:nvSpPr>
        <p:spPr>
          <a:xfrm>
            <a:off x="8775032" y="0"/>
            <a:ext cx="341696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9425AE9-F1C9-F31A-FFB5-673BB724F0AA}"/>
              </a:ext>
            </a:extLst>
          </p:cNvPr>
          <p:cNvPicPr>
            <a:picLocks noChangeAspect="1"/>
          </p:cNvPicPr>
          <p:nvPr userDrawn="1"/>
        </p:nvPicPr>
        <p:blipFill>
          <a:blip r:embed="rId2"/>
          <a:srcRect/>
          <a:stretch/>
        </p:blipFill>
        <p:spPr>
          <a:xfrm>
            <a:off x="-7614" y="6464300"/>
            <a:ext cx="12207228" cy="402151"/>
          </a:xfrm>
          <a:prstGeom prst="rect">
            <a:avLst/>
          </a:prstGeom>
        </p:spPr>
      </p:pic>
      <p:sp>
        <p:nvSpPr>
          <p:cNvPr id="5" name="Content Placeholder 4">
            <a:extLst>
              <a:ext uri="{FF2B5EF4-FFF2-40B4-BE49-F238E27FC236}">
                <a16:creationId xmlns:a16="http://schemas.microsoft.com/office/drawing/2014/main" id="{AA1ADB48-9D64-359C-1C55-47694A7D97D4}"/>
              </a:ext>
            </a:extLst>
          </p:cNvPr>
          <p:cNvSpPr>
            <a:spLocks noGrp="1"/>
          </p:cNvSpPr>
          <p:nvPr>
            <p:ph sz="quarter" idx="10" hasCustomPrompt="1"/>
          </p:nvPr>
        </p:nvSpPr>
        <p:spPr>
          <a:xfrm>
            <a:off x="9108831" y="1019909"/>
            <a:ext cx="2625969" cy="2466500"/>
          </a:xfrm>
          <a:noFill/>
        </p:spPr>
        <p:txBody>
          <a:bodyPr anchor="b">
            <a:normAutofit/>
          </a:bodyPr>
          <a:lstStyle>
            <a:lvl1pPr marL="0" indent="0">
              <a:buFontTx/>
              <a:buNone/>
              <a:defRPr sz="1800" b="0" i="0">
                <a:solidFill>
                  <a:schemeClr val="tx2"/>
                </a:solidFill>
                <a:latin typeface="Arial" panose="020B0604020202020204" pitchFamily="34" charset="0"/>
                <a:cs typeface="Arial" panose="020B0604020202020204" pitchFamily="34" charset="0"/>
              </a:defRPr>
            </a:lvl1pPr>
          </a:lstStyle>
          <a:p>
            <a:pPr lvl="0"/>
            <a:r>
              <a:rPr lang="en-US"/>
              <a:t>Insert photo caption and photo here</a:t>
            </a:r>
          </a:p>
        </p:txBody>
      </p:sp>
      <p:sp>
        <p:nvSpPr>
          <p:cNvPr id="7" name="Content Placeholder 4">
            <a:extLst>
              <a:ext uri="{FF2B5EF4-FFF2-40B4-BE49-F238E27FC236}">
                <a16:creationId xmlns:a16="http://schemas.microsoft.com/office/drawing/2014/main" id="{4CFC80DD-ABD7-075C-B915-E565A4C2A896}"/>
              </a:ext>
            </a:extLst>
          </p:cNvPr>
          <p:cNvSpPr>
            <a:spLocks noGrp="1"/>
          </p:cNvSpPr>
          <p:nvPr>
            <p:ph sz="quarter" idx="11" hasCustomPrompt="1"/>
          </p:nvPr>
        </p:nvSpPr>
        <p:spPr>
          <a:xfrm>
            <a:off x="9108831" y="3605759"/>
            <a:ext cx="2625969" cy="1369480"/>
          </a:xfrm>
          <a:noFill/>
        </p:spPr>
        <p:txBody>
          <a:bodyPr>
            <a:normAutofit/>
          </a:bodyPr>
          <a:lstStyle>
            <a:lvl1pPr marL="0" indent="0">
              <a:buFontTx/>
              <a:buNone/>
              <a:defRPr sz="1400" b="0" i="1">
                <a:solidFill>
                  <a:schemeClr val="tx2"/>
                </a:solidFill>
                <a:latin typeface="Arial" panose="020B0604020202020204" pitchFamily="34" charset="0"/>
                <a:cs typeface="Arial" panose="020B0604020202020204" pitchFamily="34" charset="0"/>
              </a:defRPr>
            </a:lvl1pPr>
          </a:lstStyle>
          <a:p>
            <a:pPr lvl="0"/>
            <a:r>
              <a:rPr lang="en-US"/>
              <a:t>Photo by Jhpiego (Insert photo credit here)</a:t>
            </a:r>
          </a:p>
        </p:txBody>
      </p:sp>
    </p:spTree>
    <p:extLst>
      <p:ext uri="{BB962C8B-B14F-4D97-AF65-F5344CB8AC3E}">
        <p14:creationId xmlns:p14="http://schemas.microsoft.com/office/powerpoint/2010/main" val="147623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rtrait photo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7BBF28B-529B-9D57-4B09-120C19D5BB5C}"/>
              </a:ext>
            </a:extLst>
          </p:cNvPr>
          <p:cNvSpPr>
            <a:spLocks noGrp="1"/>
          </p:cNvSpPr>
          <p:nvPr>
            <p:ph type="pic" idx="1"/>
          </p:nvPr>
        </p:nvSpPr>
        <p:spPr>
          <a:xfrm>
            <a:off x="0" y="0"/>
            <a:ext cx="5213131"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6" name="Rectangle 5">
            <a:extLst>
              <a:ext uri="{FF2B5EF4-FFF2-40B4-BE49-F238E27FC236}">
                <a16:creationId xmlns:a16="http://schemas.microsoft.com/office/drawing/2014/main" id="{8A80BE25-4BD6-8338-F346-286D7779DAEB}"/>
              </a:ext>
            </a:extLst>
          </p:cNvPr>
          <p:cNvSpPr/>
          <p:nvPr userDrawn="1"/>
        </p:nvSpPr>
        <p:spPr>
          <a:xfrm>
            <a:off x="5213131" y="0"/>
            <a:ext cx="697886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9425AE9-F1C9-F31A-FFB5-673BB724F0AA}"/>
              </a:ext>
            </a:extLst>
          </p:cNvPr>
          <p:cNvPicPr>
            <a:picLocks noChangeAspect="1"/>
          </p:cNvPicPr>
          <p:nvPr userDrawn="1"/>
        </p:nvPicPr>
        <p:blipFill>
          <a:blip r:embed="rId2"/>
          <a:srcRect/>
          <a:stretch/>
        </p:blipFill>
        <p:spPr>
          <a:xfrm>
            <a:off x="-7614" y="6464300"/>
            <a:ext cx="12207228" cy="402151"/>
          </a:xfrm>
          <a:prstGeom prst="rect">
            <a:avLst/>
          </a:prstGeom>
        </p:spPr>
      </p:pic>
      <p:sp>
        <p:nvSpPr>
          <p:cNvPr id="5" name="Content Placeholder 4">
            <a:extLst>
              <a:ext uri="{FF2B5EF4-FFF2-40B4-BE49-F238E27FC236}">
                <a16:creationId xmlns:a16="http://schemas.microsoft.com/office/drawing/2014/main" id="{2C5F52EC-5035-23C1-7413-23B3FE19EF08}"/>
              </a:ext>
            </a:extLst>
          </p:cNvPr>
          <p:cNvSpPr>
            <a:spLocks noGrp="1"/>
          </p:cNvSpPr>
          <p:nvPr>
            <p:ph sz="quarter" idx="10" hasCustomPrompt="1"/>
          </p:nvPr>
        </p:nvSpPr>
        <p:spPr>
          <a:xfrm>
            <a:off x="5524335" y="2184104"/>
            <a:ext cx="4639573" cy="1491146"/>
          </a:xfrm>
          <a:noFill/>
        </p:spPr>
        <p:txBody>
          <a:bodyPr anchor="b">
            <a:normAutofit/>
          </a:bodyPr>
          <a:lstStyle>
            <a:lvl1pPr marL="0" indent="0">
              <a:buFontTx/>
              <a:buNone/>
              <a:defRPr sz="1800" b="0" i="0">
                <a:solidFill>
                  <a:schemeClr val="tx2"/>
                </a:solidFill>
                <a:latin typeface="Arial" panose="020B0604020202020204" pitchFamily="34" charset="0"/>
                <a:cs typeface="Arial" panose="020B0604020202020204" pitchFamily="34" charset="0"/>
              </a:defRPr>
            </a:lvl1pPr>
          </a:lstStyle>
          <a:p>
            <a:pPr lvl="0"/>
            <a:r>
              <a:rPr lang="en-US"/>
              <a:t>Insert photo caption and photo here</a:t>
            </a:r>
          </a:p>
        </p:txBody>
      </p:sp>
      <p:sp>
        <p:nvSpPr>
          <p:cNvPr id="14" name="Content Placeholder 4">
            <a:extLst>
              <a:ext uri="{FF2B5EF4-FFF2-40B4-BE49-F238E27FC236}">
                <a16:creationId xmlns:a16="http://schemas.microsoft.com/office/drawing/2014/main" id="{B30F01C7-2893-1D3E-D1DD-132D61EE32CD}"/>
              </a:ext>
            </a:extLst>
          </p:cNvPr>
          <p:cNvSpPr>
            <a:spLocks noGrp="1"/>
          </p:cNvSpPr>
          <p:nvPr>
            <p:ph sz="quarter" idx="11" hasCustomPrompt="1"/>
          </p:nvPr>
        </p:nvSpPr>
        <p:spPr>
          <a:xfrm>
            <a:off x="5524335" y="3794601"/>
            <a:ext cx="4639573" cy="485595"/>
          </a:xfrm>
          <a:noFill/>
        </p:spPr>
        <p:txBody>
          <a:bodyPr>
            <a:normAutofit/>
          </a:bodyPr>
          <a:lstStyle>
            <a:lvl1pPr marL="0" indent="0">
              <a:buFontTx/>
              <a:buNone/>
              <a:defRPr sz="1400" b="0" i="1">
                <a:solidFill>
                  <a:schemeClr val="tx2"/>
                </a:solidFill>
                <a:latin typeface="Arial" panose="020B0604020202020204" pitchFamily="34" charset="0"/>
                <a:cs typeface="Arial" panose="020B0604020202020204" pitchFamily="34" charset="0"/>
              </a:defRPr>
            </a:lvl1pPr>
          </a:lstStyle>
          <a:p>
            <a:pPr lvl="0"/>
            <a:r>
              <a:rPr lang="en-US"/>
              <a:t>Photo by Jhpiego (Insert photo credit here)</a:t>
            </a:r>
          </a:p>
        </p:txBody>
      </p:sp>
    </p:spTree>
    <p:extLst>
      <p:ext uri="{BB962C8B-B14F-4D97-AF65-F5344CB8AC3E}">
        <p14:creationId xmlns:p14="http://schemas.microsoft.com/office/powerpoint/2010/main" val="132220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E0F3BA-2B13-55BA-85F2-C9E36B31E9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411A71-82DB-440C-B0C4-EE3A253536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742E71-7FB7-45AB-DA5D-5CC1EDF0E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00899-7773-CC40-902C-58A85993C86D}" type="datetimeFigureOut">
              <a:rPr lang="en-US" smtClean="0"/>
              <a:t>3/12/2023</a:t>
            </a:fld>
            <a:endParaRPr lang="en-US"/>
          </a:p>
        </p:txBody>
      </p:sp>
      <p:sp>
        <p:nvSpPr>
          <p:cNvPr id="5" name="Footer Placeholder 4">
            <a:extLst>
              <a:ext uri="{FF2B5EF4-FFF2-40B4-BE49-F238E27FC236}">
                <a16:creationId xmlns:a16="http://schemas.microsoft.com/office/drawing/2014/main" id="{A9F65D42-2672-43F1-BBE8-4633F0C069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186306-44F7-9ACA-08B9-F2EA88F1F3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C3D7F-BF6B-2046-BC50-9C36631CBCD5}" type="slidenum">
              <a:rPr lang="en-US" smtClean="0"/>
              <a:t>‹#›</a:t>
            </a:fld>
            <a:endParaRPr lang="en-US"/>
          </a:p>
        </p:txBody>
      </p:sp>
    </p:spTree>
    <p:extLst>
      <p:ext uri="{BB962C8B-B14F-4D97-AF65-F5344CB8AC3E}">
        <p14:creationId xmlns:p14="http://schemas.microsoft.com/office/powerpoint/2010/main" val="366813357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8" r:id="rId3"/>
    <p:sldLayoutId id="2147483650" r:id="rId4"/>
    <p:sldLayoutId id="2147483652" r:id="rId5"/>
    <p:sldLayoutId id="2147483653" r:id="rId6"/>
    <p:sldLayoutId id="2147483654" r:id="rId7"/>
    <p:sldLayoutId id="2147483655" r:id="rId8"/>
    <p:sldLayoutId id="2147483660" r:id="rId9"/>
    <p:sldLayoutId id="2147483656" r:id="rId10"/>
    <p:sldLayoutId id="2147483657" r:id="rId11"/>
    <p:sldLayoutId id="2147483659" r:id="rId12"/>
  </p:sldLayoutIdLst>
  <p:txStyles>
    <p:titleStyle>
      <a:lvl1pPr algn="l" defTabSz="914400" rtl="0" eaLnBrk="1" latinLnBrk="0" hangingPunct="1">
        <a:lnSpc>
          <a:spcPct val="90000"/>
        </a:lnSpc>
        <a:spcBef>
          <a:spcPct val="0"/>
        </a:spcBef>
        <a:buNone/>
        <a:defRPr sz="3600" b="0" i="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8F2413-72A5-38A9-FE19-1310B18FEFCC}"/>
              </a:ext>
            </a:extLst>
          </p:cNvPr>
          <p:cNvSpPr>
            <a:spLocks noGrp="1"/>
          </p:cNvSpPr>
          <p:nvPr>
            <p:ph type="ctrTitle"/>
          </p:nvPr>
        </p:nvSpPr>
        <p:spPr/>
        <p:txBody>
          <a:bodyPr>
            <a:normAutofit/>
          </a:bodyPr>
          <a:lstStyle/>
          <a:p>
            <a:r>
              <a:rPr lang="en-US" dirty="0">
                <a:solidFill>
                  <a:srgbClr val="FF0000"/>
                </a:solidFill>
                <a:latin typeface="Candara"/>
              </a:rPr>
              <a:t>Airway, Breathing and Oxygen Therapy</a:t>
            </a:r>
            <a:endParaRPr lang="en-US" dirty="0">
              <a:solidFill>
                <a:srgbClr val="FF0000"/>
              </a:solidFill>
            </a:endParaRPr>
          </a:p>
        </p:txBody>
      </p:sp>
      <p:sp>
        <p:nvSpPr>
          <p:cNvPr id="5" name="Subtitle 4">
            <a:extLst>
              <a:ext uri="{FF2B5EF4-FFF2-40B4-BE49-F238E27FC236}">
                <a16:creationId xmlns:a16="http://schemas.microsoft.com/office/drawing/2014/main" id="{D43CF549-E8C6-9324-36CD-A1D7F2895F41}"/>
              </a:ext>
            </a:extLst>
          </p:cNvPr>
          <p:cNvSpPr>
            <a:spLocks noGrp="1"/>
          </p:cNvSpPr>
          <p:nvPr>
            <p:ph type="subTitle" idx="1"/>
          </p:nvPr>
        </p:nvSpPr>
        <p:spPr/>
        <p:txBody>
          <a:bodyPr vert="horz" lIns="91440" tIns="45720" rIns="91440" bIns="45720" rtlCol="0" anchor="t">
            <a:normAutofit/>
          </a:bodyPr>
          <a:lstStyle/>
          <a:p>
            <a:pPr algn="r"/>
            <a:endParaRPr lang="en-US" dirty="0"/>
          </a:p>
          <a:p>
            <a:pPr algn="ctr"/>
            <a:r>
              <a:rPr lang="en-US" dirty="0">
                <a:cs typeface="Calibri"/>
              </a:rPr>
              <a:t>                       </a:t>
            </a:r>
            <a:r>
              <a:rPr lang="en-US" b="1" dirty="0">
                <a:cs typeface="Calibri"/>
              </a:rPr>
              <a:t>Dr. Davidson Iroko</a:t>
            </a:r>
          </a:p>
          <a:p>
            <a:pPr algn="ctr"/>
            <a:r>
              <a:rPr lang="en-US" b="1" dirty="0">
                <a:cs typeface="Calibri"/>
              </a:rPr>
              <a:t>                          18/03/2022</a:t>
            </a:r>
          </a:p>
        </p:txBody>
      </p:sp>
    </p:spTree>
    <p:extLst>
      <p:ext uri="{BB962C8B-B14F-4D97-AF65-F5344CB8AC3E}">
        <p14:creationId xmlns:p14="http://schemas.microsoft.com/office/powerpoint/2010/main" val="81651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CB358-2543-4654-AB4F-1C7DF4F34519}"/>
              </a:ext>
            </a:extLst>
          </p:cNvPr>
          <p:cNvSpPr>
            <a:spLocks noGrp="1"/>
          </p:cNvSpPr>
          <p:nvPr>
            <p:ph type="title"/>
          </p:nvPr>
        </p:nvSpPr>
        <p:spPr>
          <a:xfrm>
            <a:off x="208280" y="568742"/>
            <a:ext cx="10515600" cy="1046580"/>
          </a:xfrm>
        </p:spPr>
        <p:txBody>
          <a:bodyPr/>
          <a:lstStyle/>
          <a:p>
            <a:r>
              <a:rPr lang="en-GB" b="1" dirty="0">
                <a:solidFill>
                  <a:schemeClr val="tx2">
                    <a:lumMod val="75000"/>
                  </a:schemeClr>
                </a:solidFill>
                <a:latin typeface="Arial" panose="020B0604020202020204" pitchFamily="34" charset="0"/>
                <a:cs typeface="Arial" panose="020B0604020202020204" pitchFamily="34" charset="0"/>
              </a:rPr>
              <a:t>Airway Management 3</a:t>
            </a:r>
            <a:r>
              <a:rPr lang="en-GB" b="1" dirty="0">
                <a:solidFill>
                  <a:schemeClr val="tx2">
                    <a:lumMod val="75000"/>
                  </a:schemeClr>
                </a:solidFill>
                <a:latin typeface="Calibri Light" panose="020F0302020204030204" pitchFamily="34" charset="0"/>
              </a:rPr>
              <a:t>​</a:t>
            </a:r>
            <a:endParaRPr lang="en-US" b="1" dirty="0">
              <a:solidFill>
                <a:schemeClr val="tx2">
                  <a:lumMod val="75000"/>
                </a:schemeClr>
              </a:solidFill>
            </a:endParaRPr>
          </a:p>
        </p:txBody>
      </p:sp>
      <p:sp>
        <p:nvSpPr>
          <p:cNvPr id="3" name="Content Placeholder 2">
            <a:extLst>
              <a:ext uri="{FF2B5EF4-FFF2-40B4-BE49-F238E27FC236}">
                <a16:creationId xmlns:a16="http://schemas.microsoft.com/office/drawing/2014/main" id="{36F03542-0CC4-45C7-AF08-68D8F4AC9820}"/>
              </a:ext>
            </a:extLst>
          </p:cNvPr>
          <p:cNvSpPr>
            <a:spLocks noGrp="1"/>
          </p:cNvSpPr>
          <p:nvPr>
            <p:ph idx="1"/>
          </p:nvPr>
        </p:nvSpPr>
        <p:spPr/>
        <p:txBody>
          <a:bodyPr>
            <a:normAutofit fontScale="92500" lnSpcReduction="10000"/>
          </a:bodyPr>
          <a:lstStyle/>
          <a:p>
            <a:pPr fontAlgn="base"/>
            <a:r>
              <a:rPr lang="en-US" sz="3200" dirty="0">
                <a:solidFill>
                  <a:schemeClr val="tx2">
                    <a:lumMod val="75000"/>
                  </a:schemeClr>
                </a:solidFill>
                <a:latin typeface="Calibri" panose="020F0502020204030204" pitchFamily="34" charset="0"/>
              </a:rPr>
              <a:t>If the patient is choking and is unable to cough, not making sounds use age-appropriate chest thrusts/ abdominal thrusts/back blows.​</a:t>
            </a:r>
            <a:endParaRPr lang="en-US" sz="3200" dirty="0">
              <a:solidFill>
                <a:schemeClr val="tx2">
                  <a:lumMod val="75000"/>
                </a:schemeClr>
              </a:solidFill>
            </a:endParaRPr>
          </a:p>
          <a:p>
            <a:pPr lvl="1" fontAlgn="base"/>
            <a:r>
              <a:rPr lang="en-US" sz="3000" dirty="0">
                <a:solidFill>
                  <a:schemeClr val="tx2">
                    <a:lumMod val="75000"/>
                  </a:schemeClr>
                </a:solidFill>
                <a:latin typeface="Calibri" panose="020F0502020204030204" pitchFamily="34" charset="0"/>
              </a:rPr>
              <a:t>If the patient becomes unconscious while choking, follow relevant CPR protocols.​</a:t>
            </a:r>
            <a:endParaRPr lang="en-US" sz="3000" dirty="0">
              <a:solidFill>
                <a:schemeClr val="tx2">
                  <a:lumMod val="75000"/>
                </a:schemeClr>
              </a:solidFill>
            </a:endParaRPr>
          </a:p>
          <a:p>
            <a:pPr fontAlgn="base"/>
            <a:r>
              <a:rPr lang="en-US" sz="3200" dirty="0">
                <a:solidFill>
                  <a:schemeClr val="tx2">
                    <a:lumMod val="75000"/>
                  </a:schemeClr>
                </a:solidFill>
                <a:latin typeface="Calibri" panose="020F0502020204030204" pitchFamily="34" charset="0"/>
              </a:rPr>
              <a:t>Consider placing the patient in the recovery position if the rest of the ABCDE is normal and no trauma is suspected.​</a:t>
            </a:r>
            <a:endParaRPr lang="en-US" sz="3200" dirty="0">
              <a:solidFill>
                <a:schemeClr val="tx2">
                  <a:lumMod val="75000"/>
                </a:schemeClr>
              </a:solidFill>
            </a:endParaRPr>
          </a:p>
          <a:p>
            <a:pPr fontAlgn="base"/>
            <a:r>
              <a:rPr lang="en-US" sz="3200" dirty="0">
                <a:solidFill>
                  <a:schemeClr val="tx2">
                    <a:lumMod val="75000"/>
                  </a:schemeClr>
                </a:solidFill>
                <a:latin typeface="Calibri" panose="020F0502020204030204" pitchFamily="34" charset="0"/>
              </a:rPr>
              <a:t>If the patient has swelling, hives or stridor, consider severe allergic reaction (anaphylaxis), and give intramuscular adrenaline.​</a:t>
            </a:r>
            <a:endParaRPr lang="en-US" sz="3200" dirty="0">
              <a:solidFill>
                <a:schemeClr val="tx2">
                  <a:lumMod val="75000"/>
                </a:schemeClr>
              </a:solidFill>
            </a:endParaRPr>
          </a:p>
          <a:p>
            <a:endParaRPr lang="en-US" dirty="0"/>
          </a:p>
        </p:txBody>
      </p:sp>
    </p:spTree>
    <p:extLst>
      <p:ext uri="{BB962C8B-B14F-4D97-AF65-F5344CB8AC3E}">
        <p14:creationId xmlns:p14="http://schemas.microsoft.com/office/powerpoint/2010/main" val="275654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ABF0-AEEE-4D75-9880-8A37B6ADB4CB}"/>
              </a:ext>
            </a:extLst>
          </p:cNvPr>
          <p:cNvSpPr>
            <a:spLocks noGrp="1"/>
          </p:cNvSpPr>
          <p:nvPr>
            <p:ph type="title"/>
          </p:nvPr>
        </p:nvSpPr>
        <p:spPr>
          <a:xfrm>
            <a:off x="91440" y="406301"/>
            <a:ext cx="11262360" cy="609700"/>
          </a:xfrm>
        </p:spPr>
        <p:txBody>
          <a:bodyPr/>
          <a:lstStyle/>
          <a:p>
            <a:r>
              <a:rPr lang="en-GB" b="1" dirty="0">
                <a:solidFill>
                  <a:schemeClr val="tx2">
                    <a:lumMod val="75000"/>
                  </a:schemeClr>
                </a:solidFill>
                <a:latin typeface="Arial" panose="020B0604020202020204" pitchFamily="34" charset="0"/>
                <a:cs typeface="Arial" panose="020B0604020202020204" pitchFamily="34" charset="0"/>
              </a:rPr>
              <a:t>Breathing Assessment​</a:t>
            </a:r>
            <a:endParaRPr lang="en-US" b="1" dirty="0">
              <a:solidFill>
                <a:schemeClr val="tx2">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B89DF40-9229-47B4-B468-F5E6A5C70D90}"/>
              </a:ext>
            </a:extLst>
          </p:cNvPr>
          <p:cNvSpPr>
            <a:spLocks noGrp="1"/>
          </p:cNvSpPr>
          <p:nvPr>
            <p:ph idx="1"/>
          </p:nvPr>
        </p:nvSpPr>
        <p:spPr>
          <a:xfrm>
            <a:off x="264160" y="1422400"/>
            <a:ext cx="11089640" cy="5313680"/>
          </a:xfrm>
        </p:spPr>
        <p:txBody>
          <a:bodyPr>
            <a:normAutofit lnSpcReduction="10000"/>
          </a:bodyPr>
          <a:lstStyle/>
          <a:p>
            <a:pPr fontAlgn="base"/>
            <a:r>
              <a:rPr lang="en-US" sz="2400" dirty="0">
                <a:solidFill>
                  <a:schemeClr val="tx2">
                    <a:lumMod val="75000"/>
                  </a:schemeClr>
                </a:solidFill>
                <a:latin typeface="Calibri" panose="020F0502020204030204" pitchFamily="34" charset="0"/>
              </a:rPr>
              <a:t>Look, listen, and feel to see if the patient is breathing.​</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Assess if breathing is very fast, very slow, or very shallow.​</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Look for signs of increased work of breathing (such as accessory muscle use, chest indrawing/retractions, nasal flaring) or abnormal chest wall movement.​</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Listen for abnormal breath sounds such as wheezing or crackles.​</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With severe wheezing, there may be limited/no breath sounds on examination because narrowing of the airways may be so severe that breathing cannot be heard.​</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Listen to see if breath sounds are equal on both sides.​</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Check for the absence of breath sounds and dull sounds with percussion on one side (large pleural effusion or </a:t>
            </a:r>
            <a:r>
              <a:rPr lang="en-US" sz="2400" dirty="0" err="1">
                <a:solidFill>
                  <a:schemeClr val="tx2">
                    <a:lumMod val="75000"/>
                  </a:schemeClr>
                </a:solidFill>
                <a:latin typeface="Calibri" panose="020F0502020204030204" pitchFamily="34" charset="0"/>
              </a:rPr>
              <a:t>haemothorax</a:t>
            </a:r>
            <a:r>
              <a:rPr lang="en-US" sz="2400" dirty="0">
                <a:solidFill>
                  <a:schemeClr val="tx2">
                    <a:lumMod val="75000"/>
                  </a:schemeClr>
                </a:solidFill>
                <a:latin typeface="Calibri" panose="020F0502020204030204" pitchFamily="34" charset="0"/>
              </a:rPr>
              <a:t>).​</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If there are no breath sounds on one side, and hypotension, check for distended neck veins or a shifted trachea (tension pneumothorax).​</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Check oxygen saturation with a pulse oximeter when available</a:t>
            </a:r>
            <a:r>
              <a:rPr lang="en-GB" sz="2400" dirty="0">
                <a:solidFill>
                  <a:schemeClr val="tx2">
                    <a:lumMod val="75000"/>
                  </a:schemeClr>
                </a:solidFill>
                <a:latin typeface="Calibri" panose="020F0502020204030204" pitchFamily="34" charset="0"/>
              </a:rPr>
              <a:t>​</a:t>
            </a:r>
            <a:endParaRPr lang="en-GB" sz="2400" dirty="0">
              <a:solidFill>
                <a:schemeClr val="tx2">
                  <a:lumMod val="75000"/>
                </a:schemeClr>
              </a:solidFill>
            </a:endParaRPr>
          </a:p>
          <a:p>
            <a:endParaRPr lang="en-US" dirty="0"/>
          </a:p>
        </p:txBody>
      </p:sp>
    </p:spTree>
    <p:extLst>
      <p:ext uri="{BB962C8B-B14F-4D97-AF65-F5344CB8AC3E}">
        <p14:creationId xmlns:p14="http://schemas.microsoft.com/office/powerpoint/2010/main" val="4211998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6AA0-9104-4B13-9CC1-620BCD459BD4}"/>
              </a:ext>
            </a:extLst>
          </p:cNvPr>
          <p:cNvSpPr>
            <a:spLocks noGrp="1"/>
          </p:cNvSpPr>
          <p:nvPr>
            <p:ph type="title"/>
          </p:nvPr>
        </p:nvSpPr>
        <p:spPr/>
        <p:txBody>
          <a:bodyPr/>
          <a:lstStyle/>
          <a:p>
            <a:r>
              <a:rPr lang="en-GB" b="1" dirty="0">
                <a:solidFill>
                  <a:schemeClr val="tx2">
                    <a:lumMod val="75000"/>
                  </a:schemeClr>
                </a:solidFill>
                <a:latin typeface="Arial" panose="020B0604020202020204" pitchFamily="34" charset="0"/>
                <a:cs typeface="Arial" panose="020B0604020202020204" pitchFamily="34" charset="0"/>
              </a:rPr>
              <a:t>Breathing management 1</a:t>
            </a:r>
            <a:r>
              <a:rPr lang="en-GB" dirty="0">
                <a:solidFill>
                  <a:srgbClr val="000000"/>
                </a:solidFill>
                <a:latin typeface="Calibri Light" panose="020F0302020204030204" pitchFamily="34" charset="0"/>
              </a:rPr>
              <a:t>​</a:t>
            </a:r>
            <a:endParaRPr lang="en-US" dirty="0"/>
          </a:p>
        </p:txBody>
      </p:sp>
      <p:sp>
        <p:nvSpPr>
          <p:cNvPr id="3" name="Content Placeholder 2">
            <a:extLst>
              <a:ext uri="{FF2B5EF4-FFF2-40B4-BE49-F238E27FC236}">
                <a16:creationId xmlns:a16="http://schemas.microsoft.com/office/drawing/2014/main" id="{F1A1E544-1B03-4C58-BF9A-52610F671F71}"/>
              </a:ext>
            </a:extLst>
          </p:cNvPr>
          <p:cNvSpPr>
            <a:spLocks noGrp="1"/>
          </p:cNvSpPr>
          <p:nvPr>
            <p:ph idx="1"/>
          </p:nvPr>
        </p:nvSpPr>
        <p:spPr/>
        <p:txBody>
          <a:bodyPr/>
          <a:lstStyle/>
          <a:p>
            <a:pPr fontAlgn="base"/>
            <a:r>
              <a:rPr lang="en-GB" dirty="0">
                <a:solidFill>
                  <a:schemeClr val="tx2">
                    <a:lumMod val="75000"/>
                  </a:schemeClr>
                </a:solidFill>
                <a:latin typeface="MyriadPro-Regular"/>
              </a:rPr>
              <a:t>If unconscious with abnormal breathing, start </a:t>
            </a:r>
            <a:r>
              <a:rPr lang="en-GB" dirty="0">
                <a:solidFill>
                  <a:schemeClr val="tx2">
                    <a:lumMod val="75000"/>
                  </a:schemeClr>
                </a:solidFill>
                <a:latin typeface="MyriadPro-Semibold"/>
              </a:rPr>
              <a:t>bag-valve-mask </a:t>
            </a:r>
            <a:r>
              <a:rPr lang="en-US" dirty="0">
                <a:solidFill>
                  <a:schemeClr val="tx2">
                    <a:lumMod val="75000"/>
                  </a:schemeClr>
                </a:solidFill>
                <a:latin typeface="MyriadPro-Semibold"/>
              </a:rPr>
              <a:t>ventilation </a:t>
            </a:r>
            <a:r>
              <a:rPr lang="en-US" dirty="0">
                <a:solidFill>
                  <a:schemeClr val="tx2">
                    <a:lumMod val="75000"/>
                  </a:schemeClr>
                </a:solidFill>
                <a:latin typeface="MyriadPro-Regular"/>
              </a:rPr>
              <a:t>and follow relevant </a:t>
            </a:r>
            <a:r>
              <a:rPr lang="en-US" dirty="0">
                <a:solidFill>
                  <a:schemeClr val="tx2">
                    <a:lumMod val="75000"/>
                  </a:schemeClr>
                </a:solidFill>
                <a:latin typeface="MyriadPro-Semibold"/>
              </a:rPr>
              <a:t>CPR </a:t>
            </a:r>
            <a:r>
              <a:rPr lang="en-GB" dirty="0">
                <a:solidFill>
                  <a:schemeClr val="tx2">
                    <a:lumMod val="75000"/>
                  </a:schemeClr>
                </a:solidFill>
                <a:latin typeface="MyriadPro-Regular"/>
              </a:rPr>
              <a:t>protocols.</a:t>
            </a:r>
            <a:r>
              <a:rPr lang="en-US" dirty="0">
                <a:solidFill>
                  <a:schemeClr val="tx2">
                    <a:lumMod val="75000"/>
                  </a:schemeClr>
                </a:solidFill>
                <a:latin typeface="MyriadPro-Regular"/>
              </a:rPr>
              <a:t>​</a:t>
            </a:r>
            <a:endParaRPr lang="en-US" dirty="0">
              <a:solidFill>
                <a:schemeClr val="tx2">
                  <a:lumMod val="75000"/>
                </a:schemeClr>
              </a:solidFill>
            </a:endParaRPr>
          </a:p>
          <a:p>
            <a:pPr fontAlgn="base"/>
            <a:r>
              <a:rPr lang="en-US" dirty="0">
                <a:solidFill>
                  <a:schemeClr val="tx2">
                    <a:lumMod val="75000"/>
                  </a:schemeClr>
                </a:solidFill>
                <a:latin typeface="MyriadPro-Regular"/>
              </a:rPr>
              <a:t>If not breathing adequately (too slow for age or too shallow), begin </a:t>
            </a:r>
            <a:r>
              <a:rPr lang="en-GB" dirty="0">
                <a:solidFill>
                  <a:schemeClr val="tx2">
                    <a:lumMod val="75000"/>
                  </a:schemeClr>
                </a:solidFill>
                <a:latin typeface="MyriadPro-Semibold"/>
              </a:rPr>
              <a:t>bag-valve-mask ventilation with </a:t>
            </a:r>
            <a:r>
              <a:rPr lang="en-US" dirty="0">
                <a:solidFill>
                  <a:schemeClr val="tx2">
                    <a:lumMod val="75000"/>
                  </a:schemeClr>
                </a:solidFill>
                <a:latin typeface="MyriadPro-Semibold"/>
              </a:rPr>
              <a:t>oxygen</a:t>
            </a:r>
            <a:r>
              <a:rPr lang="en-US" dirty="0">
                <a:solidFill>
                  <a:schemeClr val="tx2">
                    <a:lumMod val="75000"/>
                  </a:schemeClr>
                </a:solidFill>
                <a:latin typeface="MyriadPro-Regular"/>
              </a:rPr>
              <a:t>. ​</a:t>
            </a:r>
            <a:endParaRPr lang="en-US" dirty="0">
              <a:solidFill>
                <a:schemeClr val="tx2">
                  <a:lumMod val="75000"/>
                </a:schemeClr>
              </a:solidFill>
            </a:endParaRPr>
          </a:p>
          <a:p>
            <a:pPr fontAlgn="base"/>
            <a:r>
              <a:rPr lang="en-US" dirty="0">
                <a:solidFill>
                  <a:schemeClr val="tx2">
                    <a:lumMod val="75000"/>
                  </a:schemeClr>
                </a:solidFill>
                <a:latin typeface="MyriadPro-Regular"/>
              </a:rPr>
              <a:t>If oxygen not </a:t>
            </a:r>
            <a:r>
              <a:rPr lang="en-GB" dirty="0">
                <a:solidFill>
                  <a:schemeClr val="tx2">
                    <a:lumMod val="75000"/>
                  </a:schemeClr>
                </a:solidFill>
                <a:latin typeface="MyriadPro-Regular"/>
              </a:rPr>
              <a:t>immediately available, DO NOT DELAY ventilation. Start ventilation </a:t>
            </a:r>
            <a:r>
              <a:rPr lang="en-US" dirty="0">
                <a:solidFill>
                  <a:schemeClr val="tx2">
                    <a:lumMod val="75000"/>
                  </a:schemeClr>
                </a:solidFill>
                <a:latin typeface="MyriadPro-Regular"/>
              </a:rPr>
              <a:t>while oxygen is being prepared.</a:t>
            </a:r>
            <a:r>
              <a:rPr lang="en-GB" dirty="0">
                <a:solidFill>
                  <a:schemeClr val="tx2">
                    <a:lumMod val="75000"/>
                  </a:schemeClr>
                </a:solidFill>
                <a:latin typeface="MyriadPro-Regular"/>
              </a:rPr>
              <a:t>​</a:t>
            </a:r>
            <a:endParaRPr lang="en-GB" dirty="0">
              <a:solidFill>
                <a:schemeClr val="tx2">
                  <a:lumMod val="75000"/>
                </a:schemeClr>
              </a:solidFill>
            </a:endParaRPr>
          </a:p>
          <a:p>
            <a:pPr fontAlgn="base"/>
            <a:r>
              <a:rPr lang="en-US" dirty="0">
                <a:solidFill>
                  <a:schemeClr val="tx2">
                    <a:lumMod val="75000"/>
                  </a:schemeClr>
                </a:solidFill>
                <a:latin typeface="MyriadPro-Regular"/>
              </a:rPr>
              <a:t>If breathing fast or hypoxic, give </a:t>
            </a:r>
            <a:r>
              <a:rPr lang="en-GB" dirty="0">
                <a:solidFill>
                  <a:schemeClr val="tx2">
                    <a:lumMod val="75000"/>
                  </a:schemeClr>
                </a:solidFill>
                <a:latin typeface="MyriadPro-Semibold"/>
              </a:rPr>
              <a:t>oxygen.​</a:t>
            </a:r>
            <a:endParaRPr lang="en-GB" dirty="0">
              <a:solidFill>
                <a:schemeClr val="tx2">
                  <a:lumMod val="75000"/>
                </a:schemeClr>
              </a:solidFill>
            </a:endParaRPr>
          </a:p>
          <a:p>
            <a:pPr fontAlgn="base"/>
            <a:r>
              <a:rPr lang="en-GB" dirty="0">
                <a:solidFill>
                  <a:schemeClr val="tx2">
                    <a:lumMod val="75000"/>
                  </a:schemeClr>
                </a:solidFill>
                <a:latin typeface="MyriadPro-Regular"/>
              </a:rPr>
              <a:t>If wheezing, consider giving nebulised </a:t>
            </a:r>
            <a:r>
              <a:rPr lang="en-GB" dirty="0">
                <a:solidFill>
                  <a:schemeClr val="tx2">
                    <a:lumMod val="75000"/>
                  </a:schemeClr>
                </a:solidFill>
                <a:latin typeface="MyriadPro-Semibold"/>
              </a:rPr>
              <a:t>salbutamol</a:t>
            </a:r>
            <a:r>
              <a:rPr lang="en-GB" dirty="0">
                <a:solidFill>
                  <a:schemeClr val="tx2">
                    <a:lumMod val="75000"/>
                  </a:schemeClr>
                </a:solidFill>
                <a:latin typeface="MyriadPro-Regular"/>
              </a:rPr>
              <a:t>. </a:t>
            </a:r>
            <a:r>
              <a:rPr lang="en-US" dirty="0">
                <a:solidFill>
                  <a:schemeClr val="tx2">
                    <a:lumMod val="75000"/>
                  </a:schemeClr>
                </a:solidFill>
                <a:latin typeface="MyriadPro-Regular"/>
              </a:rPr>
              <a:t>Repeat salbutamol as </a:t>
            </a:r>
            <a:r>
              <a:rPr lang="en-GB" dirty="0">
                <a:solidFill>
                  <a:schemeClr val="tx2">
                    <a:lumMod val="75000"/>
                  </a:schemeClr>
                </a:solidFill>
                <a:latin typeface="MyriadPro-Regular"/>
              </a:rPr>
              <a:t>needed.</a:t>
            </a:r>
            <a:r>
              <a:rPr lang="en-US" dirty="0">
                <a:solidFill>
                  <a:schemeClr val="tx2">
                    <a:lumMod val="75000"/>
                  </a:schemeClr>
                </a:solidFill>
                <a:latin typeface="MyriadPro-Regular"/>
              </a:rPr>
              <a:t>​</a:t>
            </a:r>
            <a:endParaRPr lang="en-US" dirty="0">
              <a:solidFill>
                <a:schemeClr val="tx2">
                  <a:lumMod val="75000"/>
                </a:schemeClr>
              </a:solidFill>
            </a:endParaRPr>
          </a:p>
          <a:p>
            <a:pPr fontAlgn="base"/>
            <a:r>
              <a:rPr lang="en-US" dirty="0">
                <a:solidFill>
                  <a:schemeClr val="tx2">
                    <a:lumMod val="75000"/>
                  </a:schemeClr>
                </a:solidFill>
                <a:latin typeface="MyriadPro-Regular"/>
              </a:rPr>
              <a:t>If concern for severe allergic </a:t>
            </a:r>
            <a:r>
              <a:rPr lang="en-GB" dirty="0">
                <a:solidFill>
                  <a:schemeClr val="tx2">
                    <a:lumMod val="75000"/>
                  </a:schemeClr>
                </a:solidFill>
                <a:latin typeface="MyriadPro-Regular"/>
              </a:rPr>
              <a:t>reaction (anaphylaxis), give intramuscular adrenaline.</a:t>
            </a:r>
            <a:r>
              <a:rPr lang="en-US" dirty="0">
                <a:solidFill>
                  <a:schemeClr val="tx2">
                    <a:lumMod val="75000"/>
                  </a:schemeClr>
                </a:solidFill>
                <a:latin typeface="MyriadPro-Regular"/>
              </a:rPr>
              <a:t>​</a:t>
            </a:r>
            <a:endParaRPr lang="en-US" dirty="0">
              <a:solidFill>
                <a:schemeClr val="tx2">
                  <a:lumMod val="75000"/>
                </a:schemeClr>
              </a:solidFill>
            </a:endParaRPr>
          </a:p>
          <a:p>
            <a:endParaRPr lang="en-US" dirty="0"/>
          </a:p>
        </p:txBody>
      </p:sp>
    </p:spTree>
    <p:extLst>
      <p:ext uri="{BB962C8B-B14F-4D97-AF65-F5344CB8AC3E}">
        <p14:creationId xmlns:p14="http://schemas.microsoft.com/office/powerpoint/2010/main" val="319045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8BFC5-49F3-4A29-B1FB-DD56805922DC}"/>
              </a:ext>
            </a:extLst>
          </p:cNvPr>
          <p:cNvSpPr>
            <a:spLocks noGrp="1"/>
          </p:cNvSpPr>
          <p:nvPr>
            <p:ph type="title"/>
          </p:nvPr>
        </p:nvSpPr>
        <p:spPr/>
        <p:txBody>
          <a:bodyPr/>
          <a:lstStyle/>
          <a:p>
            <a:r>
              <a:rPr lang="en-GB" b="1" dirty="0">
                <a:solidFill>
                  <a:schemeClr val="tx2">
                    <a:lumMod val="75000"/>
                  </a:schemeClr>
                </a:solidFill>
                <a:latin typeface="Arial" panose="020B0604020202020204" pitchFamily="34" charset="0"/>
                <a:cs typeface="Arial" panose="020B0604020202020204" pitchFamily="34" charset="0"/>
              </a:rPr>
              <a:t>Breathing management 2</a:t>
            </a:r>
            <a:r>
              <a:rPr lang="en-GB" dirty="0">
                <a:solidFill>
                  <a:srgbClr val="000000"/>
                </a:solidFill>
                <a:latin typeface="Calibri Light" panose="020F0302020204030204" pitchFamily="34" charset="0"/>
              </a:rPr>
              <a:t>​</a:t>
            </a:r>
            <a:endParaRPr lang="en-US" dirty="0"/>
          </a:p>
        </p:txBody>
      </p:sp>
      <p:sp>
        <p:nvSpPr>
          <p:cNvPr id="3" name="Content Placeholder 2">
            <a:extLst>
              <a:ext uri="{FF2B5EF4-FFF2-40B4-BE49-F238E27FC236}">
                <a16:creationId xmlns:a16="http://schemas.microsoft.com/office/drawing/2014/main" id="{2498F47C-E6B5-4A67-A0AD-AE6819B63E14}"/>
              </a:ext>
            </a:extLst>
          </p:cNvPr>
          <p:cNvSpPr>
            <a:spLocks noGrp="1"/>
          </p:cNvSpPr>
          <p:nvPr>
            <p:ph idx="1"/>
          </p:nvPr>
        </p:nvSpPr>
        <p:spPr/>
        <p:txBody>
          <a:bodyPr/>
          <a:lstStyle/>
          <a:p>
            <a:pPr fontAlgn="base"/>
            <a:r>
              <a:rPr lang="en-US" sz="2800" dirty="0">
                <a:solidFill>
                  <a:schemeClr val="tx2">
                    <a:lumMod val="75000"/>
                  </a:schemeClr>
                </a:solidFill>
              </a:rPr>
              <a:t>If breathing fast or hypoxic, give </a:t>
            </a:r>
            <a:r>
              <a:rPr lang="en-GB" sz="2800" dirty="0">
                <a:solidFill>
                  <a:schemeClr val="tx2">
                    <a:lumMod val="75000"/>
                  </a:schemeClr>
                </a:solidFill>
              </a:rPr>
              <a:t>oxygen.​</a:t>
            </a:r>
          </a:p>
          <a:p>
            <a:pPr fontAlgn="base"/>
            <a:r>
              <a:rPr lang="en-GB" sz="2800" dirty="0">
                <a:solidFill>
                  <a:schemeClr val="tx2">
                    <a:lumMod val="75000"/>
                  </a:schemeClr>
                </a:solidFill>
              </a:rPr>
              <a:t>If wheezing, consider giving nebulised salbutamol. </a:t>
            </a:r>
            <a:r>
              <a:rPr lang="en-US" sz="2800" dirty="0">
                <a:solidFill>
                  <a:schemeClr val="tx2">
                    <a:lumMod val="75000"/>
                  </a:schemeClr>
                </a:solidFill>
              </a:rPr>
              <a:t>Repeat salbutamol as </a:t>
            </a:r>
            <a:r>
              <a:rPr lang="en-GB" sz="2800" dirty="0">
                <a:solidFill>
                  <a:schemeClr val="tx2">
                    <a:lumMod val="75000"/>
                  </a:schemeClr>
                </a:solidFill>
              </a:rPr>
              <a:t>needed and treat underlying cause.</a:t>
            </a:r>
            <a:r>
              <a:rPr lang="en-US" sz="2800" dirty="0">
                <a:solidFill>
                  <a:schemeClr val="tx2">
                    <a:lumMod val="75000"/>
                  </a:schemeClr>
                </a:solidFill>
              </a:rPr>
              <a:t>​</a:t>
            </a:r>
          </a:p>
          <a:p>
            <a:pPr fontAlgn="base"/>
            <a:r>
              <a:rPr lang="en-US" sz="2800" dirty="0">
                <a:solidFill>
                  <a:schemeClr val="tx2">
                    <a:lumMod val="75000"/>
                  </a:schemeClr>
                </a:solidFill>
              </a:rPr>
              <a:t>If concern for severe allergic </a:t>
            </a:r>
            <a:r>
              <a:rPr lang="en-GB" sz="2800" dirty="0">
                <a:solidFill>
                  <a:schemeClr val="tx2">
                    <a:lumMod val="75000"/>
                  </a:schemeClr>
                </a:solidFill>
              </a:rPr>
              <a:t>reaction (anaphylaxis), give intramuscular adrenaline.</a:t>
            </a:r>
            <a:r>
              <a:rPr lang="en-US" sz="2800" dirty="0">
                <a:solidFill>
                  <a:schemeClr val="tx2">
                    <a:lumMod val="75000"/>
                  </a:schemeClr>
                </a:solidFill>
              </a:rPr>
              <a:t>​</a:t>
            </a:r>
          </a:p>
          <a:p>
            <a:pPr fontAlgn="base"/>
            <a:r>
              <a:rPr lang="en-GB" sz="2800" dirty="0">
                <a:solidFill>
                  <a:schemeClr val="tx2">
                    <a:lumMod val="75000"/>
                  </a:schemeClr>
                </a:solidFill>
              </a:rPr>
              <a:t>If concern for heart failure, provide oxygen as required and get help/treat as appropriate.</a:t>
            </a:r>
            <a:r>
              <a:rPr lang="en-US" sz="2800" dirty="0">
                <a:solidFill>
                  <a:schemeClr val="tx2">
                    <a:lumMod val="75000"/>
                  </a:schemeClr>
                </a:solidFill>
              </a:rPr>
              <a:t>​</a:t>
            </a:r>
          </a:p>
          <a:p>
            <a:endParaRPr lang="en-US" dirty="0"/>
          </a:p>
        </p:txBody>
      </p:sp>
    </p:spTree>
    <p:extLst>
      <p:ext uri="{BB962C8B-B14F-4D97-AF65-F5344CB8AC3E}">
        <p14:creationId xmlns:p14="http://schemas.microsoft.com/office/powerpoint/2010/main" val="3097475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C37B1-20E8-4C96-B2C0-BCF105267465}"/>
              </a:ext>
            </a:extLst>
          </p:cNvPr>
          <p:cNvSpPr>
            <a:spLocks noGrp="1"/>
          </p:cNvSpPr>
          <p:nvPr>
            <p:ph type="title"/>
          </p:nvPr>
        </p:nvSpPr>
        <p:spPr/>
        <p:txBody>
          <a:bodyPr/>
          <a:lstStyle/>
          <a:p>
            <a:r>
              <a:rPr lang="en-GB" b="1" dirty="0">
                <a:solidFill>
                  <a:schemeClr val="tx2">
                    <a:lumMod val="75000"/>
                  </a:schemeClr>
                </a:solidFill>
                <a:latin typeface="Arial" panose="020B0604020202020204" pitchFamily="34" charset="0"/>
                <a:cs typeface="Arial" panose="020B0604020202020204" pitchFamily="34" charset="0"/>
              </a:rPr>
              <a:t>Breathing management 3​</a:t>
            </a:r>
            <a:endParaRPr lang="en-US" b="1" dirty="0">
              <a:solidFill>
                <a:schemeClr val="tx2">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25C9CFA-55C4-460C-8165-C043C86E734E}"/>
              </a:ext>
            </a:extLst>
          </p:cNvPr>
          <p:cNvSpPr>
            <a:spLocks noGrp="1"/>
          </p:cNvSpPr>
          <p:nvPr>
            <p:ph idx="1"/>
          </p:nvPr>
        </p:nvSpPr>
        <p:spPr/>
        <p:txBody>
          <a:bodyPr/>
          <a:lstStyle/>
          <a:p>
            <a:pPr fontAlgn="base"/>
            <a:r>
              <a:rPr lang="en-GB" dirty="0">
                <a:solidFill>
                  <a:schemeClr val="tx2">
                    <a:lumMod val="75000"/>
                  </a:schemeClr>
                </a:solidFill>
                <a:latin typeface="MyriadPro-Regular"/>
              </a:rPr>
              <a:t>If concern for tension pneumothorax, perform needle decompression immediately and </a:t>
            </a:r>
            <a:r>
              <a:rPr lang="en-US" dirty="0">
                <a:solidFill>
                  <a:schemeClr val="tx2">
                    <a:lumMod val="75000"/>
                  </a:schemeClr>
                </a:solidFill>
                <a:latin typeface="MyriadPro-Regular"/>
              </a:rPr>
              <a:t>give IV fluids and oxygen. Chest tube should be inserted. Plan for rapid handover/</a:t>
            </a:r>
            <a:r>
              <a:rPr lang="en-GB" dirty="0">
                <a:solidFill>
                  <a:schemeClr val="tx2">
                    <a:lumMod val="75000"/>
                  </a:schemeClr>
                </a:solidFill>
                <a:latin typeface="MyriadPro-Regular"/>
              </a:rPr>
              <a:t>transfer especially if cannot insert chest tube.</a:t>
            </a:r>
            <a:r>
              <a:rPr lang="en-US" dirty="0">
                <a:solidFill>
                  <a:schemeClr val="tx2">
                    <a:lumMod val="75000"/>
                  </a:schemeClr>
                </a:solidFill>
                <a:latin typeface="MyriadPro-Regular"/>
              </a:rPr>
              <a:t>​</a:t>
            </a:r>
            <a:endParaRPr lang="en-US" dirty="0">
              <a:solidFill>
                <a:schemeClr val="tx2">
                  <a:lumMod val="75000"/>
                </a:schemeClr>
              </a:solidFill>
            </a:endParaRPr>
          </a:p>
          <a:p>
            <a:pPr fontAlgn="base"/>
            <a:r>
              <a:rPr lang="en-US" dirty="0">
                <a:solidFill>
                  <a:schemeClr val="tx2">
                    <a:lumMod val="75000"/>
                  </a:schemeClr>
                </a:solidFill>
                <a:latin typeface="MyriadPro-Regular"/>
              </a:rPr>
              <a:t>If concern for large pleural effusion or </a:t>
            </a:r>
            <a:r>
              <a:rPr lang="en-US" dirty="0" err="1">
                <a:solidFill>
                  <a:schemeClr val="tx2">
                    <a:lumMod val="75000"/>
                  </a:schemeClr>
                </a:solidFill>
                <a:latin typeface="MyriadPro-Regular"/>
              </a:rPr>
              <a:t>haemothorax</a:t>
            </a:r>
            <a:r>
              <a:rPr lang="en-US" dirty="0">
                <a:solidFill>
                  <a:schemeClr val="tx2">
                    <a:lumMod val="75000"/>
                  </a:schemeClr>
                </a:solidFill>
                <a:latin typeface="MyriadPro-Regular"/>
              </a:rPr>
              <a:t>, give oxygen and </a:t>
            </a:r>
            <a:r>
              <a:rPr lang="en-GB" dirty="0">
                <a:solidFill>
                  <a:schemeClr val="tx2">
                    <a:lumMod val="75000"/>
                  </a:schemeClr>
                </a:solidFill>
                <a:latin typeface="MyriadPro-Regular"/>
              </a:rPr>
              <a:t>plan for rapid handover/transfer.</a:t>
            </a:r>
            <a:r>
              <a:rPr lang="en-US" dirty="0">
                <a:solidFill>
                  <a:schemeClr val="tx2">
                    <a:lumMod val="75000"/>
                  </a:schemeClr>
                </a:solidFill>
                <a:latin typeface="MyriadPro-Regular"/>
              </a:rPr>
              <a:t>​</a:t>
            </a:r>
            <a:endParaRPr lang="en-US" dirty="0">
              <a:solidFill>
                <a:schemeClr val="tx2">
                  <a:lumMod val="75000"/>
                </a:schemeClr>
              </a:solidFill>
            </a:endParaRPr>
          </a:p>
          <a:p>
            <a:pPr fontAlgn="base"/>
            <a:r>
              <a:rPr lang="en-GB" dirty="0">
                <a:solidFill>
                  <a:schemeClr val="tx2">
                    <a:lumMod val="75000"/>
                  </a:schemeClr>
                </a:solidFill>
                <a:latin typeface="MyriadPro-Regular"/>
              </a:rPr>
              <a:t>If sucking chest wound (open pneumothorax), apply 3-sided occlusive dressing while arranging for chest tube</a:t>
            </a:r>
            <a:r>
              <a:rPr lang="en-US" dirty="0">
                <a:solidFill>
                  <a:schemeClr val="tx2">
                    <a:lumMod val="75000"/>
                  </a:schemeClr>
                </a:solidFill>
                <a:latin typeface="MyriadPro-Regular"/>
              </a:rPr>
              <a:t>​</a:t>
            </a:r>
            <a:endParaRPr lang="en-US" dirty="0">
              <a:solidFill>
                <a:schemeClr val="tx2">
                  <a:lumMod val="75000"/>
                </a:schemeClr>
              </a:solidFill>
            </a:endParaRPr>
          </a:p>
          <a:p>
            <a:pPr fontAlgn="base"/>
            <a:r>
              <a:rPr lang="en-GB" dirty="0">
                <a:solidFill>
                  <a:schemeClr val="tx2">
                    <a:lumMod val="75000"/>
                  </a:schemeClr>
                </a:solidFill>
                <a:latin typeface="MyriadPro-Regular"/>
              </a:rPr>
              <a:t>Many of the life-threatening breathing conditions require chest tube insertion. If unable to perform this, refer after initial resuscitation.</a:t>
            </a:r>
            <a:r>
              <a:rPr lang="en-US" dirty="0">
                <a:solidFill>
                  <a:schemeClr val="tx2">
                    <a:lumMod val="75000"/>
                  </a:schemeClr>
                </a:solidFill>
                <a:latin typeface="MyriadPro-Regular"/>
              </a:rPr>
              <a:t>​</a:t>
            </a:r>
            <a:endParaRPr lang="en-US" dirty="0">
              <a:solidFill>
                <a:schemeClr val="tx2">
                  <a:lumMod val="75000"/>
                </a:schemeClr>
              </a:solidFill>
            </a:endParaRPr>
          </a:p>
          <a:p>
            <a:endParaRPr lang="en-US" dirty="0"/>
          </a:p>
        </p:txBody>
      </p:sp>
    </p:spTree>
    <p:extLst>
      <p:ext uri="{BB962C8B-B14F-4D97-AF65-F5344CB8AC3E}">
        <p14:creationId xmlns:p14="http://schemas.microsoft.com/office/powerpoint/2010/main" val="88493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BCB94-384C-42A7-8683-5CF9C6B5B414}"/>
              </a:ext>
            </a:extLst>
          </p:cNvPr>
          <p:cNvSpPr>
            <a:spLocks noGrp="1"/>
          </p:cNvSpPr>
          <p:nvPr>
            <p:ph type="title"/>
          </p:nvPr>
        </p:nvSpPr>
        <p:spPr/>
        <p:txBody>
          <a:bodyPr/>
          <a:lstStyle/>
          <a:p>
            <a:r>
              <a:rPr lang="en-US" b="1" dirty="0">
                <a:solidFill>
                  <a:schemeClr val="tx2">
                    <a:lumMod val="75000"/>
                  </a:schemeClr>
                </a:solidFill>
                <a:latin typeface="Arial" panose="020B0604020202020204" pitchFamily="34" charset="0"/>
                <a:cs typeface="Arial" panose="020B0604020202020204" pitchFamily="34" charset="0"/>
              </a:rPr>
              <a:t>3-sided occlusive dressing for open pneumothorax</a:t>
            </a:r>
            <a:r>
              <a:rPr lang="en-US" dirty="0">
                <a:solidFill>
                  <a:srgbClr val="000000"/>
                </a:solidFill>
                <a:latin typeface="Calibri Light" panose="020F0302020204030204" pitchFamily="34" charset="0"/>
              </a:rPr>
              <a:t>​</a:t>
            </a:r>
            <a:endParaRPr lang="en-US" dirty="0"/>
          </a:p>
        </p:txBody>
      </p:sp>
      <p:pic>
        <p:nvPicPr>
          <p:cNvPr id="4" name="Content Placeholder 3" descr="C:\Users\PAntwi\AppData\Local\Microsoft\Windows\INetCache\Content.MSO\CC10FA70.tmp">
            <a:extLst>
              <a:ext uri="{FF2B5EF4-FFF2-40B4-BE49-F238E27FC236}">
                <a16:creationId xmlns:a16="http://schemas.microsoft.com/office/drawing/2014/main" id="{E8BDF053-34DA-4AE2-ACC9-77C4E4FD994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6320" y="1802983"/>
            <a:ext cx="3220720" cy="4780697"/>
          </a:xfrm>
          <a:prstGeom prst="rect">
            <a:avLst/>
          </a:prstGeom>
          <a:noFill/>
          <a:ln>
            <a:noFill/>
          </a:ln>
        </p:spPr>
      </p:pic>
      <p:pic>
        <p:nvPicPr>
          <p:cNvPr id="5" name="Picture 4" descr="C:\Users\PAntwi\AppData\Local\Microsoft\Windows\INetCache\Content.MSO\EDFB2F8D.tmp">
            <a:extLst>
              <a:ext uri="{FF2B5EF4-FFF2-40B4-BE49-F238E27FC236}">
                <a16:creationId xmlns:a16="http://schemas.microsoft.com/office/drawing/2014/main" id="{B50D06D7-921D-4AEF-845B-D9774AF0C76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593840" y="1950720"/>
            <a:ext cx="3083560" cy="4168140"/>
          </a:xfrm>
          <a:prstGeom prst="rect">
            <a:avLst/>
          </a:prstGeom>
          <a:noFill/>
          <a:ln>
            <a:noFill/>
          </a:ln>
        </p:spPr>
      </p:pic>
    </p:spTree>
    <p:extLst>
      <p:ext uri="{BB962C8B-B14F-4D97-AF65-F5344CB8AC3E}">
        <p14:creationId xmlns:p14="http://schemas.microsoft.com/office/powerpoint/2010/main" val="26749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936FA-80CF-4BFB-87D4-464D033543DB}"/>
              </a:ext>
            </a:extLst>
          </p:cNvPr>
          <p:cNvSpPr>
            <a:spLocks noGrp="1"/>
          </p:cNvSpPr>
          <p:nvPr>
            <p:ph type="title"/>
          </p:nvPr>
        </p:nvSpPr>
        <p:spPr/>
        <p:txBody>
          <a:bodyPr/>
          <a:lstStyle/>
          <a:p>
            <a:r>
              <a:rPr lang="en-GB" b="1" dirty="0">
                <a:solidFill>
                  <a:schemeClr val="tx2">
                    <a:lumMod val="75000"/>
                  </a:schemeClr>
                </a:solidFill>
                <a:latin typeface="Arial" panose="020B0604020202020204" pitchFamily="34" charset="0"/>
                <a:cs typeface="Arial" panose="020B0604020202020204" pitchFamily="34" charset="0"/>
              </a:rPr>
              <a:t>Oxygen therapy​</a:t>
            </a:r>
            <a:endParaRPr lang="en-US" b="1" dirty="0">
              <a:solidFill>
                <a:schemeClr val="tx2">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A8DF949-4E49-48AA-BFE2-2B6A94370BF0}"/>
              </a:ext>
            </a:extLst>
          </p:cNvPr>
          <p:cNvSpPr>
            <a:spLocks noGrp="1"/>
          </p:cNvSpPr>
          <p:nvPr>
            <p:ph idx="1"/>
          </p:nvPr>
        </p:nvSpPr>
        <p:spPr/>
        <p:txBody>
          <a:bodyPr>
            <a:normAutofit/>
          </a:bodyPr>
          <a:lstStyle/>
          <a:p>
            <a:r>
              <a:rPr lang="en-US" sz="5400" dirty="0">
                <a:solidFill>
                  <a:schemeClr val="tx2">
                    <a:lumMod val="75000"/>
                  </a:schemeClr>
                </a:solidFill>
                <a:latin typeface="Calibri" panose="020F0502020204030204" pitchFamily="34" charset="0"/>
              </a:rPr>
              <a:t>This will be addressed in another presentation</a:t>
            </a:r>
            <a:endParaRPr lang="en-US" sz="5400" dirty="0">
              <a:solidFill>
                <a:schemeClr val="tx2">
                  <a:lumMod val="75000"/>
                </a:schemeClr>
              </a:solidFill>
            </a:endParaRPr>
          </a:p>
        </p:txBody>
      </p:sp>
    </p:spTree>
    <p:extLst>
      <p:ext uri="{BB962C8B-B14F-4D97-AF65-F5344CB8AC3E}">
        <p14:creationId xmlns:p14="http://schemas.microsoft.com/office/powerpoint/2010/main" val="3652630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ED272-66B4-435D-A9E0-18AFEE54D4FE}"/>
              </a:ext>
            </a:extLst>
          </p:cNvPr>
          <p:cNvSpPr>
            <a:spLocks noGrp="1"/>
          </p:cNvSpPr>
          <p:nvPr>
            <p:ph type="title"/>
          </p:nvPr>
        </p:nvSpPr>
        <p:spPr/>
        <p:txBody>
          <a:bodyPr/>
          <a:lstStyle/>
          <a:p>
            <a:r>
              <a:rPr lang="en-GB" b="1" dirty="0">
                <a:solidFill>
                  <a:schemeClr val="tx2">
                    <a:lumMod val="75000"/>
                  </a:schemeClr>
                </a:solidFill>
                <a:latin typeface="Arial" panose="020B0604020202020204" pitchFamily="34" charset="0"/>
                <a:cs typeface="Arial" panose="020B0604020202020204" pitchFamily="34" charset="0"/>
              </a:rPr>
              <a:t>Conclusion</a:t>
            </a:r>
            <a:r>
              <a:rPr lang="en-GB" dirty="0">
                <a:solidFill>
                  <a:srgbClr val="000000"/>
                </a:solidFill>
                <a:latin typeface="Calibri Light" panose="020F0302020204030204" pitchFamily="34" charset="0"/>
              </a:rPr>
              <a:t> ​</a:t>
            </a:r>
            <a:endParaRPr lang="en-US" dirty="0"/>
          </a:p>
        </p:txBody>
      </p:sp>
      <p:sp>
        <p:nvSpPr>
          <p:cNvPr id="3" name="Content Placeholder 2">
            <a:extLst>
              <a:ext uri="{FF2B5EF4-FFF2-40B4-BE49-F238E27FC236}">
                <a16:creationId xmlns:a16="http://schemas.microsoft.com/office/drawing/2014/main" id="{D0F39DE0-4FC7-4FC0-B7D0-2C7E9E4C5C7F}"/>
              </a:ext>
            </a:extLst>
          </p:cNvPr>
          <p:cNvSpPr>
            <a:spLocks noGrp="1"/>
          </p:cNvSpPr>
          <p:nvPr>
            <p:ph idx="1"/>
          </p:nvPr>
        </p:nvSpPr>
        <p:spPr/>
        <p:txBody>
          <a:bodyPr>
            <a:normAutofit lnSpcReduction="10000"/>
          </a:bodyPr>
          <a:lstStyle/>
          <a:p>
            <a:pPr fontAlgn="base"/>
            <a:r>
              <a:rPr lang="en-US" sz="2400" dirty="0">
                <a:solidFill>
                  <a:schemeClr val="tx2">
                    <a:lumMod val="75000"/>
                  </a:schemeClr>
                </a:solidFill>
                <a:latin typeface="Calibri" panose="020F0502020204030204" pitchFamily="34" charset="0"/>
              </a:rPr>
              <a:t>The ABCDE approach provides a framework for the systematic and organized evaluation of acutely ill patients in order to rapidly identify and intervene for life-threatening conditions. ​</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This presentation focused on the Airway and Breathing.​</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The other aspects of the ABCDE approach are assessment &amp; management of circulation, disability (neurology) and exposure and environmental control.​</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In trauma, the life-threatening conditions one should identify include airway obstruction, tension pneumothorax, open pneumothorax, massive </a:t>
            </a:r>
            <a:r>
              <a:rPr lang="en-US" sz="2400" dirty="0" err="1">
                <a:solidFill>
                  <a:schemeClr val="tx2">
                    <a:lumMod val="75000"/>
                  </a:schemeClr>
                </a:solidFill>
                <a:latin typeface="Calibri" panose="020F0502020204030204" pitchFamily="34" charset="0"/>
              </a:rPr>
              <a:t>haemothorax</a:t>
            </a:r>
            <a:r>
              <a:rPr lang="en-US" sz="2400" dirty="0">
                <a:solidFill>
                  <a:schemeClr val="tx2">
                    <a:lumMod val="75000"/>
                  </a:schemeClr>
                </a:solidFill>
                <a:latin typeface="Calibri" panose="020F0502020204030204" pitchFamily="34" charset="0"/>
              </a:rPr>
              <a:t>, flail chest with underlying lung contusion, cardiac tamponade, and circulatory shock.​</a:t>
            </a:r>
            <a:endParaRPr lang="en-US" sz="2400" dirty="0">
              <a:solidFill>
                <a:schemeClr val="tx2">
                  <a:lumMod val="75000"/>
                </a:schemeClr>
              </a:solidFill>
            </a:endParaRPr>
          </a:p>
          <a:p>
            <a:pPr fontAlgn="base"/>
            <a:r>
              <a:rPr lang="en-US" sz="2400" dirty="0">
                <a:solidFill>
                  <a:schemeClr val="tx2">
                    <a:lumMod val="75000"/>
                  </a:schemeClr>
                </a:solidFill>
                <a:latin typeface="Calibri" panose="020F0502020204030204" pitchFamily="34" charset="0"/>
              </a:rPr>
              <a:t>After resuscitating with ABCDE approach and patient is stable, take SAMPLE history and perform secondary survey.</a:t>
            </a:r>
            <a:r>
              <a:rPr lang="en-GB" sz="2400" dirty="0">
                <a:solidFill>
                  <a:schemeClr val="tx2">
                    <a:lumMod val="75000"/>
                  </a:schemeClr>
                </a:solidFill>
                <a:latin typeface="Calibri" panose="020F0502020204030204" pitchFamily="34" charset="0"/>
              </a:rPr>
              <a:t>​</a:t>
            </a:r>
            <a:endParaRPr lang="en-GB" sz="2400" dirty="0">
              <a:solidFill>
                <a:schemeClr val="tx2">
                  <a:lumMod val="75000"/>
                </a:schemeClr>
              </a:solidFill>
            </a:endParaRPr>
          </a:p>
          <a:p>
            <a:endParaRPr lang="en-US" dirty="0"/>
          </a:p>
        </p:txBody>
      </p:sp>
    </p:spTree>
    <p:extLst>
      <p:ext uri="{BB962C8B-B14F-4D97-AF65-F5344CB8AC3E}">
        <p14:creationId xmlns:p14="http://schemas.microsoft.com/office/powerpoint/2010/main" val="949372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6420CC-68A0-F775-C109-F83220C59833}"/>
              </a:ext>
            </a:extLst>
          </p:cNvPr>
          <p:cNvSpPr>
            <a:spLocks noGrp="1"/>
          </p:cNvSpPr>
          <p:nvPr>
            <p:ph type="title"/>
          </p:nvPr>
        </p:nvSpPr>
        <p:spPr>
          <a:xfrm>
            <a:off x="838200" y="294005"/>
            <a:ext cx="10515600" cy="1325563"/>
          </a:xfrm>
        </p:spPr>
        <p:txBody>
          <a:bodyPr/>
          <a:lstStyle/>
          <a:p>
            <a:endParaRPr lang="en-US" dirty="0"/>
          </a:p>
        </p:txBody>
      </p:sp>
    </p:spTree>
    <p:extLst>
      <p:ext uri="{BB962C8B-B14F-4D97-AF65-F5344CB8AC3E}">
        <p14:creationId xmlns:p14="http://schemas.microsoft.com/office/powerpoint/2010/main" val="3168959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F413B-05AB-743A-8D65-767C59693A89}"/>
              </a:ext>
            </a:extLst>
          </p:cNvPr>
          <p:cNvSpPr>
            <a:spLocks noGrp="1"/>
          </p:cNvSpPr>
          <p:nvPr>
            <p:ph type="title"/>
          </p:nvPr>
        </p:nvSpPr>
        <p:spPr/>
        <p:txBody>
          <a:bodyPr/>
          <a:lstStyle/>
          <a:p>
            <a:r>
              <a:rPr lang="en-GB" b="1" dirty="0">
                <a:solidFill>
                  <a:schemeClr val="tx2">
                    <a:lumMod val="75000"/>
                  </a:schemeClr>
                </a:solidFill>
                <a:latin typeface="Arial" panose="020B0604020202020204" pitchFamily="34" charset="0"/>
                <a:cs typeface="Arial" panose="020B0604020202020204" pitchFamily="34" charset="0"/>
              </a:rPr>
              <a:t>Outline</a:t>
            </a:r>
            <a:r>
              <a:rPr lang="en-GB" b="1" dirty="0">
                <a:solidFill>
                  <a:schemeClr val="tx2">
                    <a:lumMod val="75000"/>
                  </a:schemeClr>
                </a:solidFill>
                <a:latin typeface="Calibri Light" panose="020F0302020204030204" pitchFamily="34" charset="0"/>
              </a:rPr>
              <a:t> ​</a:t>
            </a:r>
            <a:endParaRPr lang="en-US" b="1" dirty="0">
              <a:solidFill>
                <a:schemeClr val="tx2">
                  <a:lumMod val="75000"/>
                </a:schemeClr>
              </a:solidFill>
            </a:endParaRPr>
          </a:p>
        </p:txBody>
      </p:sp>
      <p:sp>
        <p:nvSpPr>
          <p:cNvPr id="3" name="Content Placeholder 2">
            <a:extLst>
              <a:ext uri="{FF2B5EF4-FFF2-40B4-BE49-F238E27FC236}">
                <a16:creationId xmlns:a16="http://schemas.microsoft.com/office/drawing/2014/main" id="{8C23D2D7-A2BF-CAF6-CB2F-66F2810D38E9}"/>
              </a:ext>
            </a:extLst>
          </p:cNvPr>
          <p:cNvSpPr>
            <a:spLocks noGrp="1"/>
          </p:cNvSpPr>
          <p:nvPr>
            <p:ph idx="1"/>
          </p:nvPr>
        </p:nvSpPr>
        <p:spPr/>
        <p:txBody>
          <a:bodyPr/>
          <a:lstStyle/>
          <a:p>
            <a:pPr marL="0" indent="0">
              <a:buNone/>
            </a:pPr>
            <a:endParaRPr lang="en-US" b="1" dirty="0"/>
          </a:p>
          <a:p>
            <a:pPr fontAlgn="base"/>
            <a:r>
              <a:rPr lang="en-GB" sz="3200" dirty="0">
                <a:solidFill>
                  <a:schemeClr val="tx2">
                    <a:lumMod val="75000"/>
                  </a:schemeClr>
                </a:solidFill>
                <a:latin typeface="Calibri" panose="020F0502020204030204" pitchFamily="34" charset="0"/>
              </a:rPr>
              <a:t>Airway assessment and management</a:t>
            </a:r>
            <a:r>
              <a:rPr lang="en-US" sz="3200" dirty="0">
                <a:solidFill>
                  <a:schemeClr val="tx2">
                    <a:lumMod val="75000"/>
                  </a:schemeClr>
                </a:solidFill>
                <a:latin typeface="Calibri" panose="020F0502020204030204" pitchFamily="34" charset="0"/>
              </a:rPr>
              <a:t>​</a:t>
            </a:r>
            <a:endParaRPr lang="en-US" sz="3200" dirty="0">
              <a:solidFill>
                <a:schemeClr val="tx2">
                  <a:lumMod val="75000"/>
                </a:schemeClr>
              </a:solidFill>
            </a:endParaRPr>
          </a:p>
          <a:p>
            <a:pPr fontAlgn="base"/>
            <a:r>
              <a:rPr lang="en-GB" sz="3200" dirty="0">
                <a:solidFill>
                  <a:schemeClr val="tx2">
                    <a:lumMod val="75000"/>
                  </a:schemeClr>
                </a:solidFill>
                <a:latin typeface="Calibri" panose="020F0502020204030204" pitchFamily="34" charset="0"/>
              </a:rPr>
              <a:t>Breathing assessment and management</a:t>
            </a:r>
            <a:r>
              <a:rPr lang="en-US" sz="3200" dirty="0">
                <a:solidFill>
                  <a:schemeClr val="tx2">
                    <a:lumMod val="75000"/>
                  </a:schemeClr>
                </a:solidFill>
                <a:latin typeface="Calibri" panose="020F0502020204030204" pitchFamily="34" charset="0"/>
              </a:rPr>
              <a:t>​</a:t>
            </a:r>
            <a:endParaRPr lang="en-US" sz="3200" dirty="0">
              <a:solidFill>
                <a:schemeClr val="tx2">
                  <a:lumMod val="75000"/>
                </a:schemeClr>
              </a:solidFill>
            </a:endParaRPr>
          </a:p>
          <a:p>
            <a:pPr fontAlgn="base"/>
            <a:r>
              <a:rPr lang="en-GB" sz="3200" dirty="0">
                <a:solidFill>
                  <a:schemeClr val="tx2">
                    <a:lumMod val="75000"/>
                  </a:schemeClr>
                </a:solidFill>
                <a:latin typeface="Calibri" panose="020F0502020204030204" pitchFamily="34" charset="0"/>
              </a:rPr>
              <a:t>Oxygen therapy</a:t>
            </a:r>
            <a:r>
              <a:rPr lang="en-US" sz="3200" dirty="0">
                <a:solidFill>
                  <a:schemeClr val="tx2">
                    <a:lumMod val="75000"/>
                  </a:schemeClr>
                </a:solidFill>
                <a:latin typeface="Calibri" panose="020F0502020204030204" pitchFamily="34" charset="0"/>
              </a:rPr>
              <a:t>​</a:t>
            </a:r>
            <a:endParaRPr lang="en-US" sz="3200" dirty="0">
              <a:solidFill>
                <a:schemeClr val="tx2">
                  <a:lumMod val="75000"/>
                </a:schemeClr>
              </a:solidFill>
            </a:endParaRPr>
          </a:p>
          <a:p>
            <a:endParaRPr lang="en-US" sz="3200" dirty="0">
              <a:solidFill>
                <a:schemeClr val="tx2">
                  <a:lumMod val="75000"/>
                </a:schemeClr>
              </a:solidFill>
            </a:endParaRPr>
          </a:p>
          <a:p>
            <a:pPr marL="0" indent="0">
              <a:buNone/>
            </a:pPr>
            <a:endParaRPr lang="en-US" dirty="0"/>
          </a:p>
          <a:p>
            <a:endParaRPr lang="en-US" dirty="0"/>
          </a:p>
        </p:txBody>
      </p:sp>
    </p:spTree>
    <p:extLst>
      <p:ext uri="{BB962C8B-B14F-4D97-AF65-F5344CB8AC3E}">
        <p14:creationId xmlns:p14="http://schemas.microsoft.com/office/powerpoint/2010/main" val="382570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DFA7-DD8F-1BB1-B34C-B47E8827E1BB}"/>
              </a:ext>
            </a:extLst>
          </p:cNvPr>
          <p:cNvSpPr>
            <a:spLocks noGrp="1"/>
          </p:cNvSpPr>
          <p:nvPr>
            <p:ph type="title"/>
          </p:nvPr>
        </p:nvSpPr>
        <p:spPr/>
        <p:txBody>
          <a:bodyPr/>
          <a:lstStyle/>
          <a:p>
            <a:r>
              <a:rPr lang="en-US" b="1" dirty="0">
                <a:solidFill>
                  <a:schemeClr val="tx2">
                    <a:lumMod val="75000"/>
                  </a:schemeClr>
                </a:solidFill>
                <a:latin typeface="Arial" panose="020B0604020202020204" pitchFamily="34" charset="0"/>
                <a:cs typeface="Arial" panose="020B0604020202020204" pitchFamily="34" charset="0"/>
              </a:rPr>
              <a:t>Introduction </a:t>
            </a:r>
            <a:endParaRPr lang="en-GB" b="1" dirty="0">
              <a:solidFill>
                <a:schemeClr val="tx2">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2AF71D4-82C6-D7BF-0874-E3A6252F87BE}"/>
              </a:ext>
            </a:extLst>
          </p:cNvPr>
          <p:cNvSpPr>
            <a:spLocks noGrp="1"/>
          </p:cNvSpPr>
          <p:nvPr>
            <p:ph idx="1"/>
          </p:nvPr>
        </p:nvSpPr>
        <p:spPr/>
        <p:txBody>
          <a:bodyPr/>
          <a:lstStyle/>
          <a:p>
            <a:pPr fontAlgn="base"/>
            <a:r>
              <a:rPr lang="en-US" dirty="0">
                <a:solidFill>
                  <a:schemeClr val="tx2">
                    <a:lumMod val="75000"/>
                  </a:schemeClr>
                </a:solidFill>
                <a:latin typeface="Calibri" panose="020F0502020204030204" pitchFamily="34" charset="0"/>
              </a:rPr>
              <a:t>ABCDE approach provides a framework for the systematic and organized evaluation of acutely ill patients in order to rapidly identify and intervene for life-threatening conditions.​</a:t>
            </a:r>
          </a:p>
          <a:p>
            <a:pPr marL="0" indent="0" fontAlgn="base">
              <a:buNone/>
            </a:pP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The following slides will focus on the Airway and Breathing component of the ABCDE.</a:t>
            </a:r>
            <a:r>
              <a:rPr lang="en-GB" dirty="0">
                <a:solidFill>
                  <a:schemeClr val="tx2">
                    <a:lumMod val="75000"/>
                  </a:schemeClr>
                </a:solidFill>
                <a:latin typeface="Calibri" panose="020F0502020204030204" pitchFamily="34" charset="0"/>
              </a:rPr>
              <a:t>​</a:t>
            </a:r>
            <a:endParaRPr lang="en-GB" dirty="0">
              <a:solidFill>
                <a:schemeClr val="tx2">
                  <a:lumMod val="75000"/>
                </a:schemeClr>
              </a:solidFill>
            </a:endParaRPr>
          </a:p>
          <a:p>
            <a:endParaRPr lang="en-GB" dirty="0"/>
          </a:p>
        </p:txBody>
      </p:sp>
    </p:spTree>
    <p:extLst>
      <p:ext uri="{BB962C8B-B14F-4D97-AF65-F5344CB8AC3E}">
        <p14:creationId xmlns:p14="http://schemas.microsoft.com/office/powerpoint/2010/main" val="219702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D3F8-D105-461F-BB89-24944921E660}"/>
              </a:ext>
            </a:extLst>
          </p:cNvPr>
          <p:cNvSpPr>
            <a:spLocks noGrp="1"/>
          </p:cNvSpPr>
          <p:nvPr>
            <p:ph type="title"/>
          </p:nvPr>
        </p:nvSpPr>
        <p:spPr/>
        <p:txBody>
          <a:bodyPr/>
          <a:lstStyle/>
          <a:p>
            <a:r>
              <a:rPr lang="en-US" b="1" dirty="0">
                <a:solidFill>
                  <a:schemeClr val="tx2">
                    <a:lumMod val="75000"/>
                  </a:schemeClr>
                </a:solidFill>
                <a:latin typeface="Arial" panose="020B0604020202020204" pitchFamily="34" charset="0"/>
                <a:cs typeface="Arial" panose="020B0604020202020204" pitchFamily="34" charset="0"/>
              </a:rPr>
              <a:t>Recap – Airway Anatomy</a:t>
            </a:r>
          </a:p>
        </p:txBody>
      </p:sp>
      <p:pic>
        <p:nvPicPr>
          <p:cNvPr id="4" name="Content Placeholder 3" descr="C:\Users\PAntwi\AppData\Local\Microsoft\Windows\INetCache\Content.MSO\9CC6C739.tmp">
            <a:extLst>
              <a:ext uri="{FF2B5EF4-FFF2-40B4-BE49-F238E27FC236}">
                <a16:creationId xmlns:a16="http://schemas.microsoft.com/office/drawing/2014/main" id="{7FA6C3D2-1E45-4152-B9C6-6E7C84B2792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25600"/>
            <a:ext cx="10662920" cy="4958080"/>
          </a:xfrm>
          <a:prstGeom prst="rect">
            <a:avLst/>
          </a:prstGeom>
          <a:noFill/>
          <a:ln>
            <a:noFill/>
          </a:ln>
        </p:spPr>
      </p:pic>
    </p:spTree>
    <p:extLst>
      <p:ext uri="{BB962C8B-B14F-4D97-AF65-F5344CB8AC3E}">
        <p14:creationId xmlns:p14="http://schemas.microsoft.com/office/powerpoint/2010/main" val="260524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508DE-560A-45B4-80B0-0FA45687B688}"/>
              </a:ext>
            </a:extLst>
          </p:cNvPr>
          <p:cNvSpPr>
            <a:spLocks noGrp="1"/>
          </p:cNvSpPr>
          <p:nvPr>
            <p:ph type="title"/>
          </p:nvPr>
        </p:nvSpPr>
        <p:spPr>
          <a:xfrm>
            <a:off x="1026160" y="477421"/>
            <a:ext cx="10327640" cy="762100"/>
          </a:xfrm>
        </p:spPr>
        <p:txBody>
          <a:bodyPr/>
          <a:lstStyle/>
          <a:p>
            <a:r>
              <a:rPr lang="en-GB" b="1" dirty="0">
                <a:solidFill>
                  <a:schemeClr val="tx2">
                    <a:lumMod val="75000"/>
                  </a:schemeClr>
                </a:solidFill>
                <a:latin typeface="Arial" panose="020B0604020202020204" pitchFamily="34" charset="0"/>
                <a:cs typeface="Arial" panose="020B0604020202020204" pitchFamily="34" charset="0"/>
              </a:rPr>
              <a:t>Airway Assessment</a:t>
            </a:r>
            <a:r>
              <a:rPr lang="en-GB" b="1" dirty="0">
                <a:solidFill>
                  <a:srgbClr val="000000"/>
                </a:solidFill>
                <a:latin typeface="Calibri Light" panose="020F0302020204030204" pitchFamily="34" charset="0"/>
              </a:rPr>
              <a:t>​</a:t>
            </a:r>
            <a:endParaRPr lang="en-US" b="1" dirty="0"/>
          </a:p>
        </p:txBody>
      </p:sp>
      <p:sp>
        <p:nvSpPr>
          <p:cNvPr id="3" name="Content Placeholder 2">
            <a:extLst>
              <a:ext uri="{FF2B5EF4-FFF2-40B4-BE49-F238E27FC236}">
                <a16:creationId xmlns:a16="http://schemas.microsoft.com/office/drawing/2014/main" id="{106E477A-844B-4D1F-B520-BA83BD8924A1}"/>
              </a:ext>
            </a:extLst>
          </p:cNvPr>
          <p:cNvSpPr>
            <a:spLocks noGrp="1"/>
          </p:cNvSpPr>
          <p:nvPr>
            <p:ph idx="1"/>
          </p:nvPr>
        </p:nvSpPr>
        <p:spPr>
          <a:xfrm>
            <a:off x="873760" y="1595120"/>
            <a:ext cx="10480040" cy="4694138"/>
          </a:xfrm>
        </p:spPr>
        <p:txBody>
          <a:bodyPr>
            <a:normAutofit/>
          </a:bodyPr>
          <a:lstStyle/>
          <a:p>
            <a:pPr fontAlgn="base"/>
            <a:r>
              <a:rPr lang="en-US" b="1" u="sng" dirty="0">
                <a:solidFill>
                  <a:schemeClr val="tx2">
                    <a:lumMod val="75000"/>
                  </a:schemeClr>
                </a:solidFill>
                <a:latin typeface="Calibri" panose="020F0502020204030204" pitchFamily="34" charset="0"/>
              </a:rPr>
              <a:t>MAIN CONCERN: IS THE AIRWAY PATENT</a:t>
            </a:r>
            <a:r>
              <a:rPr lang="en-US" b="1" dirty="0">
                <a:solidFill>
                  <a:schemeClr val="tx2">
                    <a:lumMod val="75000"/>
                  </a:schemeClr>
                </a:solidFill>
                <a:latin typeface="Calibri" panose="020F0502020204030204" pitchFamily="34" charset="0"/>
              </a:rPr>
              <a:t>?​</a:t>
            </a:r>
            <a:endParaRPr lang="en-US" b="1"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Can the patient talk normally? If YES, the airway is open.​</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If the patient cannot talk normally:​</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look to see if the chest wall is moving and listen to see if there is air movement from the mouth or nose.​</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listen for abnormal sounds (such as stridor, grunting, or snoring) or a hoarse or raspy voice that indicates a partially obstructed airway.​</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Stridor plus swelling and/or hives suggest a severe allergic reaction (anaphylaxis).​</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Look and listen for fluid (such as blood, vomit) in the airway.​</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Look for foreign body or​</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abnormal swelling around the airway, and altered mental status.​</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Check if the patient is able to swallow saliva or is drooling.</a:t>
            </a:r>
            <a:r>
              <a:rPr lang="en-GB" dirty="0">
                <a:solidFill>
                  <a:schemeClr val="tx2">
                    <a:lumMod val="75000"/>
                  </a:schemeClr>
                </a:solidFill>
                <a:latin typeface="Calibri" panose="020F0502020204030204" pitchFamily="34" charset="0"/>
              </a:rPr>
              <a:t>​</a:t>
            </a:r>
            <a:endParaRPr lang="en-GB" dirty="0">
              <a:solidFill>
                <a:schemeClr val="tx2">
                  <a:lumMod val="75000"/>
                </a:schemeClr>
              </a:solidFill>
            </a:endParaRPr>
          </a:p>
          <a:p>
            <a:endParaRPr lang="en-US" dirty="0"/>
          </a:p>
        </p:txBody>
      </p:sp>
    </p:spTree>
    <p:extLst>
      <p:ext uri="{BB962C8B-B14F-4D97-AF65-F5344CB8AC3E}">
        <p14:creationId xmlns:p14="http://schemas.microsoft.com/office/powerpoint/2010/main" val="260931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1ED74-F89D-4BAD-807D-F1DB253D5A3C}"/>
              </a:ext>
            </a:extLst>
          </p:cNvPr>
          <p:cNvSpPr>
            <a:spLocks noGrp="1"/>
          </p:cNvSpPr>
          <p:nvPr>
            <p:ph type="title"/>
          </p:nvPr>
        </p:nvSpPr>
        <p:spPr>
          <a:xfrm>
            <a:off x="152400" y="416561"/>
            <a:ext cx="8747760" cy="914400"/>
          </a:xfrm>
        </p:spPr>
        <p:txBody>
          <a:bodyPr/>
          <a:lstStyle/>
          <a:p>
            <a:r>
              <a:rPr lang="en-GB" b="1" dirty="0">
                <a:solidFill>
                  <a:schemeClr val="tx2">
                    <a:lumMod val="75000"/>
                  </a:schemeClr>
                </a:solidFill>
                <a:latin typeface="Arial" panose="020B0604020202020204" pitchFamily="34" charset="0"/>
                <a:cs typeface="Arial" panose="020B0604020202020204" pitchFamily="34" charset="0"/>
              </a:rPr>
              <a:t>Airway management 1​</a:t>
            </a:r>
            <a:endParaRPr lang="en-US" b="1" dirty="0">
              <a:solidFill>
                <a:schemeClr val="tx2">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11FC059-4D0C-4920-81B3-283A4B7234D5}"/>
              </a:ext>
            </a:extLst>
          </p:cNvPr>
          <p:cNvSpPr>
            <a:spLocks noGrp="1"/>
          </p:cNvSpPr>
          <p:nvPr>
            <p:ph idx="1"/>
          </p:nvPr>
        </p:nvSpPr>
        <p:spPr>
          <a:xfrm>
            <a:off x="254000" y="1937920"/>
            <a:ext cx="11099800" cy="4686400"/>
          </a:xfrm>
        </p:spPr>
        <p:txBody>
          <a:bodyPr/>
          <a:lstStyle/>
          <a:p>
            <a:pPr marL="0" indent="0" fontAlgn="base">
              <a:buNone/>
            </a:pPr>
            <a:r>
              <a:rPr lang="en-US" sz="2800" dirty="0">
                <a:solidFill>
                  <a:schemeClr val="tx2">
                    <a:lumMod val="75000"/>
                  </a:schemeClr>
                </a:solidFill>
                <a:latin typeface="Calibri" panose="020F0502020204030204" pitchFamily="34" charset="0"/>
              </a:rPr>
              <a:t>AIM OF MANAGEMENT IS TO OPEN/KEEP AIRWAY OPENED.​</a:t>
            </a:r>
            <a:endParaRPr lang="en-US" sz="2800" dirty="0">
              <a:solidFill>
                <a:schemeClr val="tx2">
                  <a:lumMod val="75000"/>
                </a:schemeClr>
              </a:solidFill>
            </a:endParaRPr>
          </a:p>
          <a:p>
            <a:pPr fontAlgn="base"/>
            <a:r>
              <a:rPr lang="en-US" sz="2800" dirty="0">
                <a:solidFill>
                  <a:schemeClr val="tx2">
                    <a:lumMod val="75000"/>
                  </a:schemeClr>
                </a:solidFill>
                <a:latin typeface="Calibri" panose="020F0502020204030204" pitchFamily="34" charset="0"/>
              </a:rPr>
              <a:t>If the patient is unconscious and not breathing normally and:​</a:t>
            </a:r>
            <a:endParaRPr lang="en-US" sz="2800" dirty="0">
              <a:solidFill>
                <a:schemeClr val="tx2">
                  <a:lumMod val="75000"/>
                </a:schemeClr>
              </a:solidFill>
            </a:endParaRPr>
          </a:p>
          <a:p>
            <a:pPr fontAlgn="base"/>
            <a:r>
              <a:rPr lang="en-US" sz="2800" dirty="0">
                <a:solidFill>
                  <a:schemeClr val="tx2">
                    <a:lumMod val="75000"/>
                  </a:schemeClr>
                </a:solidFill>
                <a:latin typeface="Calibri" panose="020F0502020204030204" pitchFamily="34" charset="0"/>
              </a:rPr>
              <a:t>NO TRAUMA: open the airway using the head-tilt and chin-lift </a:t>
            </a:r>
            <a:r>
              <a:rPr lang="en-US" sz="2800" dirty="0" err="1">
                <a:solidFill>
                  <a:schemeClr val="tx2">
                    <a:lumMod val="75000"/>
                  </a:schemeClr>
                </a:solidFill>
                <a:latin typeface="Calibri" panose="020F0502020204030204" pitchFamily="34" charset="0"/>
              </a:rPr>
              <a:t>manoeuvre</a:t>
            </a:r>
            <a:r>
              <a:rPr lang="en-US" sz="2800" dirty="0">
                <a:solidFill>
                  <a:schemeClr val="tx2">
                    <a:lumMod val="75000"/>
                  </a:schemeClr>
                </a:solidFill>
                <a:latin typeface="Calibri" panose="020F0502020204030204" pitchFamily="34" charset="0"/>
              </a:rPr>
              <a:t>. ​</a:t>
            </a:r>
            <a:endParaRPr lang="en-US" sz="2800" dirty="0">
              <a:solidFill>
                <a:schemeClr val="tx2">
                  <a:lumMod val="75000"/>
                </a:schemeClr>
              </a:solidFill>
            </a:endParaRPr>
          </a:p>
          <a:p>
            <a:pPr fontAlgn="base"/>
            <a:r>
              <a:rPr lang="en-US" sz="2800" dirty="0">
                <a:solidFill>
                  <a:schemeClr val="tx2">
                    <a:lumMod val="75000"/>
                  </a:schemeClr>
                </a:solidFill>
                <a:latin typeface="Calibri" panose="020F0502020204030204" pitchFamily="34" charset="0"/>
              </a:rPr>
              <a:t>CONCERN FOR TRAUMA: maintain cervical spine immobilization and open the airway using the jaw thrust </a:t>
            </a:r>
            <a:r>
              <a:rPr lang="en-US" sz="2800" dirty="0" err="1">
                <a:solidFill>
                  <a:schemeClr val="tx2">
                    <a:lumMod val="75000"/>
                  </a:schemeClr>
                </a:solidFill>
                <a:latin typeface="Calibri" panose="020F0502020204030204" pitchFamily="34" charset="0"/>
              </a:rPr>
              <a:t>manoeuvre</a:t>
            </a:r>
            <a:r>
              <a:rPr lang="en-US" sz="2800" dirty="0">
                <a:solidFill>
                  <a:schemeClr val="tx2">
                    <a:lumMod val="75000"/>
                  </a:schemeClr>
                </a:solidFill>
                <a:latin typeface="Calibri" panose="020F0502020204030204" pitchFamily="34" charset="0"/>
              </a:rPr>
              <a:t>. ​</a:t>
            </a:r>
            <a:endParaRPr lang="en-US" sz="2800" dirty="0">
              <a:solidFill>
                <a:schemeClr val="tx2">
                  <a:lumMod val="75000"/>
                </a:schemeClr>
              </a:solidFill>
            </a:endParaRPr>
          </a:p>
          <a:p>
            <a:endParaRPr lang="en-US" dirty="0"/>
          </a:p>
        </p:txBody>
      </p:sp>
    </p:spTree>
    <p:extLst>
      <p:ext uri="{BB962C8B-B14F-4D97-AF65-F5344CB8AC3E}">
        <p14:creationId xmlns:p14="http://schemas.microsoft.com/office/powerpoint/2010/main" val="331468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42D3B-E39C-4D20-9AA3-C52A9F89E2A6}"/>
              </a:ext>
            </a:extLst>
          </p:cNvPr>
          <p:cNvSpPr>
            <a:spLocks noGrp="1"/>
          </p:cNvSpPr>
          <p:nvPr>
            <p:ph type="title"/>
          </p:nvPr>
        </p:nvSpPr>
        <p:spPr/>
        <p:txBody>
          <a:bodyPr/>
          <a:lstStyle/>
          <a:p>
            <a:r>
              <a:rPr lang="en-US" b="1" dirty="0">
                <a:solidFill>
                  <a:schemeClr val="tx2">
                    <a:lumMod val="75000"/>
                  </a:schemeClr>
                </a:solidFill>
                <a:latin typeface="Arial" panose="020B0604020202020204" pitchFamily="34" charset="0"/>
                <a:cs typeface="Arial" panose="020B0604020202020204" pitchFamily="34" charset="0"/>
              </a:rPr>
              <a:t>Jaw Thrust</a:t>
            </a:r>
          </a:p>
        </p:txBody>
      </p:sp>
      <p:sp>
        <p:nvSpPr>
          <p:cNvPr id="3" name="Content Placeholder 2">
            <a:extLst>
              <a:ext uri="{FF2B5EF4-FFF2-40B4-BE49-F238E27FC236}">
                <a16:creationId xmlns:a16="http://schemas.microsoft.com/office/drawing/2014/main" id="{EBE0E4D1-AB85-4552-8F4E-2501140F0078}"/>
              </a:ext>
            </a:extLst>
          </p:cNvPr>
          <p:cNvSpPr>
            <a:spLocks noGrp="1"/>
          </p:cNvSpPr>
          <p:nvPr>
            <p:ph sz="half" idx="1"/>
          </p:nvPr>
        </p:nvSpPr>
        <p:spPr/>
        <p:txBody>
          <a:bodyPr/>
          <a:lstStyle/>
          <a:p>
            <a:pPr fontAlgn="base"/>
            <a:r>
              <a:rPr lang="en-US" dirty="0">
                <a:solidFill>
                  <a:schemeClr val="tx2">
                    <a:lumMod val="75000"/>
                  </a:schemeClr>
                </a:solidFill>
                <a:latin typeface="Calibri" panose="020F0502020204030204" pitchFamily="34" charset="0"/>
              </a:rPr>
              <a:t>Position yourself at the head of the patient​</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place the hands at the sides of the patient’s face​</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Grasp the mandible at its angle, and lifts the mandible forward ​</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This lifts the jaw and opens the airway with minimal head movement​</a:t>
            </a:r>
            <a:endParaRPr lang="en-US" dirty="0">
              <a:solidFill>
                <a:schemeClr val="tx2">
                  <a:lumMod val="75000"/>
                </a:schemeClr>
              </a:solidFill>
            </a:endParaRPr>
          </a:p>
          <a:p>
            <a:pPr fontAlgn="base"/>
            <a:r>
              <a:rPr lang="en-US" dirty="0">
                <a:solidFill>
                  <a:schemeClr val="tx2">
                    <a:lumMod val="75000"/>
                  </a:schemeClr>
                </a:solidFill>
                <a:latin typeface="Calibri" panose="020F0502020204030204" pitchFamily="34" charset="0"/>
              </a:rPr>
              <a:t>Safest method for opening the airway if there is the possibility of cervical spine injury​</a:t>
            </a:r>
            <a:endParaRPr lang="en-US" dirty="0">
              <a:solidFill>
                <a:schemeClr val="tx2">
                  <a:lumMod val="75000"/>
                </a:schemeClr>
              </a:solidFill>
            </a:endParaRPr>
          </a:p>
          <a:p>
            <a:endParaRPr lang="en-US" dirty="0"/>
          </a:p>
        </p:txBody>
      </p:sp>
      <p:pic>
        <p:nvPicPr>
          <p:cNvPr id="2050" name="Picture 2">
            <a:extLst>
              <a:ext uri="{FF2B5EF4-FFF2-40B4-BE49-F238E27FC236}">
                <a16:creationId xmlns:a16="http://schemas.microsoft.com/office/drawing/2014/main" id="{331462BC-2261-4CAA-AE4E-157AD8A29B58}"/>
              </a:ext>
            </a:extLst>
          </p:cNvPr>
          <p:cNvPicPr>
            <a:picLocks noGrp="1" noChangeAspect="1" noChangeArrowheads="1"/>
          </p:cNvPicPr>
          <p:nvPr>
            <p:ph sz="half" idx="10"/>
          </p:nvPr>
        </p:nvPicPr>
        <p:blipFill>
          <a:blip r:embed="rId2">
            <a:extLst>
              <a:ext uri="{28A0092B-C50C-407E-A947-70E740481C1C}">
                <a14:useLocalDpi xmlns:a14="http://schemas.microsoft.com/office/drawing/2010/main" val="0"/>
              </a:ext>
            </a:extLst>
          </a:blip>
          <a:srcRect/>
          <a:stretch>
            <a:fillRect/>
          </a:stretch>
        </p:blipFill>
        <p:spPr bwMode="auto">
          <a:xfrm>
            <a:off x="6767234" y="1786941"/>
            <a:ext cx="4982806" cy="4467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288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FFFD-0D18-4D79-B3D4-60A0F4557B41}"/>
              </a:ext>
            </a:extLst>
          </p:cNvPr>
          <p:cNvSpPr>
            <a:spLocks noGrp="1"/>
          </p:cNvSpPr>
          <p:nvPr>
            <p:ph type="title"/>
          </p:nvPr>
        </p:nvSpPr>
        <p:spPr/>
        <p:txBody>
          <a:bodyPr/>
          <a:lstStyle/>
          <a:p>
            <a:r>
              <a:rPr lang="en-GB" b="1" dirty="0">
                <a:solidFill>
                  <a:schemeClr val="tx2">
                    <a:lumMod val="75000"/>
                  </a:schemeClr>
                </a:solidFill>
                <a:latin typeface="Arial" panose="020B0604020202020204" pitchFamily="34" charset="0"/>
                <a:cs typeface="Arial" panose="020B0604020202020204" pitchFamily="34" charset="0"/>
              </a:rPr>
              <a:t>Airway management 2</a:t>
            </a:r>
            <a:r>
              <a:rPr lang="en-GB" dirty="0">
                <a:solidFill>
                  <a:srgbClr val="000000"/>
                </a:solidFill>
                <a:latin typeface="Calibri Light" panose="020F0302020204030204" pitchFamily="34" charset="0"/>
              </a:rPr>
              <a:t>​</a:t>
            </a:r>
            <a:endParaRPr lang="en-US" dirty="0"/>
          </a:p>
        </p:txBody>
      </p:sp>
      <p:sp>
        <p:nvSpPr>
          <p:cNvPr id="3" name="Content Placeholder 2">
            <a:extLst>
              <a:ext uri="{FF2B5EF4-FFF2-40B4-BE49-F238E27FC236}">
                <a16:creationId xmlns:a16="http://schemas.microsoft.com/office/drawing/2014/main" id="{96A0794D-C38F-4B6C-9096-5A41AF41C293}"/>
              </a:ext>
            </a:extLst>
          </p:cNvPr>
          <p:cNvSpPr>
            <a:spLocks noGrp="1"/>
          </p:cNvSpPr>
          <p:nvPr>
            <p:ph idx="1"/>
          </p:nvPr>
        </p:nvSpPr>
        <p:spPr/>
        <p:txBody>
          <a:bodyPr/>
          <a:lstStyle/>
          <a:p>
            <a:pPr fontAlgn="base"/>
            <a:r>
              <a:rPr lang="en-US" sz="2800" dirty="0">
                <a:solidFill>
                  <a:schemeClr val="tx2">
                    <a:lumMod val="75000"/>
                  </a:schemeClr>
                </a:solidFill>
                <a:latin typeface="Calibri" panose="020F0502020204030204" pitchFamily="34" charset="0"/>
              </a:rPr>
              <a:t>If secretions or vomit are present, suction when available, or wipe clean. ​</a:t>
            </a:r>
            <a:endParaRPr lang="en-US" sz="2800" dirty="0">
              <a:solidFill>
                <a:schemeClr val="tx2">
                  <a:lumMod val="75000"/>
                </a:schemeClr>
              </a:solidFill>
            </a:endParaRPr>
          </a:p>
          <a:p>
            <a:pPr fontAlgn="base"/>
            <a:r>
              <a:rPr lang="en-US" sz="2800" dirty="0">
                <a:solidFill>
                  <a:schemeClr val="tx2">
                    <a:lumMod val="75000"/>
                  </a:schemeClr>
                </a:solidFill>
                <a:latin typeface="Calibri" panose="020F0502020204030204" pitchFamily="34" charset="0"/>
              </a:rPr>
              <a:t>Place an oropharyngeal or nasopharyngeal airway to maintain the airway.​</a:t>
            </a:r>
            <a:endParaRPr lang="en-US" sz="2800" dirty="0">
              <a:solidFill>
                <a:schemeClr val="tx2">
                  <a:lumMod val="75000"/>
                </a:schemeClr>
              </a:solidFill>
            </a:endParaRPr>
          </a:p>
          <a:p>
            <a:pPr fontAlgn="base"/>
            <a:r>
              <a:rPr lang="en-US" sz="2800" dirty="0">
                <a:solidFill>
                  <a:schemeClr val="tx2">
                    <a:lumMod val="75000"/>
                  </a:schemeClr>
                </a:solidFill>
                <a:latin typeface="Calibri" panose="020F0502020204030204" pitchFamily="34" charset="0"/>
              </a:rPr>
              <a:t>If a foreign body is suspected:​</a:t>
            </a:r>
            <a:endParaRPr lang="en-US" sz="2800" dirty="0">
              <a:solidFill>
                <a:schemeClr val="tx2">
                  <a:lumMod val="75000"/>
                </a:schemeClr>
              </a:solidFill>
            </a:endParaRPr>
          </a:p>
          <a:p>
            <a:pPr lvl="1" fontAlgn="base"/>
            <a:r>
              <a:rPr lang="en-US" sz="2600" dirty="0">
                <a:solidFill>
                  <a:schemeClr val="tx2">
                    <a:lumMod val="75000"/>
                  </a:schemeClr>
                </a:solidFill>
                <a:latin typeface="Calibri" panose="020F0502020204030204" pitchFamily="34" charset="0"/>
              </a:rPr>
              <a:t>If the object is visible, remove it – be careful not to push the object any deeper.​</a:t>
            </a:r>
            <a:endParaRPr lang="en-US" sz="2600" dirty="0">
              <a:solidFill>
                <a:schemeClr val="tx2">
                  <a:lumMod val="75000"/>
                </a:schemeClr>
              </a:solidFill>
            </a:endParaRPr>
          </a:p>
          <a:p>
            <a:pPr lvl="1" fontAlgn="base"/>
            <a:r>
              <a:rPr lang="en-US" sz="2600" dirty="0">
                <a:solidFill>
                  <a:schemeClr val="tx2">
                    <a:lumMod val="75000"/>
                  </a:schemeClr>
                </a:solidFill>
                <a:latin typeface="Calibri" panose="020F0502020204030204" pitchFamily="34" charset="0"/>
              </a:rPr>
              <a:t>If the patient is able to cough or make noises, keep the patient calm and encourage coughing.​</a:t>
            </a:r>
            <a:endParaRPr lang="en-US" sz="2600" dirty="0">
              <a:solidFill>
                <a:schemeClr val="tx2">
                  <a:lumMod val="75000"/>
                </a:schemeClr>
              </a:solidFill>
            </a:endParaRPr>
          </a:p>
          <a:p>
            <a:endParaRPr lang="en-US" dirty="0"/>
          </a:p>
        </p:txBody>
      </p:sp>
    </p:spTree>
    <p:extLst>
      <p:ext uri="{BB962C8B-B14F-4D97-AF65-F5344CB8AC3E}">
        <p14:creationId xmlns:p14="http://schemas.microsoft.com/office/powerpoint/2010/main" val="298580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F6B0E-ABA3-4E56-9131-46A28F89EA7E}"/>
              </a:ext>
            </a:extLst>
          </p:cNvPr>
          <p:cNvSpPr>
            <a:spLocks noGrp="1"/>
          </p:cNvSpPr>
          <p:nvPr>
            <p:ph type="title"/>
          </p:nvPr>
        </p:nvSpPr>
        <p:spPr/>
        <p:txBody>
          <a:bodyPr/>
          <a:lstStyle/>
          <a:p>
            <a:r>
              <a:rPr lang="en-GB" b="1" dirty="0">
                <a:solidFill>
                  <a:schemeClr val="tx2">
                    <a:lumMod val="75000"/>
                  </a:schemeClr>
                </a:solidFill>
                <a:latin typeface="Arial" panose="020B0604020202020204" pitchFamily="34" charset="0"/>
                <a:cs typeface="Arial" panose="020B0604020202020204" pitchFamily="34" charset="0"/>
              </a:rPr>
              <a:t>Airway Adjuncts</a:t>
            </a:r>
            <a:r>
              <a:rPr lang="en-GB" b="1" dirty="0">
                <a:solidFill>
                  <a:schemeClr val="tx2">
                    <a:lumMod val="75000"/>
                  </a:schemeClr>
                </a:solidFill>
                <a:latin typeface="Calibri Light" panose="020F0302020204030204" pitchFamily="34" charset="0"/>
              </a:rPr>
              <a:t>​</a:t>
            </a:r>
            <a:endParaRPr lang="en-US" b="1" dirty="0">
              <a:solidFill>
                <a:schemeClr val="tx2">
                  <a:lumMod val="75000"/>
                </a:schemeClr>
              </a:solidFill>
            </a:endParaRPr>
          </a:p>
        </p:txBody>
      </p:sp>
      <p:sp>
        <p:nvSpPr>
          <p:cNvPr id="3" name="Text Placeholder 2">
            <a:extLst>
              <a:ext uri="{FF2B5EF4-FFF2-40B4-BE49-F238E27FC236}">
                <a16:creationId xmlns:a16="http://schemas.microsoft.com/office/drawing/2014/main" id="{EAB5C780-6453-488B-B2A6-75C2619A01ED}"/>
              </a:ext>
            </a:extLst>
          </p:cNvPr>
          <p:cNvSpPr>
            <a:spLocks noGrp="1"/>
          </p:cNvSpPr>
          <p:nvPr>
            <p:ph type="body" idx="1"/>
          </p:nvPr>
        </p:nvSpPr>
        <p:spPr/>
        <p:txBody>
          <a:bodyPr/>
          <a:lstStyle/>
          <a:p>
            <a:r>
              <a:rPr lang="en-GB" dirty="0">
                <a:solidFill>
                  <a:srgbClr val="000000"/>
                </a:solidFill>
                <a:latin typeface="Calibri" panose="020F0502020204030204" pitchFamily="34" charset="0"/>
              </a:rPr>
              <a:t>Oropharyngeal airway</a:t>
            </a:r>
            <a:r>
              <a:rPr lang="en-GB" b="0" dirty="0">
                <a:solidFill>
                  <a:srgbClr val="000000"/>
                </a:solidFill>
                <a:latin typeface="Calibri" panose="020F0502020204030204" pitchFamily="34" charset="0"/>
              </a:rPr>
              <a:t>​</a:t>
            </a:r>
            <a:endParaRPr lang="en-US" dirty="0"/>
          </a:p>
        </p:txBody>
      </p:sp>
      <p:sp>
        <p:nvSpPr>
          <p:cNvPr id="5" name="Text Placeholder 4">
            <a:extLst>
              <a:ext uri="{FF2B5EF4-FFF2-40B4-BE49-F238E27FC236}">
                <a16:creationId xmlns:a16="http://schemas.microsoft.com/office/drawing/2014/main" id="{09190F36-AAD4-404E-8610-F509AF96E4D8}"/>
              </a:ext>
            </a:extLst>
          </p:cNvPr>
          <p:cNvSpPr>
            <a:spLocks noGrp="1"/>
          </p:cNvSpPr>
          <p:nvPr>
            <p:ph type="body" sz="quarter" idx="3"/>
          </p:nvPr>
        </p:nvSpPr>
        <p:spPr/>
        <p:txBody>
          <a:bodyPr/>
          <a:lstStyle/>
          <a:p>
            <a:r>
              <a:rPr lang="en-GB" dirty="0">
                <a:solidFill>
                  <a:srgbClr val="000000"/>
                </a:solidFill>
                <a:latin typeface="Calibri" panose="020F0502020204030204" pitchFamily="34" charset="0"/>
              </a:rPr>
              <a:t>Nasopharyngeal airway</a:t>
            </a:r>
            <a:r>
              <a:rPr lang="en-GB" b="0" dirty="0">
                <a:solidFill>
                  <a:srgbClr val="000000"/>
                </a:solidFill>
                <a:latin typeface="Calibri" panose="020F0502020204030204" pitchFamily="34" charset="0"/>
              </a:rPr>
              <a:t>​</a:t>
            </a:r>
            <a:endParaRPr lang="en-US" dirty="0"/>
          </a:p>
        </p:txBody>
      </p:sp>
      <p:pic>
        <p:nvPicPr>
          <p:cNvPr id="7" name="Content Placeholder 6" descr="C:\Users\PAntwi\AppData\Local\Microsoft\Windows\INetCache\Content.MSO\E10CF0E4.tmp">
            <a:extLst>
              <a:ext uri="{FF2B5EF4-FFF2-40B4-BE49-F238E27FC236}">
                <a16:creationId xmlns:a16="http://schemas.microsoft.com/office/drawing/2014/main" id="{E277848C-2CB6-401D-9988-458A368909D6}"/>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062039" y="2890044"/>
            <a:ext cx="4228305" cy="3171825"/>
          </a:xfrm>
          <a:prstGeom prst="rect">
            <a:avLst/>
          </a:prstGeom>
          <a:noFill/>
          <a:ln>
            <a:noFill/>
          </a:ln>
        </p:spPr>
      </p:pic>
      <p:pic>
        <p:nvPicPr>
          <p:cNvPr id="8" name="Content Placeholder 7" descr="C:\Users\PAntwi\AppData\Local\Microsoft\Windows\INetCache\Content.MSO\66165C92.tmp">
            <a:extLst>
              <a:ext uri="{FF2B5EF4-FFF2-40B4-BE49-F238E27FC236}">
                <a16:creationId xmlns:a16="http://schemas.microsoft.com/office/drawing/2014/main" id="{2EC30AE3-5D0D-424D-BEB4-ACE95388956B}"/>
              </a:ext>
            </a:extLst>
          </p:cNvPr>
          <p:cNvPicPr>
            <a:picLocks noGrp="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350001" y="2890044"/>
            <a:ext cx="4228306" cy="3171825"/>
          </a:xfrm>
          <a:prstGeom prst="rect">
            <a:avLst/>
          </a:prstGeom>
          <a:noFill/>
          <a:ln>
            <a:noFill/>
          </a:ln>
        </p:spPr>
      </p:pic>
    </p:spTree>
    <p:extLst>
      <p:ext uri="{BB962C8B-B14F-4D97-AF65-F5344CB8AC3E}">
        <p14:creationId xmlns:p14="http://schemas.microsoft.com/office/powerpoint/2010/main" val="3494569314"/>
      </p:ext>
    </p:extLst>
  </p:cSld>
  <p:clrMapOvr>
    <a:masterClrMapping/>
  </p:clrMapOvr>
</p:sld>
</file>

<file path=ppt/theme/theme1.xml><?xml version="1.0" encoding="utf-8"?>
<a:theme xmlns:a="http://schemas.openxmlformats.org/drawingml/2006/main" name="Office Theme">
  <a:themeElements>
    <a:clrScheme name="RISE Colors">
      <a:dk1>
        <a:srgbClr val="000000"/>
      </a:dk1>
      <a:lt1>
        <a:srgbClr val="FFFFFF"/>
      </a:lt1>
      <a:dk2>
        <a:srgbClr val="213369"/>
      </a:dk2>
      <a:lt2>
        <a:srgbClr val="B9202F"/>
      </a:lt2>
      <a:accent1>
        <a:srgbClr val="A7C4E8"/>
      </a:accent1>
      <a:accent2>
        <a:srgbClr val="00AFA1"/>
      </a:accent2>
      <a:accent3>
        <a:srgbClr val="1568B2"/>
      </a:accent3>
      <a:accent4>
        <a:srgbClr val="651D32"/>
      </a:accent4>
      <a:accent5>
        <a:srgbClr val="202720"/>
      </a:accent5>
      <a:accent6>
        <a:srgbClr val="6C6363"/>
      </a:accent6>
      <a:hlink>
        <a:srgbClr val="0563C1"/>
      </a:hlink>
      <a:folHlink>
        <a:srgbClr val="CFCFC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6bc7fdb-94a0-4550-9262-59b9a1e24eae">
      <UserInfo>
        <DisplayName>Kristin Meek</DisplayName>
        <AccountId>2832</AccountId>
        <AccountType/>
      </UserInfo>
      <UserInfo>
        <DisplayName>Kelly Curran</DisplayName>
        <AccountId>29</AccountId>
        <AccountType/>
      </UserInfo>
      <UserInfo>
        <DisplayName>Manya Dotson</DisplayName>
        <AccountId>174</AccountId>
        <AccountType/>
      </UserInfo>
      <UserInfo>
        <DisplayName>Linda Thumba</DisplayName>
        <AccountId>2809</AccountId>
        <AccountType/>
      </UserInfo>
    </SharedWithUsers>
    <TaxCatchAll xmlns="8d42e0dd-18ca-448e-996e-c2aaa315e839" xsi:nil="true"/>
    <lcf76f155ced4ddcb4097134ff3c332f xmlns="144d5290-e6e5-4623-91d2-9fe55aa32c8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313A763F985B0488895E24FE9AB232B" ma:contentTypeVersion="16" ma:contentTypeDescription="Create a new document." ma:contentTypeScope="" ma:versionID="3e262a9f7514c50efd2f0c71c565e0d0">
  <xsd:schema xmlns:xsd="http://www.w3.org/2001/XMLSchema" xmlns:xs="http://www.w3.org/2001/XMLSchema" xmlns:p="http://schemas.microsoft.com/office/2006/metadata/properties" xmlns:ns2="144d5290-e6e5-4623-91d2-9fe55aa32c80" xmlns:ns3="c6bc7fdb-94a0-4550-9262-59b9a1e24eae" xmlns:ns4="8d42e0dd-18ca-448e-996e-c2aaa315e839" targetNamespace="http://schemas.microsoft.com/office/2006/metadata/properties" ma:root="true" ma:fieldsID="27a5e2aea829883a1aeb749a891ffca7" ns2:_="" ns3:_="" ns4:_="">
    <xsd:import namespace="144d5290-e6e5-4623-91d2-9fe55aa32c80"/>
    <xsd:import namespace="c6bc7fdb-94a0-4550-9262-59b9a1e24eae"/>
    <xsd:import namespace="8d42e0dd-18ca-448e-996e-c2aaa315e8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4d5290-e6e5-4623-91d2-9fe55aa32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704c289-2b3b-45af-a6a7-9640d4e0aee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6bc7fdb-94a0-4550-9262-59b9a1e24e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42e0dd-18ca-448e-996e-c2aaa315e83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acac136-076d-4ff3-b5ce-f7882b9d6517}" ma:internalName="TaxCatchAll" ma:showField="CatchAllData" ma:web="c6bc7fdb-94a0-4550-9262-59b9a1e24e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D44327-C7E4-4C49-8F13-9E7FA8027594}">
  <ds:schemaRefs>
    <ds:schemaRef ds:uri="http://schemas.microsoft.com/sharepoint/v3/contenttype/forms"/>
  </ds:schemaRefs>
</ds:datastoreItem>
</file>

<file path=customXml/itemProps2.xml><?xml version="1.0" encoding="utf-8"?>
<ds:datastoreItem xmlns:ds="http://schemas.openxmlformats.org/officeDocument/2006/customXml" ds:itemID="{3605E50E-10A7-4974-84D6-671A899EEA80}">
  <ds:schemaRefs>
    <ds:schemaRef ds:uri="ff72bea9-ccc7-440a-a354-dc1df32067ef"/>
    <ds:schemaRef ds:uri="http://schemas.microsoft.com/office/2006/documentManagement/types"/>
    <ds:schemaRef ds:uri="http://purl.org/dc/elements/1.1/"/>
    <ds:schemaRef ds:uri="http://schemas.microsoft.com/office/infopath/2007/PartnerControls"/>
    <ds:schemaRef ds:uri="http://purl.org/dc/terms/"/>
    <ds:schemaRef ds:uri="http://www.w3.org/XML/1998/namespace"/>
    <ds:schemaRef ds:uri="c6bc7fdb-94a0-4550-9262-59b9a1e24eae"/>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02BF8CE-576B-4A49-807E-231BC20061DA}"/>
</file>

<file path=docProps/app.xml><?xml version="1.0" encoding="utf-8"?>
<Properties xmlns="http://schemas.openxmlformats.org/officeDocument/2006/extended-properties" xmlns:vt="http://schemas.openxmlformats.org/officeDocument/2006/docPropsVTypes">
  <TotalTime>200</TotalTime>
  <Words>1218</Words>
  <Application>Microsoft Office PowerPoint</Application>
  <PresentationFormat>Widescreen</PresentationFormat>
  <Paragraphs>87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MyriadPro-Regular</vt:lpstr>
      <vt:lpstr>MyriadPro-Semibold</vt:lpstr>
      <vt:lpstr>Times New Roman</vt:lpstr>
      <vt:lpstr>Office Theme</vt:lpstr>
      <vt:lpstr>Airway, Breathing and Oxygen Therapy</vt:lpstr>
      <vt:lpstr>Outline ​</vt:lpstr>
      <vt:lpstr>Introduction </vt:lpstr>
      <vt:lpstr>Recap – Airway Anatomy</vt:lpstr>
      <vt:lpstr>Airway Assessment​</vt:lpstr>
      <vt:lpstr>Airway management 1​</vt:lpstr>
      <vt:lpstr>Jaw Thrust</vt:lpstr>
      <vt:lpstr>Airway management 2​</vt:lpstr>
      <vt:lpstr>Airway Adjuncts​</vt:lpstr>
      <vt:lpstr>Airway Management 3​</vt:lpstr>
      <vt:lpstr>Breathing Assessment​</vt:lpstr>
      <vt:lpstr>Breathing management 1​</vt:lpstr>
      <vt:lpstr>Breathing management 2​</vt:lpstr>
      <vt:lpstr>Breathing management 3​</vt:lpstr>
      <vt:lpstr>3-sided occlusive dressing for open pneumothorax​</vt:lpstr>
      <vt:lpstr>Oxygen therapy​</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Renata Kepner</dc:creator>
  <cp:lastModifiedBy>Doreenda Enyonam Ahiataku</cp:lastModifiedBy>
  <cp:revision>28</cp:revision>
  <dcterms:created xsi:type="dcterms:W3CDTF">2022-06-11T18:33:07Z</dcterms:created>
  <dcterms:modified xsi:type="dcterms:W3CDTF">2023-03-12T13:30:21Z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0x0101003313A763F985B0488895E24FE9AB232B</vt:lpwstr>
  </property>
</Properties>
</file>