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2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>
        <p:scale>
          <a:sx n="198" d="100"/>
          <a:sy n="198" d="100"/>
        </p:scale>
        <p:origin x="264" y="-3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F1C4-BA24-C647-AA67-3018B5E6718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7A77-1E8A-0445-B785-DBA45293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2682500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21700908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mcrit.org/rush-exam/original-rush-artic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tfl.com/brash-syndrome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hyperlink" Target="https://ccforum.biomedcentral.com/articles/10.1186/cc9247" TargetMode="External"/><Relationship Id="rId10" Type="http://schemas.openxmlformats.org/officeDocument/2006/relationships/hyperlink" Target="https://emcrit.org/wp-content/uploads/2011/03/New-RUSH-Review-Article1.pdf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anesthesiologie.umontreal.ca/wp-content/uploads/sites/33/Kumar-Retour-veineux-CCM-part-2-201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B6D282E-B724-3C4B-91F7-48790EFF3ECB}"/>
              </a:ext>
            </a:extLst>
          </p:cNvPr>
          <p:cNvCxnSpPr/>
          <p:nvPr/>
        </p:nvCxnSpPr>
        <p:spPr>
          <a:xfrm>
            <a:off x="342937" y="5820163"/>
            <a:ext cx="17484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3EA7C8D-780E-D443-9A7E-087A12DA4604}"/>
              </a:ext>
            </a:extLst>
          </p:cNvPr>
          <p:cNvCxnSpPr/>
          <p:nvPr/>
        </p:nvCxnSpPr>
        <p:spPr>
          <a:xfrm>
            <a:off x="336041" y="5671707"/>
            <a:ext cx="174848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D48978-DC86-C247-B285-F67C1D0C58FE}"/>
              </a:ext>
            </a:extLst>
          </p:cNvPr>
          <p:cNvCxnSpPr>
            <a:cxnSpLocks/>
          </p:cNvCxnSpPr>
          <p:nvPr/>
        </p:nvCxnSpPr>
        <p:spPr>
          <a:xfrm flipH="1" flipV="1">
            <a:off x="517570" y="5818331"/>
            <a:ext cx="642024" cy="5297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FE93738-3D8B-DC46-893A-395F06361A21}"/>
              </a:ext>
            </a:extLst>
          </p:cNvPr>
          <p:cNvSpPr/>
          <p:nvPr/>
        </p:nvSpPr>
        <p:spPr>
          <a:xfrm>
            <a:off x="6847954" y="5343508"/>
            <a:ext cx="2174875" cy="1475835"/>
          </a:xfrm>
          <a:prstGeom prst="roundRect">
            <a:avLst>
              <a:gd name="adj" fmla="val 61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756550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981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approach to undifferentiated shock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4488360" y="358084"/>
            <a:ext cx="1941598" cy="924573"/>
          </a:xfrm>
          <a:prstGeom prst="roundRect">
            <a:avLst>
              <a:gd name="adj" fmla="val 99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4549711" y="339446"/>
            <a:ext cx="1718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Undifferentiated SHOCK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551523" y="1829418"/>
            <a:ext cx="2104463" cy="1341572"/>
          </a:xfrm>
          <a:prstGeom prst="roundRect">
            <a:avLst>
              <a:gd name="adj" fmla="val 6562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130E21-6839-B344-91C8-3C6A986E52B8}"/>
              </a:ext>
            </a:extLst>
          </p:cNvPr>
          <p:cNvSpPr/>
          <p:nvPr/>
        </p:nvSpPr>
        <p:spPr>
          <a:xfrm>
            <a:off x="2701349" y="1829416"/>
            <a:ext cx="2104463" cy="1341574"/>
          </a:xfrm>
          <a:prstGeom prst="roundRect">
            <a:avLst>
              <a:gd name="adj" fmla="val 615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9E53A4-38B7-D74E-8D3E-C457DD9F7338}"/>
              </a:ext>
            </a:extLst>
          </p:cNvPr>
          <p:cNvSpPr/>
          <p:nvPr/>
        </p:nvSpPr>
        <p:spPr>
          <a:xfrm>
            <a:off x="4847811" y="1829415"/>
            <a:ext cx="2104463" cy="1354679"/>
          </a:xfrm>
          <a:prstGeom prst="roundRect">
            <a:avLst>
              <a:gd name="adj" fmla="val 4720"/>
            </a:avLst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6988168" y="1829416"/>
            <a:ext cx="2104463" cy="1341574"/>
          </a:xfrm>
          <a:prstGeom prst="roundRect">
            <a:avLst>
              <a:gd name="adj" fmla="val 4720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997589" y="1776765"/>
            <a:ext cx="1252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CARDIOGENIC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C3238-7F9D-534B-8DC7-727FE5A11501}"/>
              </a:ext>
            </a:extLst>
          </p:cNvPr>
          <p:cNvSpPr/>
          <p:nvPr/>
        </p:nvSpPr>
        <p:spPr>
          <a:xfrm>
            <a:off x="3151294" y="1776765"/>
            <a:ext cx="1240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OBSTRUCTIVE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E197B-910B-E747-9849-AC21109B6ABA}"/>
              </a:ext>
            </a:extLst>
          </p:cNvPr>
          <p:cNvSpPr/>
          <p:nvPr/>
        </p:nvSpPr>
        <p:spPr>
          <a:xfrm>
            <a:off x="5304530" y="1776765"/>
            <a:ext cx="1220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DISTRIBUTIVE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7414735" y="1776765"/>
            <a:ext cx="1309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HYPOVOLEMIC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1FC2484-7A3C-6244-9332-1719B9A3BCF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678667" y="754504"/>
            <a:ext cx="2" cy="2149826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28688B3-CDCD-EB45-B1E4-9BC70DA43E21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rot="16200000" flipH="1">
            <a:off x="5406222" y="1335594"/>
            <a:ext cx="546758" cy="440884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839EF45-6767-2943-B754-F6CF8BAEE1FB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rot="16200000" flipH="1">
            <a:off x="6476400" y="265415"/>
            <a:ext cx="546759" cy="2581241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E20F7CD-CFAF-C142-A9EF-91FB4542A626}"/>
              </a:ext>
            </a:extLst>
          </p:cNvPr>
          <p:cNvCxnSpPr>
            <a:cxnSpLocks/>
            <a:stCxn id="44" idx="0"/>
            <a:endCxn id="16" idx="2"/>
          </p:cNvCxnSpPr>
          <p:nvPr/>
        </p:nvCxnSpPr>
        <p:spPr>
          <a:xfrm rot="5400000" flipH="1" flipV="1">
            <a:off x="3929953" y="27999"/>
            <a:ext cx="274547" cy="27838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2818-14FC-6944-80F8-C37B38FCAE88}"/>
              </a:ext>
            </a:extLst>
          </p:cNvPr>
          <p:cNvSpPr/>
          <p:nvPr/>
        </p:nvSpPr>
        <p:spPr>
          <a:xfrm>
            <a:off x="2516798" y="1557204"/>
            <a:ext cx="316992" cy="182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CC426A-46A0-8A4F-AAC2-6CE578A6E003}"/>
              </a:ext>
            </a:extLst>
          </p:cNvPr>
          <p:cNvSpPr/>
          <p:nvPr/>
        </p:nvSpPr>
        <p:spPr>
          <a:xfrm>
            <a:off x="2166084" y="1541694"/>
            <a:ext cx="1093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PUMP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problem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2737CC-F64B-DB48-88E2-D9CED45323C6}"/>
              </a:ext>
            </a:extLst>
          </p:cNvPr>
          <p:cNvSpPr/>
          <p:nvPr/>
        </p:nvSpPr>
        <p:spPr>
          <a:xfrm>
            <a:off x="4931876" y="1363373"/>
            <a:ext cx="1047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PIPES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problem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D51227-D0C3-474D-93E0-6EA34643CD12}"/>
              </a:ext>
            </a:extLst>
          </p:cNvPr>
          <p:cNvSpPr/>
          <p:nvPr/>
        </p:nvSpPr>
        <p:spPr>
          <a:xfrm>
            <a:off x="7077968" y="1368917"/>
            <a:ext cx="1032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TANK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problem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773B8-6A00-8D48-BD81-D5ACD7D5D734}"/>
              </a:ext>
            </a:extLst>
          </p:cNvPr>
          <p:cNvSpPr/>
          <p:nvPr/>
        </p:nvSpPr>
        <p:spPr>
          <a:xfrm>
            <a:off x="500762" y="1978636"/>
            <a:ext cx="2255471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rate/rhythm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bradycardia, VF,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rv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failure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PE, PHTN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lv failure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MI, myocarditis,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valves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open MR,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cordae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tendenae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rupture,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toxins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CCB, βB,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BRASH syndrome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trauma</a:t>
            </a:r>
            <a:r>
              <a:rPr kumimoji="0" lang="en-US" sz="1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contusion)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A6670-FE11-824E-A7A0-659169EAE000}"/>
              </a:ext>
            </a:extLst>
          </p:cNvPr>
          <p:cNvSpPr/>
          <p:nvPr/>
        </p:nvSpPr>
        <p:spPr>
          <a:xfrm>
            <a:off x="2764410" y="1978636"/>
            <a:ext cx="1992140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tension pneumothorax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cardiac tamponade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pulmonary embolism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outflow obstruction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HOCM, critical AS)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dynamic hyperinflation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auto- PEEP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236D32-7E77-8A40-90AF-0193694CCB42}"/>
              </a:ext>
            </a:extLst>
          </p:cNvPr>
          <p:cNvSpPr/>
          <p:nvPr/>
        </p:nvSpPr>
        <p:spPr>
          <a:xfrm>
            <a:off x="4876576" y="1978636"/>
            <a:ext cx="2143098" cy="133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sepsis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(may develop low CO later) 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anaphylaxis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inflammatory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SIRS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pancreatitis, post-cardiac arrest, amniotic or fat embolism, cytokine release syndrome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neurogenic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SCI, severe TBI, effect of neuraxial anesthesia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liver failure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endocrine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adrenal insufficiency, thyrotoxicosis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medications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anesthesia, sedation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2AD305-434B-054C-930C-A958DB4BD0A0}"/>
              </a:ext>
            </a:extLst>
          </p:cNvPr>
          <p:cNvSpPr/>
          <p:nvPr/>
        </p:nvSpPr>
        <p:spPr>
          <a:xfrm>
            <a:off x="6925664" y="1978636"/>
            <a:ext cx="2245425" cy="112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hemorrhage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(trauma, surgical, GIB)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skin losses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(burns, heat stroke,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gi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losses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(diarrhea, vomiting, drainage)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third-spacing volume loss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pancreatitis, low albumin, trauma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renal losses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salt-wasting,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hypoaldo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osmotic diuresis, diuretics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low po intake</a:t>
            </a:r>
          </a:p>
          <a:p>
            <a:pPr marL="0" marR="0" lvl="0" indent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7D98E-9426-B149-8895-148B5DABD554}"/>
              </a:ext>
            </a:extLst>
          </p:cNvPr>
          <p:cNvSpPr/>
          <p:nvPr/>
        </p:nvSpPr>
        <p:spPr>
          <a:xfrm rot="16200000">
            <a:off x="-942735" y="4152102"/>
            <a:ext cx="2021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EXAM &amp; 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POCUS &amp; 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Hemodynamics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(2021-05-11)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ED0BA1-69AC-2F44-BC80-5671355F6ACF}"/>
              </a:ext>
            </a:extLst>
          </p:cNvPr>
          <p:cNvSpPr/>
          <p:nvPr/>
        </p:nvSpPr>
        <p:spPr>
          <a:xfrm rot="16200000">
            <a:off x="-310351" y="2316072"/>
            <a:ext cx="756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ETIOLOGY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FCD066-490C-964A-BFA8-0E465D00F7BB}"/>
              </a:ext>
            </a:extLst>
          </p:cNvPr>
          <p:cNvSpPr/>
          <p:nvPr/>
        </p:nvSpPr>
        <p:spPr>
          <a:xfrm>
            <a:off x="-40536" y="267149"/>
            <a:ext cx="46363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 occurs when there is inadequate blood flow (CO) &amp; oxygen delivery (DO2) to meet demands. Manifestations can be protean and may not initially include hypotension (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cryptic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Identifying the etiology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undifferentiated shock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essential to determine treatment.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 can be broken into 4 categories: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cardiogenic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obstructive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distributive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hypovolemic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causes may be present (e.g. sepsis in a patient with decompensated heart failure) and some etiologies may cause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shock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Endocrine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(adrenal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myxedma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thyrotoxicosis)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(hypothermia severe acidosis)</a:t>
            </a:r>
          </a:p>
        </p:txBody>
      </p: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E3458436-94A4-0047-A054-D8CEEBBA33D0}"/>
              </a:ext>
            </a:extLst>
          </p:cNvPr>
          <p:cNvGraphicFramePr>
            <a:graphicFrameLocks noGrp="1"/>
          </p:cNvGraphicFramePr>
          <p:nvPr/>
        </p:nvGraphicFramePr>
        <p:xfrm>
          <a:off x="287195" y="3200299"/>
          <a:ext cx="8835506" cy="212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14">
                  <a:extLst>
                    <a:ext uri="{9D8B030D-6E8A-4147-A177-3AD203B41FA5}">
                      <a16:colId xmlns:a16="http://schemas.microsoft.com/office/drawing/2014/main" val="2238503511"/>
                    </a:ext>
                  </a:extLst>
                </a:gridCol>
                <a:gridCol w="2005586">
                  <a:extLst>
                    <a:ext uri="{9D8B030D-6E8A-4147-A177-3AD203B41FA5}">
                      <a16:colId xmlns:a16="http://schemas.microsoft.com/office/drawing/2014/main" val="3487723861"/>
                    </a:ext>
                  </a:extLst>
                </a:gridCol>
                <a:gridCol w="2100589">
                  <a:extLst>
                    <a:ext uri="{9D8B030D-6E8A-4147-A177-3AD203B41FA5}">
                      <a16:colId xmlns:a16="http://schemas.microsoft.com/office/drawing/2014/main" val="416986146"/>
                    </a:ext>
                  </a:extLst>
                </a:gridCol>
                <a:gridCol w="2100588">
                  <a:extLst>
                    <a:ext uri="{9D8B030D-6E8A-4147-A177-3AD203B41FA5}">
                      <a16:colId xmlns:a16="http://schemas.microsoft.com/office/drawing/2014/main" val="2128944516"/>
                    </a:ext>
                  </a:extLst>
                </a:gridCol>
                <a:gridCol w="2150729">
                  <a:extLst>
                    <a:ext uri="{9D8B030D-6E8A-4147-A177-3AD203B41FA5}">
                      <a16:colId xmlns:a16="http://schemas.microsoft.com/office/drawing/2014/main" val="4068867436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↑CVP, ↑PCWP,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↑CVP, ↑PCWP,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var CVP, var PCWP, var </a:t>
                      </a:r>
                      <a:r>
                        <a:rPr lang="en-US" sz="800" b="0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↓CVP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↓PCWP, ↑</a:t>
                      </a:r>
                      <a:r>
                        <a:rPr lang="en-US" sz="800" b="0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95126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Heart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Reduced contractility ± RV dilation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Wall motion abnormalities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Valvulopathy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Reduced contractility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RV dilation (PE) ± septal D sign (p/v overload)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Pericardial effusion, RA collapse (tamponade)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Hyperdynamic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(hypodynamic in late sepsis)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Hyperdynamic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4544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Plethoric IVC, reversal of flow in HV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Plethoric IVC, reversal of flow in HV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Variable 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Small/collapsing 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4066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Lungs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B-line pattern + pleural effusions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Lack of lung sliding ± lung point (PTX)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A line 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A line 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1113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Pleural effusions (LV failure)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DVT or clot in transit (PE)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Evidence of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infxn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 (cholecystitis, endocarditis,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), cirrhosis,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Blood or fluid in abdomen (FAST), Ectopic pregnancy, Aortic dissection,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8770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Usually cool, Delayed cap refill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Usually cool, Delayed cap refill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Warm, flushed, Brisk cap refill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Usually cool, Delayed cap refill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548657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Neck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Increased JVP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Increased JVP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Flat neck veins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374214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Weak pulses (narrow pulse pressure)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Weak pulses (narrow pulse pressure)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Lung and heart sounds are unreliable indicators of tamponade or PTX.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Bounding pulses (wide pulse pressure)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Weak pulses (narrow pulse pressure)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Evidence of blood (pallor) or volume loss (axillary dryness)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7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/>
              <p:nvPr/>
            </p:nvSpPr>
            <p:spPr>
              <a:xfrm>
                <a:off x="6792687" y="6107611"/>
                <a:ext cx="1616148" cy="35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𝑺𝑽𝑹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𝑴𝑨𝑷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𝑪𝑽𝑷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𝑪𝑶</m:t>
                          </m:r>
                        </m:den>
                      </m:f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𝟖𝟎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107611"/>
                <a:ext cx="1616148" cy="356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/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𝑵𝒐𝒓𝒎𝒂𝒍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𝑺𝑽𝑹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𝟖𝟎𝟎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dyn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/cm/sec</a:t>
                </a:r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-5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 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Wood units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4628CE6-618A-5B4F-BFF1-A6AB0C545C29}"/>
              </a:ext>
            </a:extLst>
          </p:cNvPr>
          <p:cNvSpPr/>
          <p:nvPr/>
        </p:nvSpPr>
        <p:spPr>
          <a:xfrm>
            <a:off x="2579798" y="1220524"/>
            <a:ext cx="571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CCC67-29A6-7145-A727-BBEDD22CAD91}"/>
              </a:ext>
            </a:extLst>
          </p:cNvPr>
          <p:cNvSpPr/>
          <p:nvPr/>
        </p:nvSpPr>
        <p:spPr>
          <a:xfrm>
            <a:off x="7472263" y="1234066"/>
            <a:ext cx="14307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Preload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901339-9DA0-734C-9AAA-E121F02DC997}"/>
              </a:ext>
            </a:extLst>
          </p:cNvPr>
          <p:cNvSpPr/>
          <p:nvPr/>
        </p:nvSpPr>
        <p:spPr>
          <a:xfrm>
            <a:off x="5379067" y="1229523"/>
            <a:ext cx="1114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/>
              <p:nvPr/>
            </p:nvSpPr>
            <p:spPr>
              <a:xfrm>
                <a:off x="6792687" y="5876061"/>
                <a:ext cx="113043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𝑴𝑨𝑷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𝑪𝑶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𝑺𝑽𝑹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5876061"/>
                <a:ext cx="1130438" cy="2308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5BB8A64-3931-2D42-B237-2B75D7797480}"/>
              </a:ext>
            </a:extLst>
          </p:cNvPr>
          <p:cNvSpPr/>
          <p:nvPr/>
        </p:nvSpPr>
        <p:spPr>
          <a:xfrm>
            <a:off x="4434688" y="506079"/>
            <a:ext cx="21044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 (not required)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 dysfunction (AKI, shock liver,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Altered mental status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Lactic acidosis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urine output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A8F3A-DAA7-4A47-B761-B187F472FA5E}"/>
              </a:ext>
            </a:extLst>
          </p:cNvPr>
          <p:cNvSpPr/>
          <p:nvPr/>
        </p:nvSpPr>
        <p:spPr>
          <a:xfrm>
            <a:off x="6800140" y="5314361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CALCULATING SVR: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654F03-8E38-2042-BE1B-474CCB389FEA}"/>
              </a:ext>
            </a:extLst>
          </p:cNvPr>
          <p:cNvSpPr/>
          <p:nvPr/>
        </p:nvSpPr>
        <p:spPr>
          <a:xfrm>
            <a:off x="6789607" y="5433803"/>
            <a:ext cx="2300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SVR can be useful to understand etiology. You can either measure CO invasively (e.g. PAC) or estimate using POCUS (e.g. LVOT VTI) </a:t>
            </a:r>
            <a:endParaRPr kumimoji="0" lang="en-US" sz="900" b="1" i="1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9222" name="Group 9221">
            <a:extLst>
              <a:ext uri="{FF2B5EF4-FFF2-40B4-BE49-F238E27FC236}">
                <a16:creationId xmlns:a16="http://schemas.microsoft.com/office/drawing/2014/main" id="{85418498-EC3D-A341-B11F-696C6ABD3129}"/>
              </a:ext>
            </a:extLst>
          </p:cNvPr>
          <p:cNvGrpSpPr/>
          <p:nvPr/>
        </p:nvGrpSpPr>
        <p:grpSpPr>
          <a:xfrm>
            <a:off x="1750081" y="5484423"/>
            <a:ext cx="1650108" cy="1422579"/>
            <a:chOff x="2047539" y="5450011"/>
            <a:chExt cx="1650108" cy="142257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AD35D21-BFE2-7848-A555-0F6C35268650}"/>
                </a:ext>
              </a:extLst>
            </p:cNvPr>
            <p:cNvGrpSpPr/>
            <p:nvPr/>
          </p:nvGrpSpPr>
          <p:grpSpPr>
            <a:xfrm>
              <a:off x="2047539" y="5450011"/>
              <a:ext cx="1650108" cy="1422579"/>
              <a:chOff x="3013367" y="5803708"/>
              <a:chExt cx="1650108" cy="1422579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1BFF4AB-C558-784E-8328-1EE7DD241301}"/>
                  </a:ext>
                </a:extLst>
              </p:cNvPr>
              <p:cNvGrpSpPr/>
              <p:nvPr/>
            </p:nvGrpSpPr>
            <p:grpSpPr>
              <a:xfrm>
                <a:off x="3013367" y="5803708"/>
                <a:ext cx="1650108" cy="1422579"/>
                <a:chOff x="7503798" y="5835902"/>
                <a:chExt cx="1650108" cy="1422579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18A4099-53B2-044F-AAA9-2CC6B815F7B8}"/>
                    </a:ext>
                  </a:extLst>
                </p:cNvPr>
                <p:cNvGrpSpPr/>
                <p:nvPr/>
              </p:nvGrpSpPr>
              <p:grpSpPr>
                <a:xfrm>
                  <a:off x="7575266" y="5835902"/>
                  <a:ext cx="1310817" cy="1048640"/>
                  <a:chOff x="5714802" y="3281497"/>
                  <a:chExt cx="1310817" cy="1048640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C3E86078-9651-FC44-B5AF-3E1B74D12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B0CBC01E-408D-F84A-B305-571BE81AD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57D877-55D9-DA47-A5F5-3B5609A7C7C5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738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RAP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5285212-AB1F-0C40-985A-E226AB001D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89231" y="3607068"/>
                    <a:ext cx="88197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Venous Return</a:t>
                    </a: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68F8268-EC73-7145-AD06-501974C8CBF0}"/>
                    </a:ext>
                  </a:extLst>
                </p:cNvPr>
                <p:cNvSpPr txBox="1"/>
                <p:nvPr/>
              </p:nvSpPr>
              <p:spPr>
                <a:xfrm>
                  <a:off x="7503798" y="6796816"/>
                  <a:ext cx="16501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CARDIOGENIC/OBSTRUCTIVE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with low CO, RA filling pressures rise to (partially) compensate </a:t>
                  </a: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06B3372-F133-1F47-8878-CD9190C7F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B2462-0632-7542-999D-32A38C462BE5}"/>
                  </a:ext>
                </a:extLst>
              </p:cNvPr>
              <p:cNvSpPr/>
              <p:nvPr/>
            </p:nvSpPr>
            <p:spPr>
              <a:xfrm rot="16200000">
                <a:off x="4031706" y="6136695"/>
                <a:ext cx="89319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Cardiac Output</a:t>
                </a: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7FC12EC-9851-094B-B8A0-AF7F3D60D65C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4CFD672-6C4A-1440-86E4-390498E6AB01}"/>
                  </a:ext>
                </a:extLst>
              </p:cNvPr>
              <p:cNvSpPr/>
              <p:nvPr/>
            </p:nvSpPr>
            <p:spPr>
              <a:xfrm>
                <a:off x="3311896" y="6312904"/>
                <a:ext cx="1042987" cy="346957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8DA0CD-47DE-4144-BF65-AB0A0FC2AF40}"/>
                  </a:ext>
                </a:extLst>
              </p:cNvPr>
              <p:cNvGrpSpPr/>
              <p:nvPr/>
            </p:nvGrpSpPr>
            <p:grpSpPr>
              <a:xfrm>
                <a:off x="3311302" y="6233019"/>
                <a:ext cx="692162" cy="425869"/>
                <a:chOff x="3311302" y="6164269"/>
                <a:chExt cx="692162" cy="42586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F0F2D59-00AD-5B43-B2D3-1B285CF0B48F}"/>
                    </a:ext>
                  </a:extLst>
                </p:cNvPr>
                <p:cNvCxnSpPr/>
                <p:nvPr/>
              </p:nvCxnSpPr>
              <p:spPr>
                <a:xfrm>
                  <a:off x="3311302" y="6164269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E154A8D-2151-324D-A3EB-C9B25AB5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165611"/>
                  <a:ext cx="524458" cy="424527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1EF9D68-3A16-434A-8A4C-C1F22B58249B}"/>
                  </a:ext>
                </a:extLst>
              </p:cNvPr>
              <p:cNvGrpSpPr/>
              <p:nvPr/>
            </p:nvGrpSpPr>
            <p:grpSpPr>
              <a:xfrm>
                <a:off x="3298372" y="5985120"/>
                <a:ext cx="961390" cy="667320"/>
                <a:chOff x="3311302" y="6123019"/>
                <a:chExt cx="961390" cy="66732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0D9A70-6BCB-0B42-955E-933EEB23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1302" y="6123019"/>
                  <a:ext cx="27323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3C98CF6-378E-534E-9313-1C59032C1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86676" y="6123019"/>
                  <a:ext cx="686016" cy="667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CEE4755-8E63-AB4A-ADE0-AABB9C01073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09" y="5750235"/>
              <a:ext cx="0" cy="2089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E2C9021-3C33-9848-A576-A279E6F0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906" y="5680889"/>
              <a:ext cx="0" cy="1545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85A6021-B3C7-8549-850E-A7BBE40EAFF3}"/>
                </a:ext>
              </a:extLst>
            </p:cNvPr>
            <p:cNvSpPr/>
            <p:nvPr/>
          </p:nvSpPr>
          <p:spPr>
            <a:xfrm>
              <a:off x="2543326" y="5896758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131B7E8-7AC0-EE48-B18B-72A34E834792}"/>
                </a:ext>
              </a:extLst>
            </p:cNvPr>
            <p:cNvSpPr/>
            <p:nvPr/>
          </p:nvSpPr>
          <p:spPr>
            <a:xfrm>
              <a:off x="2945802" y="5966658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87A384D4-350C-3D47-B4FF-0478B0F19C2A}"/>
              </a:ext>
            </a:extLst>
          </p:cNvPr>
          <p:cNvGrpSpPr/>
          <p:nvPr/>
        </p:nvGrpSpPr>
        <p:grpSpPr>
          <a:xfrm>
            <a:off x="5082310" y="5474835"/>
            <a:ext cx="1899004" cy="1413230"/>
            <a:chOff x="3504318" y="5485653"/>
            <a:chExt cx="1899004" cy="141323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48AA183-8634-2A42-8758-B4C675A18BAA}"/>
                </a:ext>
              </a:extLst>
            </p:cNvPr>
            <p:cNvGrpSpPr/>
            <p:nvPr/>
          </p:nvGrpSpPr>
          <p:grpSpPr>
            <a:xfrm>
              <a:off x="3504318" y="5485653"/>
              <a:ext cx="1899004" cy="1413230"/>
              <a:chOff x="2895018" y="5803708"/>
              <a:chExt cx="1899004" cy="1413230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F386B79-93AE-CB41-B828-79D7DF3A2CF9}"/>
                  </a:ext>
                </a:extLst>
              </p:cNvPr>
              <p:cNvGrpSpPr/>
              <p:nvPr/>
            </p:nvGrpSpPr>
            <p:grpSpPr>
              <a:xfrm>
                <a:off x="2895018" y="5803708"/>
                <a:ext cx="1899004" cy="1413230"/>
                <a:chOff x="7385449" y="5835902"/>
                <a:chExt cx="1899004" cy="1413230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416ED6D-7269-FC45-B17C-F6F95F2B4B8C}"/>
                    </a:ext>
                  </a:extLst>
                </p:cNvPr>
                <p:cNvGrpSpPr/>
                <p:nvPr/>
              </p:nvGrpSpPr>
              <p:grpSpPr>
                <a:xfrm>
                  <a:off x="7575266" y="5835902"/>
                  <a:ext cx="1310817" cy="1048640"/>
                  <a:chOff x="5714802" y="3281497"/>
                  <a:chExt cx="1310817" cy="1048640"/>
                </a:xfrm>
              </p:grpSpPr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34C08887-1235-6747-8C4B-0B44C355D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86874993-7F80-A84D-BFC6-01C9A9539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956607E-9956-FC47-93F6-BF802282BB5C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738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RAP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67F83D96-6705-3A4D-A615-A34C74C731C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89231" y="3607068"/>
                    <a:ext cx="88197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Venous Return</a:t>
                    </a: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11653A2-B1A4-6A46-9102-F1FE17187A4B}"/>
                    </a:ext>
                  </a:extLst>
                </p:cNvPr>
                <p:cNvSpPr txBox="1"/>
                <p:nvPr/>
              </p:nvSpPr>
              <p:spPr>
                <a:xfrm>
                  <a:off x="7385449" y="6787467"/>
                  <a:ext cx="18990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HYPOVOLEMIC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with low preload, venoconstriction increased filling pressure compensates</a:t>
                  </a:r>
                </a:p>
              </p:txBody>
            </p:sp>
          </p:grp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DBB4496-3D75-D04A-9CDD-41F7E2D14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E220E0-59AE-2747-B0F1-3DB86A97C152}"/>
                  </a:ext>
                </a:extLst>
              </p:cNvPr>
              <p:cNvSpPr/>
              <p:nvPr/>
            </p:nvSpPr>
            <p:spPr>
              <a:xfrm rot="16200000">
                <a:off x="4031706" y="6136695"/>
                <a:ext cx="89319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Cardiac Output</a:t>
                </a: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E29D1056-743F-4A42-A609-C023E3EEF5B5}"/>
                  </a:ext>
                </a:extLst>
              </p:cNvPr>
              <p:cNvSpPr/>
              <p:nvPr/>
            </p:nvSpPr>
            <p:spPr>
              <a:xfrm>
                <a:off x="3311302" y="6099977"/>
                <a:ext cx="1042987" cy="57150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97C0F0-751A-F84A-AE97-99D1E62FB22B}"/>
                  </a:ext>
                </a:extLst>
              </p:cNvPr>
              <p:cNvGrpSpPr/>
              <p:nvPr/>
            </p:nvGrpSpPr>
            <p:grpSpPr>
              <a:xfrm>
                <a:off x="3311302" y="6116144"/>
                <a:ext cx="809728" cy="531043"/>
                <a:chOff x="3311302" y="6047394"/>
                <a:chExt cx="809728" cy="531043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B6AACE7-771E-2647-B4EC-D05629EF2732}"/>
                    </a:ext>
                  </a:extLst>
                </p:cNvPr>
                <p:cNvCxnSpPr/>
                <p:nvPr/>
              </p:nvCxnSpPr>
              <p:spPr>
                <a:xfrm>
                  <a:off x="3311302" y="6047394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EF2FE0-C3A5-2746-98BE-5261C8220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048737"/>
                  <a:ext cx="642024" cy="52970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AE67EDB-4C5E-6244-9BBC-D5BCD787A71A}"/>
                  </a:ext>
                </a:extLst>
              </p:cNvPr>
              <p:cNvGrpSpPr/>
              <p:nvPr/>
            </p:nvGrpSpPr>
            <p:grpSpPr>
              <a:xfrm>
                <a:off x="3303005" y="6311674"/>
                <a:ext cx="826840" cy="341630"/>
                <a:chOff x="3315935" y="6449573"/>
                <a:chExt cx="826840" cy="34163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393A3A-A214-D347-A546-841996CDD2C9}"/>
                    </a:ext>
                  </a:extLst>
                </p:cNvPr>
                <p:cNvCxnSpPr/>
                <p:nvPr/>
              </p:nvCxnSpPr>
              <p:spPr>
                <a:xfrm>
                  <a:off x="3315935" y="6456119"/>
                  <a:ext cx="17484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E2BE09C-43B3-3B4F-ADEB-43AC7CEE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0153" y="6449573"/>
                  <a:ext cx="672622" cy="3416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BAB7A74-A37E-4F40-9DBF-932F5B16A817}"/>
                </a:ext>
              </a:extLst>
            </p:cNvPr>
            <p:cNvSpPr/>
            <p:nvPr/>
          </p:nvSpPr>
          <p:spPr>
            <a:xfrm>
              <a:off x="4213569" y="5900403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6E07D0-46D4-7A42-8768-DC54426F31E0}"/>
                </a:ext>
              </a:extLst>
            </p:cNvPr>
            <p:cNvSpPr/>
            <p:nvPr/>
          </p:nvSpPr>
          <p:spPr>
            <a:xfrm>
              <a:off x="4082078" y="5988025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7D9DF9-4938-A345-B871-04BD112D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428" y="5888287"/>
              <a:ext cx="107036" cy="872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ADF1DB8-7F32-2640-8F26-F4234B5CC987}"/>
              </a:ext>
            </a:extLst>
          </p:cNvPr>
          <p:cNvSpPr/>
          <p:nvPr/>
        </p:nvSpPr>
        <p:spPr>
          <a:xfrm>
            <a:off x="-76012" y="5311708"/>
            <a:ext cx="34900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PHYSIOLOGIC RESPONSES TO SHOCK USING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/>
              </a:rPr>
              <a:t>GUYTON CURVES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1380F857-B277-F14E-942C-20880DFBC73D}"/>
              </a:ext>
            </a:extLst>
          </p:cNvPr>
          <p:cNvGrpSpPr/>
          <p:nvPr/>
        </p:nvGrpSpPr>
        <p:grpSpPr>
          <a:xfrm>
            <a:off x="3351834" y="5473068"/>
            <a:ext cx="1899004" cy="1413230"/>
            <a:chOff x="4969432" y="5486979"/>
            <a:chExt cx="1899004" cy="1413230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9FE314C7-C7B3-5D44-BFF6-AF1F4954E57D}"/>
                </a:ext>
              </a:extLst>
            </p:cNvPr>
            <p:cNvGrpSpPr/>
            <p:nvPr/>
          </p:nvGrpSpPr>
          <p:grpSpPr>
            <a:xfrm>
              <a:off x="4969432" y="5486979"/>
              <a:ext cx="1899004" cy="1413230"/>
              <a:chOff x="3183834" y="5486979"/>
              <a:chExt cx="1899004" cy="1413230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CA4DB84-43D8-8441-85D0-DF1B60D80B29}"/>
                  </a:ext>
                </a:extLst>
              </p:cNvPr>
              <p:cNvSpPr/>
              <p:nvPr/>
            </p:nvSpPr>
            <p:spPr>
              <a:xfrm>
                <a:off x="3609985" y="5685273"/>
                <a:ext cx="1042987" cy="640664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33" name="Group 9232">
                <a:extLst>
                  <a:ext uri="{FF2B5EF4-FFF2-40B4-BE49-F238E27FC236}">
                    <a16:creationId xmlns:a16="http://schemas.microsoft.com/office/drawing/2014/main" id="{1C9A9143-42A2-BA4B-A71C-C4BAEF029C2E}"/>
                  </a:ext>
                </a:extLst>
              </p:cNvPr>
              <p:cNvGrpSpPr/>
              <p:nvPr/>
            </p:nvGrpSpPr>
            <p:grpSpPr>
              <a:xfrm>
                <a:off x="3183834" y="5486979"/>
                <a:ext cx="1899004" cy="1413230"/>
                <a:chOff x="5138757" y="5486979"/>
                <a:chExt cx="1899004" cy="1413230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3EF998-3F44-C140-A7DA-682F07B4FC54}"/>
                    </a:ext>
                  </a:extLst>
                </p:cNvPr>
                <p:cNvGrpSpPr/>
                <p:nvPr/>
              </p:nvGrpSpPr>
              <p:grpSpPr>
                <a:xfrm>
                  <a:off x="5138757" y="5486979"/>
                  <a:ext cx="1899004" cy="1413230"/>
                  <a:chOff x="2895018" y="5803708"/>
                  <a:chExt cx="1899004" cy="1413230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2E154C-83FB-1B47-A0FE-C7925668F97E}"/>
                      </a:ext>
                    </a:extLst>
                  </p:cNvPr>
                  <p:cNvGrpSpPr/>
                  <p:nvPr/>
                </p:nvGrpSpPr>
                <p:grpSpPr>
                  <a:xfrm>
                    <a:off x="2895018" y="5803708"/>
                    <a:ext cx="1899004" cy="1413230"/>
                    <a:chOff x="7385449" y="5835902"/>
                    <a:chExt cx="1899004" cy="1413230"/>
                  </a:xfrm>
                </p:grpSpPr>
                <p:grpSp>
                  <p:nvGrpSpPr>
                    <p:cNvPr id="210" name="Group 209">
                      <a:extLst>
                        <a:ext uri="{FF2B5EF4-FFF2-40B4-BE49-F238E27FC236}">
                          <a16:creationId xmlns:a16="http://schemas.microsoft.com/office/drawing/2014/main" id="{2268046C-79F0-AB47-9A54-AABA3718A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75266" y="5835902"/>
                      <a:ext cx="1310817" cy="1048640"/>
                      <a:chOff x="5714802" y="3281497"/>
                      <a:chExt cx="1310817" cy="1048640"/>
                    </a:xfrm>
                  </p:grpSpPr>
                  <p:cxnSp>
                    <p:nvCxnSpPr>
                      <p:cNvPr id="212" name="Straight Arrow Connector 211">
                        <a:extLst>
                          <a:ext uri="{FF2B5EF4-FFF2-40B4-BE49-F238E27FC236}">
                            <a16:creationId xmlns:a16="http://schemas.microsoft.com/office/drawing/2014/main" id="{48F6352E-B84F-A14B-BFB9-3063CECA4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929671" y="3296574"/>
                        <a:ext cx="0" cy="85182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Arrow Connector 212">
                        <a:extLst>
                          <a:ext uri="{FF2B5EF4-FFF2-40B4-BE49-F238E27FC236}">
                            <a16:creationId xmlns:a16="http://schemas.microsoft.com/office/drawing/2014/main" id="{30F59C5A-B5E2-1342-94FE-B1FCFFA330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29671" y="4148395"/>
                        <a:ext cx="109594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F5F54776-C704-E94F-9144-16864A032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627" y="4099305"/>
                        <a:ext cx="373820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RAP</a:t>
                        </a: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0D24DC28-811E-3E4D-95C1-21EEE399852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389231" y="3607068"/>
                        <a:ext cx="881973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Venous Return</a:t>
                        </a:r>
                      </a:p>
                    </p:txBody>
                  </p:sp>
                </p:grpSp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D3682AFE-D0FF-A741-A88F-8A7DD0BE0D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85449" y="6787467"/>
                      <a:ext cx="189900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DISTRIBUTIVE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vasodilation decreases filling, hyperdynamic CO compensates  </a:t>
                      </a:r>
                    </a:p>
                  </p:txBody>
                </p:sp>
              </p:grp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EC01828E-D6E2-8149-851F-ED7D23CB2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5652" y="5822497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C0A2286-E100-4149-866C-1A441156D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031706" y="6136695"/>
                    <a:ext cx="89319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Cardiac Output</a:t>
                    </a:r>
                  </a:p>
                </p:txBody>
              </p:sp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6CFCE7DF-8243-5F45-A38F-3900696B2A56}"/>
                      </a:ext>
                    </a:extLst>
                  </p:cNvPr>
                  <p:cNvSpPr/>
                  <p:nvPr/>
                </p:nvSpPr>
                <p:spPr>
                  <a:xfrm>
                    <a:off x="3311302" y="6141777"/>
                    <a:ext cx="1042987" cy="529699"/>
                  </a:xfrm>
                  <a:custGeom>
                    <a:avLst/>
                    <a:gdLst>
                      <a:gd name="connsiteX0" fmla="*/ 0 w 1042987"/>
                      <a:gd name="connsiteY0" fmla="*/ 571500 h 571500"/>
                      <a:gd name="connsiteX1" fmla="*/ 178593 w 1042987"/>
                      <a:gd name="connsiteY1" fmla="*/ 250031 h 571500"/>
                      <a:gd name="connsiteX2" fmla="*/ 478631 w 1042987"/>
                      <a:gd name="connsiteY2" fmla="*/ 92868 h 571500"/>
                      <a:gd name="connsiteX3" fmla="*/ 1042987 w 1042987"/>
                      <a:gd name="connsiteY3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987" h="571500">
                        <a:moveTo>
                          <a:pt x="0" y="571500"/>
                        </a:moveTo>
                        <a:cubicBezTo>
                          <a:pt x="49410" y="450651"/>
                          <a:pt x="98821" y="329803"/>
                          <a:pt x="178593" y="250031"/>
                        </a:cubicBezTo>
                        <a:cubicBezTo>
                          <a:pt x="258365" y="170259"/>
                          <a:pt x="334565" y="134540"/>
                          <a:pt x="478631" y="92868"/>
                        </a:cubicBezTo>
                        <a:cubicBezTo>
                          <a:pt x="622697" y="51196"/>
                          <a:pt x="832842" y="25598"/>
                          <a:pt x="10429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71D028-A305-C148-9F28-4938314AE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302" y="6116144"/>
                    <a:ext cx="809728" cy="531043"/>
                    <a:chOff x="3311302" y="6047394"/>
                    <a:chExt cx="809728" cy="531043"/>
                  </a:xfrm>
                </p:grpSpPr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F16FD837-6B14-9349-95BD-7AF6E60E1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1302" y="6047394"/>
                      <a:ext cx="174848" cy="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3357FC7-E896-0049-8E24-6B95D9BC0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79006" y="6048737"/>
                      <a:ext cx="642024" cy="52970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01F4DC9-D94B-134B-87E3-4E0F51C42521}"/>
                      </a:ext>
                    </a:extLst>
                  </p:cNvPr>
                  <p:cNvGrpSpPr/>
                  <p:nvPr/>
                </p:nvGrpSpPr>
                <p:grpSpPr>
                  <a:xfrm>
                    <a:off x="3304158" y="6242139"/>
                    <a:ext cx="437377" cy="414193"/>
                    <a:chOff x="3317088" y="6380038"/>
                    <a:chExt cx="437377" cy="414193"/>
                  </a:xfrm>
                </p:grpSpPr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09B4F8C-39E7-F04E-80E1-3456C96879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7088" y="6380038"/>
                      <a:ext cx="1748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55AB3400-76E8-F64B-BA10-0D39047AC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89320" y="6385799"/>
                      <a:ext cx="265145" cy="40843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C640873-55DB-4C45-9848-15135225AA02}"/>
                    </a:ext>
                  </a:extLst>
                </p:cNvPr>
                <p:cNvSpPr/>
                <p:nvPr/>
              </p:nvSpPr>
              <p:spPr>
                <a:xfrm>
                  <a:off x="5873638" y="5917367"/>
                  <a:ext cx="62450" cy="624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D57F0D3E-4982-EA43-A5B2-EDE91813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9220" y="6000165"/>
                  <a:ext cx="111952" cy="5411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52647D7-5E36-104A-BD09-1D591AABB0A5}"/>
                    </a:ext>
                  </a:extLst>
                </p:cNvPr>
                <p:cNvSpPr/>
                <p:nvPr/>
              </p:nvSpPr>
              <p:spPr>
                <a:xfrm>
                  <a:off x="5705120" y="5920825"/>
                  <a:ext cx="62450" cy="624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99D4671-03F8-8B4B-B1DA-4C5B5D79D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130" y="5711310"/>
              <a:ext cx="0" cy="12622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41C9E5C-46CA-1440-BD7D-DF7A68325C46}"/>
              </a:ext>
            </a:extLst>
          </p:cNvPr>
          <p:cNvGrpSpPr/>
          <p:nvPr/>
        </p:nvGrpSpPr>
        <p:grpSpPr>
          <a:xfrm>
            <a:off x="7133278" y="589028"/>
            <a:ext cx="2058267" cy="1054404"/>
            <a:chOff x="1172884" y="5526714"/>
            <a:chExt cx="2058267" cy="1054404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C7DE3C4-32B2-F241-A2C7-3DD8F8B5674B}"/>
                </a:ext>
              </a:extLst>
            </p:cNvPr>
            <p:cNvSpPr/>
            <p:nvPr/>
          </p:nvSpPr>
          <p:spPr>
            <a:xfrm>
              <a:off x="1172884" y="5526714"/>
              <a:ext cx="7318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Preload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66B3B1-BD31-4E47-B713-CAF9C355E8BD}"/>
                </a:ext>
              </a:extLst>
            </p:cNvPr>
            <p:cNvSpPr/>
            <p:nvPr/>
          </p:nvSpPr>
          <p:spPr>
            <a:xfrm>
              <a:off x="1570087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Contractility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04746F0-2DB6-5C4B-8819-AA334261663F}"/>
                </a:ext>
              </a:extLst>
            </p:cNvPr>
            <p:cNvSpPr/>
            <p:nvPr/>
          </p:nvSpPr>
          <p:spPr>
            <a:xfrm>
              <a:off x="1939548" y="581821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</a:t>
              </a:r>
            </a:p>
          </p:txBody>
        </p:sp>
        <p:cxnSp>
          <p:nvCxnSpPr>
            <p:cNvPr id="262" name="Elbow Connector 261">
              <a:extLst>
                <a:ext uri="{FF2B5EF4-FFF2-40B4-BE49-F238E27FC236}">
                  <a16:creationId xmlns:a16="http://schemas.microsoft.com/office/drawing/2014/main" id="{306AD237-22C4-6E4F-B9E5-AA839E84CE59}"/>
                </a:ext>
              </a:extLst>
            </p:cNvPr>
            <p:cNvCxnSpPr>
              <a:cxnSpLocks/>
              <a:stCxn id="259" idx="2"/>
              <a:endCxn id="260" idx="2"/>
            </p:cNvCxnSpPr>
            <p:nvPr/>
          </p:nvCxnSpPr>
          <p:spPr>
            <a:xfrm rot="16200000" flipH="1">
              <a:off x="1804808" y="5491565"/>
              <a:ext cx="12700" cy="531961"/>
            </a:xfrm>
            <a:prstGeom prst="bentConnector3">
              <a:avLst>
                <a:gd name="adj1" fmla="val 73491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D5728CB-D11E-B148-9D52-920CC2346A61}"/>
                </a:ext>
              </a:extLst>
            </p:cNvPr>
            <p:cNvSpPr/>
            <p:nvPr/>
          </p:nvSpPr>
          <p:spPr>
            <a:xfrm>
              <a:off x="2574017" y="5827547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</a:t>
              </a:r>
            </a:p>
          </p:txBody>
        </p:sp>
        <p:cxnSp>
          <p:nvCxnSpPr>
            <p:cNvPr id="264" name="Elbow Connector 263">
              <a:extLst>
                <a:ext uri="{FF2B5EF4-FFF2-40B4-BE49-F238E27FC236}">
                  <a16:creationId xmlns:a16="http://schemas.microsoft.com/office/drawing/2014/main" id="{95B5514E-AEB1-6149-B2D0-E2957A9854BA}"/>
                </a:ext>
              </a:extLst>
            </p:cNvPr>
            <p:cNvCxnSpPr>
              <a:cxnSpLocks/>
              <a:stCxn id="261" idx="2"/>
              <a:endCxn id="263" idx="2"/>
            </p:cNvCxnSpPr>
            <p:nvPr/>
          </p:nvCxnSpPr>
          <p:spPr>
            <a:xfrm rot="16200000" flipH="1">
              <a:off x="2452031" y="5736478"/>
              <a:ext cx="9331" cy="634469"/>
            </a:xfrm>
            <a:prstGeom prst="bentConnector3">
              <a:avLst>
                <a:gd name="adj1" fmla="val 63637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2BEF42-94D7-644C-B0B2-0760ED999364}"/>
                </a:ext>
              </a:extLst>
            </p:cNvPr>
            <p:cNvSpPr/>
            <p:nvPr/>
          </p:nvSpPr>
          <p:spPr>
            <a:xfrm>
              <a:off x="2270807" y="605439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E5C7B7-8322-5743-AE81-838272CBA681}"/>
                </a:ext>
              </a:extLst>
            </p:cNvPr>
            <p:cNvSpPr/>
            <p:nvPr/>
          </p:nvSpPr>
          <p:spPr>
            <a:xfrm>
              <a:off x="2831323" y="6045308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SVR</a:t>
              </a:r>
            </a:p>
          </p:txBody>
        </p:sp>
        <p:cxnSp>
          <p:nvCxnSpPr>
            <p:cNvPr id="267" name="Elbow Connector 266">
              <a:extLst>
                <a:ext uri="{FF2B5EF4-FFF2-40B4-BE49-F238E27FC236}">
                  <a16:creationId xmlns:a16="http://schemas.microsoft.com/office/drawing/2014/main" id="{C7F9934D-D6B8-EF46-A8A7-88F7B74E8015}"/>
                </a:ext>
              </a:extLst>
            </p:cNvPr>
            <p:cNvCxnSpPr>
              <a:cxnSpLocks/>
              <a:stCxn id="265" idx="2"/>
              <a:endCxn id="266" idx="2"/>
            </p:cNvCxnSpPr>
            <p:nvPr/>
          </p:nvCxnSpPr>
          <p:spPr>
            <a:xfrm rot="5400000" flipH="1" flipV="1">
              <a:off x="2746435" y="6000426"/>
              <a:ext cx="9088" cy="560516"/>
            </a:xfrm>
            <a:prstGeom prst="bentConnector3">
              <a:avLst>
                <a:gd name="adj1" fmla="val -102700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94A102C-F529-114C-9397-333EFCB92F9F}"/>
                </a:ext>
              </a:extLst>
            </p:cNvPr>
            <p:cNvSpPr/>
            <p:nvPr/>
          </p:nvSpPr>
          <p:spPr>
            <a:xfrm>
              <a:off x="2520396" y="6350286"/>
              <a:ext cx="50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E437591-327F-5B40-A48A-2C0FD1BBBE93}"/>
                </a:ext>
              </a:extLst>
            </p:cNvPr>
            <p:cNvSpPr/>
            <p:nvPr/>
          </p:nvSpPr>
          <p:spPr>
            <a:xfrm>
              <a:off x="2138493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Afterload</a:t>
              </a:r>
            </a:p>
          </p:txBody>
        </p:sp>
        <p:cxnSp>
          <p:nvCxnSpPr>
            <p:cNvPr id="270" name="Elbow Connector 269">
              <a:extLst>
                <a:ext uri="{FF2B5EF4-FFF2-40B4-BE49-F238E27FC236}">
                  <a16:creationId xmlns:a16="http://schemas.microsoft.com/office/drawing/2014/main" id="{A646EC11-BBFF-5645-BF6B-5211068AA458}"/>
                </a:ext>
              </a:extLst>
            </p:cNvPr>
            <p:cNvCxnSpPr>
              <a:cxnSpLocks/>
              <a:stCxn id="260" idx="2"/>
              <a:endCxn id="269" idx="2"/>
            </p:cNvCxnSpPr>
            <p:nvPr/>
          </p:nvCxnSpPr>
          <p:spPr>
            <a:xfrm rot="16200000" flipH="1">
              <a:off x="2354992" y="5473343"/>
              <a:ext cx="12700" cy="568406"/>
            </a:xfrm>
            <a:prstGeom prst="bentConnector3">
              <a:avLst>
                <a:gd name="adj1" fmla="val 73491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7D5FE9-9E4D-5B43-A785-2B22CBF19B21}"/>
              </a:ext>
            </a:extLst>
          </p:cNvPr>
          <p:cNvSpPr/>
          <p:nvPr/>
        </p:nvSpPr>
        <p:spPr>
          <a:xfrm>
            <a:off x="7197423" y="452177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MAP DETERMINANTS: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46CA5E-5600-484A-934D-6E3D3F71112A}"/>
              </a:ext>
            </a:extLst>
          </p:cNvPr>
          <p:cNvGrpSpPr/>
          <p:nvPr/>
        </p:nvGrpSpPr>
        <p:grpSpPr>
          <a:xfrm>
            <a:off x="121172" y="5501192"/>
            <a:ext cx="1508884" cy="1048640"/>
            <a:chOff x="2119007" y="5450011"/>
            <a:chExt cx="1508884" cy="1048640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A09652-50E6-BD4B-975B-6891973C7C12}"/>
                </a:ext>
              </a:extLst>
            </p:cNvPr>
            <p:cNvGrpSpPr/>
            <p:nvPr/>
          </p:nvGrpSpPr>
          <p:grpSpPr>
            <a:xfrm>
              <a:off x="2119007" y="5450011"/>
              <a:ext cx="1508884" cy="1048640"/>
              <a:chOff x="3084835" y="5803708"/>
              <a:chExt cx="1508884" cy="1048640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F4BA460-EFAA-BA4E-BA45-95214FBCDCB2}"/>
                  </a:ext>
                </a:extLst>
              </p:cNvPr>
              <p:cNvGrpSpPr/>
              <p:nvPr/>
            </p:nvGrpSpPr>
            <p:grpSpPr>
              <a:xfrm>
                <a:off x="3084835" y="5803708"/>
                <a:ext cx="1310817" cy="1048640"/>
                <a:chOff x="5714802" y="3281497"/>
                <a:chExt cx="1310817" cy="1048640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C2D82D90-094C-3A48-9FF3-7E415997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9671" y="4148395"/>
                  <a:ext cx="109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ABBA30AA-A35B-4343-863A-EC6B6ED2FD03}"/>
                    </a:ext>
                  </a:extLst>
                </p:cNvPr>
                <p:cNvSpPr/>
                <p:nvPr/>
              </p:nvSpPr>
              <p:spPr>
                <a:xfrm>
                  <a:off x="6322627" y="4099305"/>
                  <a:ext cx="37382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RAP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8331462F-2165-124E-A2CD-62AD57BAF0CC}"/>
                    </a:ext>
                  </a:extLst>
                </p:cNvPr>
                <p:cNvSpPr/>
                <p:nvPr/>
              </p:nvSpPr>
              <p:spPr>
                <a:xfrm rot="16200000">
                  <a:off x="5389231" y="3607068"/>
                  <a:ext cx="881973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Venous Return</a:t>
                  </a:r>
                </a:p>
              </p:txBody>
            </p:sp>
            <p:cxnSp>
              <p:nvCxnSpPr>
                <p:cNvPr id="296" name="Straight Arrow Connector 295">
                  <a:extLst>
                    <a:ext uri="{FF2B5EF4-FFF2-40B4-BE49-F238E27FC236}">
                      <a16:creationId xmlns:a16="http://schemas.microsoft.com/office/drawing/2014/main" id="{A35FEFD2-96DA-E14B-A78B-972DE76F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9671" y="3296574"/>
                  <a:ext cx="0" cy="8518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ADF4E93E-2CC8-CD43-AC7F-C0BA9A9CC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51E97A7-EFA4-6D43-A57B-9D1A9026F579}"/>
                  </a:ext>
                </a:extLst>
              </p:cNvPr>
              <p:cNvSpPr/>
              <p:nvPr/>
            </p:nvSpPr>
            <p:spPr>
              <a:xfrm rot="16200000">
                <a:off x="4031706" y="6136695"/>
                <a:ext cx="89319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Cardiac Output</a:t>
                </a: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BEF39B0-0AB2-B948-8B78-B78793B3AC3E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56FB2B1-C4AB-B441-B19B-CE5B60E88859}"/>
                </a:ext>
              </a:extLst>
            </p:cNvPr>
            <p:cNvSpPr/>
            <p:nvPr/>
          </p:nvSpPr>
          <p:spPr>
            <a:xfrm>
              <a:off x="2614054" y="5851290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D91F9378-09C4-9B4C-B2A4-A7B867E47348}"/>
              </a:ext>
            </a:extLst>
          </p:cNvPr>
          <p:cNvSpPr txBox="1"/>
          <p:nvPr/>
        </p:nvSpPr>
        <p:spPr>
          <a:xfrm>
            <a:off x="97671" y="6438544"/>
            <a:ext cx="162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Normally cardiac output (CO) determined by venous return &amp; contractility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B31A69DF-7E67-B84C-8DE5-A54C7DCCBC3F}"/>
              </a:ext>
            </a:extLst>
          </p:cNvPr>
          <p:cNvSpPr/>
          <p:nvPr/>
        </p:nvSpPr>
        <p:spPr>
          <a:xfrm>
            <a:off x="3387322" y="5327979"/>
            <a:ext cx="21430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(See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Guyton Curves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Shock OnePager for more)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8F71922-9ED5-8442-ABFE-0C3E3231B074}"/>
              </a:ext>
            </a:extLst>
          </p:cNvPr>
          <p:cNvSpPr/>
          <p:nvPr/>
        </p:nvSpPr>
        <p:spPr>
          <a:xfrm rot="16200000">
            <a:off x="-872626" y="4102840"/>
            <a:ext cx="21430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(see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RUSH exam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about POCUS in Shock)</a:t>
            </a: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E2C79E09-F87E-E84E-9DD6-8965CB7A7C21}"/>
              </a:ext>
            </a:extLst>
          </p:cNvPr>
          <p:cNvSpPr/>
          <p:nvPr/>
        </p:nvSpPr>
        <p:spPr>
          <a:xfrm>
            <a:off x="342344" y="5612122"/>
            <a:ext cx="1042987" cy="762331"/>
          </a:xfrm>
          <a:custGeom>
            <a:avLst/>
            <a:gdLst>
              <a:gd name="connsiteX0" fmla="*/ 0 w 1042987"/>
              <a:gd name="connsiteY0" fmla="*/ 571500 h 571500"/>
              <a:gd name="connsiteX1" fmla="*/ 178593 w 1042987"/>
              <a:gd name="connsiteY1" fmla="*/ 250031 h 571500"/>
              <a:gd name="connsiteX2" fmla="*/ 478631 w 1042987"/>
              <a:gd name="connsiteY2" fmla="*/ 92868 h 571500"/>
              <a:gd name="connsiteX3" fmla="*/ 1042987 w 1042987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87" h="571500">
                <a:moveTo>
                  <a:pt x="0" y="571500"/>
                </a:moveTo>
                <a:cubicBezTo>
                  <a:pt x="49410" y="450651"/>
                  <a:pt x="98821" y="329803"/>
                  <a:pt x="178593" y="250031"/>
                </a:cubicBezTo>
                <a:cubicBezTo>
                  <a:pt x="258365" y="170259"/>
                  <a:pt x="334565" y="134540"/>
                  <a:pt x="478631" y="92868"/>
                </a:cubicBezTo>
                <a:cubicBezTo>
                  <a:pt x="622697" y="51196"/>
                  <a:pt x="832842" y="25598"/>
                  <a:pt x="1042987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EFB65BB-6FFF-024D-82CE-25950391C639}"/>
              </a:ext>
            </a:extLst>
          </p:cNvPr>
          <p:cNvCxnSpPr>
            <a:cxnSpLocks/>
          </p:cNvCxnSpPr>
          <p:nvPr/>
        </p:nvCxnSpPr>
        <p:spPr>
          <a:xfrm flipH="1" flipV="1">
            <a:off x="510889" y="5669010"/>
            <a:ext cx="651880" cy="67376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>
            <a:extLst>
              <a:ext uri="{FF2B5EF4-FFF2-40B4-BE49-F238E27FC236}">
                <a16:creationId xmlns:a16="http://schemas.microsoft.com/office/drawing/2014/main" id="{19406777-D044-D042-936B-0410EA1E8FE9}"/>
              </a:ext>
            </a:extLst>
          </p:cNvPr>
          <p:cNvSpPr/>
          <p:nvPr/>
        </p:nvSpPr>
        <p:spPr>
          <a:xfrm>
            <a:off x="630200" y="5784019"/>
            <a:ext cx="62450" cy="624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DDC51D4-2E79-A94F-A5CA-00C55643E32E}"/>
              </a:ext>
            </a:extLst>
          </p:cNvPr>
          <p:cNvSpPr/>
          <p:nvPr/>
        </p:nvSpPr>
        <p:spPr>
          <a:xfrm>
            <a:off x="866424" y="5775887"/>
            <a:ext cx="657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contractility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D0680DC-ACE9-2A4D-B9CF-12A39A6BAFFF}"/>
              </a:ext>
            </a:extLst>
          </p:cNvPr>
          <p:cNvSpPr/>
          <p:nvPr/>
        </p:nvSpPr>
        <p:spPr>
          <a:xfrm>
            <a:off x="316143" y="6184989"/>
            <a:ext cx="850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Venoconstriction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18B779A1-E7EE-114F-9FA1-FE68383CE417}"/>
              </a:ext>
            </a:extLst>
          </p:cNvPr>
          <p:cNvCxnSpPr>
            <a:cxnSpLocks/>
          </p:cNvCxnSpPr>
          <p:nvPr/>
        </p:nvCxnSpPr>
        <p:spPr>
          <a:xfrm flipV="1">
            <a:off x="435420" y="5684543"/>
            <a:ext cx="0" cy="122116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68A1795B-C5DA-0D43-ABDB-2AF286CD3354}"/>
              </a:ext>
            </a:extLst>
          </p:cNvPr>
          <p:cNvCxnSpPr>
            <a:cxnSpLocks/>
          </p:cNvCxnSpPr>
          <p:nvPr/>
        </p:nvCxnSpPr>
        <p:spPr>
          <a:xfrm flipV="1">
            <a:off x="1241870" y="5650596"/>
            <a:ext cx="0" cy="122116"/>
          </a:xfrm>
          <a:prstGeom prst="straightConnector1">
            <a:avLst/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173EFB1-F366-E043-A2A0-5B9BC3A4543F}"/>
              </a:ext>
            </a:extLst>
          </p:cNvPr>
          <p:cNvSpPr/>
          <p:nvPr/>
        </p:nvSpPr>
        <p:spPr>
          <a:xfrm>
            <a:off x="353158" y="5473537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with exercise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661A860-DCE2-8B4A-837E-8285B9D846EB}"/>
              </a:ext>
            </a:extLst>
          </p:cNvPr>
          <p:cNvCxnSpPr>
            <a:cxnSpLocks/>
          </p:cNvCxnSpPr>
          <p:nvPr/>
        </p:nvCxnSpPr>
        <p:spPr>
          <a:xfrm flipH="1">
            <a:off x="676147" y="5613293"/>
            <a:ext cx="80386" cy="15475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0F0E6886-5209-4E4D-8BF0-62535051EF5F}"/>
              </a:ext>
            </a:extLst>
          </p:cNvPr>
          <p:cNvCxnSpPr>
            <a:cxnSpLocks/>
          </p:cNvCxnSpPr>
          <p:nvPr/>
        </p:nvCxnSpPr>
        <p:spPr>
          <a:xfrm flipV="1">
            <a:off x="595487" y="5995085"/>
            <a:ext cx="48301" cy="18327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A42239-8E6C-D645-B626-4E2AFEB03D21}"/>
              </a:ext>
            </a:extLst>
          </p:cNvPr>
          <p:cNvSpPr/>
          <p:nvPr/>
        </p:nvSpPr>
        <p:spPr>
          <a:xfrm>
            <a:off x="236309" y="6091092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initial state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7470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812</Words>
  <Application>Microsoft Macintosh PowerPoint</Application>
  <PresentationFormat>Letter Paper (8.5x11 in)</PresentationFormat>
  <Paragraphs>145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3</cp:revision>
  <cp:lastPrinted>2021-05-11T17:24:11Z</cp:lastPrinted>
  <dcterms:created xsi:type="dcterms:W3CDTF">2021-05-11T17:07:43Z</dcterms:created>
  <dcterms:modified xsi:type="dcterms:W3CDTF">2021-05-11T17:27:22Z</dcterms:modified>
</cp:coreProperties>
</file>