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359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6"/>
    <p:restoredTop sz="96208"/>
  </p:normalViewPr>
  <p:slideViewPr>
    <p:cSldViewPr snapToGrid="0" snapToObjects="1">
      <p:cViewPr varScale="1">
        <p:scale>
          <a:sx n="124" d="100"/>
          <a:sy n="124" d="100"/>
        </p:scale>
        <p:origin x="11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6C60A-3D5B-F14E-922E-1802F51BBD5C}" type="datetimeFigureOut">
              <a:rPr lang="en-US" smtClean="0"/>
              <a:t>2/17/21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876BC-316A-CD4E-AD14-62A154058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25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354A8-08B1-6447-ABE3-1560985109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6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6F92-0BF2-1242-88C5-C3790FC6AAC6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AA44-0089-8340-B974-61469402A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69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6F92-0BF2-1242-88C5-C3790FC6AAC6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AA44-0089-8340-B974-61469402A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52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6F92-0BF2-1242-88C5-C3790FC6AAC6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AA44-0089-8340-B974-61469402A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7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6F92-0BF2-1242-88C5-C3790FC6AAC6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AA44-0089-8340-B974-61469402A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4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6F92-0BF2-1242-88C5-C3790FC6AAC6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AA44-0089-8340-B974-61469402A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52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6F92-0BF2-1242-88C5-C3790FC6AAC6}" type="datetimeFigureOut">
              <a:rPr lang="en-US" smtClean="0"/>
              <a:t>2/17/21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AA44-0089-8340-B974-61469402A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47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6F92-0BF2-1242-88C5-C3790FC6AAC6}" type="datetimeFigureOut">
              <a:rPr lang="en-US" smtClean="0"/>
              <a:t>2/17/21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AA44-0089-8340-B974-61469402A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48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6F92-0BF2-1242-88C5-C3790FC6AAC6}" type="datetimeFigureOut">
              <a:rPr lang="en-US" smtClean="0"/>
              <a:t>2/17/21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AA44-0089-8340-B974-61469402A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52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6F92-0BF2-1242-88C5-C3790FC6AAC6}" type="datetimeFigureOut">
              <a:rPr lang="en-US" smtClean="0"/>
              <a:t>2/17/21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AA44-0089-8340-B974-61469402A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72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6F92-0BF2-1242-88C5-C3790FC6AAC6}" type="datetimeFigureOut">
              <a:rPr lang="en-US" smtClean="0"/>
              <a:t>2/17/21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AA44-0089-8340-B974-61469402A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11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6F92-0BF2-1242-88C5-C3790FC6AAC6}" type="datetimeFigureOut">
              <a:rPr lang="en-US" smtClean="0"/>
              <a:t>2/17/21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AA44-0089-8340-B974-61469402A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67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B6F92-0BF2-1242-88C5-C3790FC6AAC6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3AA44-0089-8340-B974-61469402A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7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academic.oup.com/ndt/article/30/2/204/2337041" TargetMode="External"/><Relationship Id="rId13" Type="http://schemas.openxmlformats.org/officeDocument/2006/relationships/hyperlink" Target="https://www.ncbi.nlm.nih.gov/pmc/articles/PMC5822560/" TargetMode="External"/><Relationship Id="rId3" Type="http://schemas.openxmlformats.org/officeDocument/2006/relationships/hyperlink" Target="https://www.ncbi.nlm.nih.gov/pmc/articles/PMC3409957/" TargetMode="External"/><Relationship Id="rId7" Type="http://schemas.openxmlformats.org/officeDocument/2006/relationships/image" Target="../media/image3.png"/><Relationship Id="rId12" Type="http://schemas.openxmlformats.org/officeDocument/2006/relationships/hyperlink" Target="https://annalsofintensivecare.springeropen.com/articles/10.1186/s13613-020-0648-y" TargetMode="External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11" Type="http://schemas.openxmlformats.org/officeDocument/2006/relationships/image" Target="../media/image5.png"/><Relationship Id="rId5" Type="http://schemas.openxmlformats.org/officeDocument/2006/relationships/image" Target="../media/image1.emf"/><Relationship Id="rId15" Type="http://schemas.openxmlformats.org/officeDocument/2006/relationships/hyperlink" Target="https://www.ncbi.nlm.nih.gov/pmc/articles/PMC6435902/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www.extrip-workgroup.org/" TargetMode="External"/><Relationship Id="rId9" Type="http://schemas.openxmlformats.org/officeDocument/2006/relationships/hyperlink" Target="https://onlinelibrary.wiley.com/doi/pdfdirect/10.1111/hdi.12702" TargetMode="External"/><Relationship Id="rId14" Type="http://schemas.openxmlformats.org/officeDocument/2006/relationships/hyperlink" Target="https://www.ncbi.nlm.nih.gov/pmc/articles/PMC349120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53">
            <a:extLst>
              <a:ext uri="{FF2B5EF4-FFF2-40B4-BE49-F238E27FC236}">
                <a16:creationId xmlns:a16="http://schemas.microsoft.com/office/drawing/2014/main" id="{AD36755E-87D0-8240-A8C3-8B0C080D2099}"/>
              </a:ext>
            </a:extLst>
          </p:cNvPr>
          <p:cNvSpPr/>
          <p:nvPr/>
        </p:nvSpPr>
        <p:spPr>
          <a:xfrm>
            <a:off x="7054542" y="1695540"/>
            <a:ext cx="254829" cy="832420"/>
          </a:xfrm>
          <a:custGeom>
            <a:avLst/>
            <a:gdLst>
              <a:gd name="connsiteX0" fmla="*/ 254829 w 254829"/>
              <a:gd name="connsiteY0" fmla="*/ 0 h 832420"/>
              <a:gd name="connsiteX1" fmla="*/ 71949 w 254829"/>
              <a:gd name="connsiteY1" fmla="*/ 107206 h 832420"/>
              <a:gd name="connsiteX2" fmla="*/ 2581 w 254829"/>
              <a:gd name="connsiteY2" fmla="*/ 315311 h 832420"/>
              <a:gd name="connsiteX3" fmla="*/ 21500 w 254829"/>
              <a:gd name="connsiteY3" fmla="*/ 832420 h 83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829" h="832420">
                <a:moveTo>
                  <a:pt x="254829" y="0"/>
                </a:moveTo>
                <a:cubicBezTo>
                  <a:pt x="184409" y="27327"/>
                  <a:pt x="113990" y="54654"/>
                  <a:pt x="71949" y="107206"/>
                </a:cubicBezTo>
                <a:cubicBezTo>
                  <a:pt x="29908" y="159758"/>
                  <a:pt x="10989" y="194442"/>
                  <a:pt x="2581" y="315311"/>
                </a:cubicBezTo>
                <a:cubicBezTo>
                  <a:pt x="-5827" y="436180"/>
                  <a:pt x="7836" y="634300"/>
                  <a:pt x="21500" y="832420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Rounded Rectangle 395">
            <a:extLst>
              <a:ext uri="{FF2B5EF4-FFF2-40B4-BE49-F238E27FC236}">
                <a16:creationId xmlns:a16="http://schemas.microsoft.com/office/drawing/2014/main" id="{3CDE63EA-0CF6-4142-ABAC-01F3C2C67433}"/>
              </a:ext>
            </a:extLst>
          </p:cNvPr>
          <p:cNvSpPr/>
          <p:nvPr/>
        </p:nvSpPr>
        <p:spPr>
          <a:xfrm>
            <a:off x="7458830" y="497821"/>
            <a:ext cx="1685170" cy="406657"/>
          </a:xfrm>
          <a:prstGeom prst="roundRect">
            <a:avLst/>
          </a:prstGeom>
          <a:solidFill>
            <a:schemeClr val="accent2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Rounded Rectangle 385">
            <a:extLst>
              <a:ext uri="{FF2B5EF4-FFF2-40B4-BE49-F238E27FC236}">
                <a16:creationId xmlns:a16="http://schemas.microsoft.com/office/drawing/2014/main" id="{652CD6A4-FF0E-8748-92C9-94D1B2B884B4}"/>
              </a:ext>
            </a:extLst>
          </p:cNvPr>
          <p:cNvSpPr/>
          <p:nvPr/>
        </p:nvSpPr>
        <p:spPr>
          <a:xfrm>
            <a:off x="1887404" y="1688860"/>
            <a:ext cx="1537760" cy="1063323"/>
          </a:xfrm>
          <a:prstGeom prst="roundRect">
            <a:avLst>
              <a:gd name="adj" fmla="val 10232"/>
            </a:avLst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Rounded Rectangle 380">
            <a:extLst>
              <a:ext uri="{FF2B5EF4-FFF2-40B4-BE49-F238E27FC236}">
                <a16:creationId xmlns:a16="http://schemas.microsoft.com/office/drawing/2014/main" id="{F1F42E11-8C20-364F-BFE5-7F2421DD7F5E}"/>
              </a:ext>
            </a:extLst>
          </p:cNvPr>
          <p:cNvSpPr/>
          <p:nvPr/>
        </p:nvSpPr>
        <p:spPr>
          <a:xfrm>
            <a:off x="1860651" y="2777093"/>
            <a:ext cx="1562224" cy="676773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Rounded Rectangle 379">
            <a:extLst>
              <a:ext uri="{FF2B5EF4-FFF2-40B4-BE49-F238E27FC236}">
                <a16:creationId xmlns:a16="http://schemas.microsoft.com/office/drawing/2014/main" id="{601487C9-C3B0-D64F-AC90-8D9E1FDBD093}"/>
              </a:ext>
            </a:extLst>
          </p:cNvPr>
          <p:cNvSpPr/>
          <p:nvPr/>
        </p:nvSpPr>
        <p:spPr>
          <a:xfrm>
            <a:off x="1868381" y="3555084"/>
            <a:ext cx="2472496" cy="9072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938A50F3-5034-3143-827A-87A74EA940BA}"/>
              </a:ext>
            </a:extLst>
          </p:cNvPr>
          <p:cNvSpPr/>
          <p:nvPr/>
        </p:nvSpPr>
        <p:spPr>
          <a:xfrm>
            <a:off x="-65881" y="2058762"/>
            <a:ext cx="1993593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INDICATIONS:</a:t>
            </a:r>
          </a:p>
          <a:p>
            <a:pPr lvl="0"/>
            <a:r>
              <a:rPr lang="en-US" sz="800" b="1" dirty="0">
                <a:solidFill>
                  <a:prstClr val="black"/>
                </a:solidFill>
                <a:latin typeface="Corbel" panose="020B0503020204020204" pitchFamily="34" charset="0"/>
              </a:rPr>
              <a:t>Urgent/emergency RRT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  <a:hlinkClick r:id="rId3"/>
              </a:rPr>
              <a:t>may be indicated 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for conditions </a:t>
            </a:r>
            <a:r>
              <a:rPr lang="en-US" sz="800" i="1" dirty="0">
                <a:solidFill>
                  <a:prstClr val="black"/>
                </a:solidFill>
                <a:latin typeface="Corbel" panose="020B0503020204020204" pitchFamily="34" charset="0"/>
              </a:rPr>
              <a:t>refractory to medical therapy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:</a:t>
            </a:r>
          </a:p>
          <a:p>
            <a:pPr lvl="0"/>
            <a:r>
              <a:rPr lang="en-US" sz="800" b="1" dirty="0"/>
              <a:t>· </a:t>
            </a:r>
            <a:r>
              <a:rPr lang="en-US" sz="800" b="1" dirty="0">
                <a:solidFill>
                  <a:prstClr val="black"/>
                </a:solidFill>
                <a:latin typeface="Corbel" panose="020B0503020204020204" pitchFamily="34" charset="0"/>
              </a:rPr>
              <a:t>A: Acidosis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(usually severe metabolic)</a:t>
            </a:r>
            <a:endParaRPr lang="en-US" sz="800" b="1" dirty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lvl="0"/>
            <a:r>
              <a:rPr lang="en-US" sz="800" b="1" dirty="0"/>
              <a:t>· </a:t>
            </a:r>
            <a:r>
              <a:rPr lang="en-US" sz="800" b="1" dirty="0">
                <a:solidFill>
                  <a:prstClr val="black"/>
                </a:solidFill>
                <a:latin typeface="Corbel" panose="020B0503020204020204" pitchFamily="34" charset="0"/>
              </a:rPr>
              <a:t>E: Electrolyte derangements 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(hyperkalemia, hypercalcemia,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etc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)</a:t>
            </a:r>
          </a:p>
          <a:p>
            <a:pPr lvl="0"/>
            <a:r>
              <a:rPr lang="en-US" sz="800" b="1" dirty="0"/>
              <a:t>· </a:t>
            </a:r>
            <a:r>
              <a:rPr lang="en-US" sz="800" b="1" dirty="0">
                <a:solidFill>
                  <a:prstClr val="black"/>
                </a:solidFill>
                <a:latin typeface="Corbel" panose="020B0503020204020204" pitchFamily="34" charset="0"/>
              </a:rPr>
              <a:t>I: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b="1" dirty="0">
                <a:solidFill>
                  <a:prstClr val="black"/>
                </a:solidFill>
                <a:latin typeface="Corbel" panose="020B0503020204020204" pitchFamily="34" charset="0"/>
              </a:rPr>
              <a:t>Intoxications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(APAP, Barbiturates, Lithium, carbamazepine, metformin, methanol, salicylates, thallium, theophylline, valproate,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etc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); see 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  <a:hlinkClick r:id="rId4"/>
              </a:rPr>
              <a:t>ExTRIP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guidelines </a:t>
            </a:r>
          </a:p>
          <a:p>
            <a:pPr lvl="0"/>
            <a:r>
              <a:rPr lang="en-US" sz="800" b="1" dirty="0"/>
              <a:t>· </a:t>
            </a:r>
            <a:r>
              <a:rPr lang="en-US" sz="800" b="1" dirty="0">
                <a:solidFill>
                  <a:prstClr val="black"/>
                </a:solidFill>
                <a:latin typeface="Corbel" panose="020B0503020204020204" pitchFamily="34" charset="0"/>
              </a:rPr>
              <a:t>O: Fluid Overload 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(pulmonary edema refractory to diuretics, uncontrolled hypertension,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etc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). Volume removal may also hasten liberation from ventilation.</a:t>
            </a:r>
          </a:p>
          <a:p>
            <a:pPr lvl="0"/>
            <a:r>
              <a:rPr lang="en-US" sz="800" b="1" dirty="0"/>
              <a:t>· </a:t>
            </a:r>
            <a:r>
              <a:rPr lang="en-US" sz="800" b="1" dirty="0">
                <a:solidFill>
                  <a:prstClr val="black"/>
                </a:solidFill>
                <a:latin typeface="Corbel" panose="020B0503020204020204" pitchFamily="34" charset="0"/>
              </a:rPr>
              <a:t>U: Symptomatic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b="1" dirty="0">
                <a:solidFill>
                  <a:prstClr val="black"/>
                </a:solidFill>
                <a:latin typeface="Corbel" panose="020B0503020204020204" pitchFamily="34" charset="0"/>
              </a:rPr>
              <a:t>Uremia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(causing severe altered mental status, uremic pericarditis, bleeding diathesis,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etc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)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91CAF929-B399-A542-8F24-6B3B3BA22D67}"/>
              </a:ext>
            </a:extLst>
          </p:cNvPr>
          <p:cNvGrpSpPr/>
          <p:nvPr/>
        </p:nvGrpSpPr>
        <p:grpSpPr>
          <a:xfrm>
            <a:off x="6456570" y="3673540"/>
            <a:ext cx="82054" cy="213045"/>
            <a:chOff x="6367358" y="3705908"/>
            <a:chExt cx="82054" cy="213045"/>
          </a:xfrm>
        </p:grpSpPr>
        <p:sp>
          <p:nvSpPr>
            <p:cNvPr id="250" name="Freeform 249">
              <a:extLst>
                <a:ext uri="{FF2B5EF4-FFF2-40B4-BE49-F238E27FC236}">
                  <a16:creationId xmlns:a16="http://schemas.microsoft.com/office/drawing/2014/main" id="{892DECC5-04F3-E748-B158-96374997A9E3}"/>
                </a:ext>
              </a:extLst>
            </p:cNvPr>
            <p:cNvSpPr/>
            <p:nvPr/>
          </p:nvSpPr>
          <p:spPr>
            <a:xfrm rot="21315993" flipH="1">
              <a:off x="6370484" y="3705908"/>
              <a:ext cx="78928" cy="208800"/>
            </a:xfrm>
            <a:custGeom>
              <a:avLst/>
              <a:gdLst>
                <a:gd name="connsiteX0" fmla="*/ 72000 w 78928"/>
                <a:gd name="connsiteY0" fmla="*/ 0 h 208800"/>
                <a:gd name="connsiteX1" fmla="*/ 72000 w 78928"/>
                <a:gd name="connsiteY1" fmla="*/ 144000 h 208800"/>
                <a:gd name="connsiteX2" fmla="*/ 0 w 78928"/>
                <a:gd name="connsiteY2" fmla="*/ 208800 h 20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928" h="208800">
                  <a:moveTo>
                    <a:pt x="72000" y="0"/>
                  </a:moveTo>
                  <a:cubicBezTo>
                    <a:pt x="78000" y="54600"/>
                    <a:pt x="84000" y="109200"/>
                    <a:pt x="72000" y="144000"/>
                  </a:cubicBezTo>
                  <a:cubicBezTo>
                    <a:pt x="60000" y="178800"/>
                    <a:pt x="30000" y="193800"/>
                    <a:pt x="0" y="208800"/>
                  </a:cubicBezTo>
                </a:path>
              </a:pathLst>
            </a:custGeom>
            <a:noFill/>
            <a:ln w="38100" cmpd="sng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Freeform 340">
              <a:extLst>
                <a:ext uri="{FF2B5EF4-FFF2-40B4-BE49-F238E27FC236}">
                  <a16:creationId xmlns:a16="http://schemas.microsoft.com/office/drawing/2014/main" id="{73C1C029-7AEB-C14E-A5B1-E4BB8BB35CD1}"/>
                </a:ext>
              </a:extLst>
            </p:cNvPr>
            <p:cNvSpPr/>
            <p:nvPr/>
          </p:nvSpPr>
          <p:spPr>
            <a:xfrm rot="21315993" flipH="1">
              <a:off x="6367358" y="3710153"/>
              <a:ext cx="78928" cy="208800"/>
            </a:xfrm>
            <a:custGeom>
              <a:avLst/>
              <a:gdLst>
                <a:gd name="connsiteX0" fmla="*/ 72000 w 78928"/>
                <a:gd name="connsiteY0" fmla="*/ 0 h 208800"/>
                <a:gd name="connsiteX1" fmla="*/ 72000 w 78928"/>
                <a:gd name="connsiteY1" fmla="*/ 144000 h 208800"/>
                <a:gd name="connsiteX2" fmla="*/ 0 w 78928"/>
                <a:gd name="connsiteY2" fmla="*/ 208800 h 20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928" h="208800">
                  <a:moveTo>
                    <a:pt x="72000" y="0"/>
                  </a:moveTo>
                  <a:cubicBezTo>
                    <a:pt x="78000" y="54600"/>
                    <a:pt x="84000" y="109200"/>
                    <a:pt x="72000" y="144000"/>
                  </a:cubicBezTo>
                  <a:cubicBezTo>
                    <a:pt x="60000" y="178800"/>
                    <a:pt x="30000" y="193800"/>
                    <a:pt x="0" y="208800"/>
                  </a:cubicBezTo>
                </a:path>
              </a:pathLst>
            </a:custGeom>
            <a:noFill/>
            <a:ln w="38100" cmpd="dbl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6" name="Freeform 1085">
            <a:extLst>
              <a:ext uri="{FF2B5EF4-FFF2-40B4-BE49-F238E27FC236}">
                <a16:creationId xmlns:a16="http://schemas.microsoft.com/office/drawing/2014/main" id="{A1B4BB20-C44D-EC45-A871-44074D450F6E}"/>
              </a:ext>
            </a:extLst>
          </p:cNvPr>
          <p:cNvSpPr/>
          <p:nvPr/>
        </p:nvSpPr>
        <p:spPr>
          <a:xfrm rot="284007">
            <a:off x="7286582" y="1122475"/>
            <a:ext cx="78928" cy="208800"/>
          </a:xfrm>
          <a:custGeom>
            <a:avLst/>
            <a:gdLst>
              <a:gd name="connsiteX0" fmla="*/ 72000 w 78928"/>
              <a:gd name="connsiteY0" fmla="*/ 0 h 208800"/>
              <a:gd name="connsiteX1" fmla="*/ 72000 w 78928"/>
              <a:gd name="connsiteY1" fmla="*/ 144000 h 208800"/>
              <a:gd name="connsiteX2" fmla="*/ 0 w 78928"/>
              <a:gd name="connsiteY2" fmla="*/ 208800 h 2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928" h="208800">
                <a:moveTo>
                  <a:pt x="72000" y="0"/>
                </a:moveTo>
                <a:cubicBezTo>
                  <a:pt x="78000" y="54600"/>
                  <a:pt x="84000" y="109200"/>
                  <a:pt x="72000" y="144000"/>
                </a:cubicBezTo>
                <a:cubicBezTo>
                  <a:pt x="60000" y="178800"/>
                  <a:pt x="30000" y="193800"/>
                  <a:pt x="0" y="208800"/>
                </a:cubicBezTo>
              </a:path>
            </a:pathLst>
          </a:custGeom>
          <a:noFill/>
          <a:ln w="38100" cmpd="sng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Freeform 304">
            <a:extLst>
              <a:ext uri="{FF2B5EF4-FFF2-40B4-BE49-F238E27FC236}">
                <a16:creationId xmlns:a16="http://schemas.microsoft.com/office/drawing/2014/main" id="{2D676498-62A9-3742-931E-3AFB193EC68E}"/>
              </a:ext>
            </a:extLst>
          </p:cNvPr>
          <p:cNvSpPr/>
          <p:nvPr/>
        </p:nvSpPr>
        <p:spPr>
          <a:xfrm rot="284007">
            <a:off x="7279646" y="1125044"/>
            <a:ext cx="78928" cy="208800"/>
          </a:xfrm>
          <a:custGeom>
            <a:avLst/>
            <a:gdLst>
              <a:gd name="connsiteX0" fmla="*/ 72000 w 78928"/>
              <a:gd name="connsiteY0" fmla="*/ 0 h 208800"/>
              <a:gd name="connsiteX1" fmla="*/ 72000 w 78928"/>
              <a:gd name="connsiteY1" fmla="*/ 144000 h 208800"/>
              <a:gd name="connsiteX2" fmla="*/ 0 w 78928"/>
              <a:gd name="connsiteY2" fmla="*/ 208800 h 2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928" h="208800">
                <a:moveTo>
                  <a:pt x="72000" y="0"/>
                </a:moveTo>
                <a:cubicBezTo>
                  <a:pt x="78000" y="54600"/>
                  <a:pt x="84000" y="109200"/>
                  <a:pt x="72000" y="144000"/>
                </a:cubicBezTo>
                <a:cubicBezTo>
                  <a:pt x="60000" y="178800"/>
                  <a:pt x="30000" y="193800"/>
                  <a:pt x="0" y="208800"/>
                </a:cubicBezTo>
              </a:path>
            </a:pathLst>
          </a:custGeom>
          <a:noFill/>
          <a:ln w="38100" cmpd="dbl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Freeform 300">
            <a:extLst>
              <a:ext uri="{FF2B5EF4-FFF2-40B4-BE49-F238E27FC236}">
                <a16:creationId xmlns:a16="http://schemas.microsoft.com/office/drawing/2014/main" id="{F859BEEE-54D0-784E-9DF1-6984A1C2658C}"/>
              </a:ext>
            </a:extLst>
          </p:cNvPr>
          <p:cNvSpPr/>
          <p:nvPr/>
        </p:nvSpPr>
        <p:spPr>
          <a:xfrm flipV="1">
            <a:off x="3646352" y="2086017"/>
            <a:ext cx="1513406" cy="213709"/>
          </a:xfrm>
          <a:custGeom>
            <a:avLst/>
            <a:gdLst>
              <a:gd name="connsiteX0" fmla="*/ 14478 w 1519187"/>
              <a:gd name="connsiteY0" fmla="*/ 0 h 196769"/>
              <a:gd name="connsiteX1" fmla="*/ 14478 w 1519187"/>
              <a:gd name="connsiteY1" fmla="*/ 150471 h 196769"/>
              <a:gd name="connsiteX2" fmla="*/ 164949 w 1519187"/>
              <a:gd name="connsiteY2" fmla="*/ 185195 h 196769"/>
              <a:gd name="connsiteX3" fmla="*/ 326995 w 1519187"/>
              <a:gd name="connsiteY3" fmla="*/ 185195 h 196769"/>
              <a:gd name="connsiteX4" fmla="*/ 1519187 w 1519187"/>
              <a:gd name="connsiteY4" fmla="*/ 196769 h 19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9187" h="196769">
                <a:moveTo>
                  <a:pt x="14478" y="0"/>
                </a:moveTo>
                <a:cubicBezTo>
                  <a:pt x="1939" y="59802"/>
                  <a:pt x="-10600" y="119605"/>
                  <a:pt x="14478" y="150471"/>
                </a:cubicBezTo>
                <a:cubicBezTo>
                  <a:pt x="39556" y="181337"/>
                  <a:pt x="112863" y="179408"/>
                  <a:pt x="164949" y="185195"/>
                </a:cubicBezTo>
                <a:cubicBezTo>
                  <a:pt x="217035" y="190982"/>
                  <a:pt x="326995" y="185195"/>
                  <a:pt x="326995" y="185195"/>
                </a:cubicBezTo>
                <a:lnTo>
                  <a:pt x="1519187" y="196769"/>
                </a:lnTo>
              </a:path>
            </a:pathLst>
          </a:custGeom>
          <a:noFill/>
          <a:ln w="38100" cmpd="sng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Freeform 294">
            <a:extLst>
              <a:ext uri="{FF2B5EF4-FFF2-40B4-BE49-F238E27FC236}">
                <a16:creationId xmlns:a16="http://schemas.microsoft.com/office/drawing/2014/main" id="{8053FF55-5196-5342-8CE7-44BE82665438}"/>
              </a:ext>
            </a:extLst>
          </p:cNvPr>
          <p:cNvSpPr/>
          <p:nvPr/>
        </p:nvSpPr>
        <p:spPr>
          <a:xfrm>
            <a:off x="4181576" y="3076263"/>
            <a:ext cx="987859" cy="176086"/>
          </a:xfrm>
          <a:custGeom>
            <a:avLst/>
            <a:gdLst>
              <a:gd name="connsiteX0" fmla="*/ 14478 w 1519187"/>
              <a:gd name="connsiteY0" fmla="*/ 0 h 196769"/>
              <a:gd name="connsiteX1" fmla="*/ 14478 w 1519187"/>
              <a:gd name="connsiteY1" fmla="*/ 150471 h 196769"/>
              <a:gd name="connsiteX2" fmla="*/ 164949 w 1519187"/>
              <a:gd name="connsiteY2" fmla="*/ 185195 h 196769"/>
              <a:gd name="connsiteX3" fmla="*/ 326995 w 1519187"/>
              <a:gd name="connsiteY3" fmla="*/ 185195 h 196769"/>
              <a:gd name="connsiteX4" fmla="*/ 1519187 w 1519187"/>
              <a:gd name="connsiteY4" fmla="*/ 196769 h 19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9187" h="196769">
                <a:moveTo>
                  <a:pt x="14478" y="0"/>
                </a:moveTo>
                <a:cubicBezTo>
                  <a:pt x="1939" y="59802"/>
                  <a:pt x="-10600" y="119605"/>
                  <a:pt x="14478" y="150471"/>
                </a:cubicBezTo>
                <a:cubicBezTo>
                  <a:pt x="39556" y="181337"/>
                  <a:pt x="112863" y="179408"/>
                  <a:pt x="164949" y="185195"/>
                </a:cubicBezTo>
                <a:cubicBezTo>
                  <a:pt x="217035" y="190982"/>
                  <a:pt x="326995" y="185195"/>
                  <a:pt x="326995" y="185195"/>
                </a:cubicBezTo>
                <a:lnTo>
                  <a:pt x="1519187" y="196769"/>
                </a:lnTo>
              </a:path>
            </a:pathLst>
          </a:custGeom>
          <a:noFill/>
          <a:ln w="38100" cmpd="sng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861B7AB7-51BE-B841-AB6F-277F36B7CC80}"/>
              </a:ext>
            </a:extLst>
          </p:cNvPr>
          <p:cNvSpPr/>
          <p:nvPr/>
        </p:nvSpPr>
        <p:spPr>
          <a:xfrm>
            <a:off x="6746017" y="3387504"/>
            <a:ext cx="101025" cy="2948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5D183FB0-F0FA-E04D-9117-05D8BF6ECA48}"/>
              </a:ext>
            </a:extLst>
          </p:cNvPr>
          <p:cNvSpPr/>
          <p:nvPr/>
        </p:nvSpPr>
        <p:spPr>
          <a:xfrm>
            <a:off x="7311348" y="842702"/>
            <a:ext cx="101025" cy="2948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Freeform 290">
            <a:extLst>
              <a:ext uri="{FF2B5EF4-FFF2-40B4-BE49-F238E27FC236}">
                <a16:creationId xmlns:a16="http://schemas.microsoft.com/office/drawing/2014/main" id="{D2292A2D-4001-F740-8E85-11F8E65DF59C}"/>
              </a:ext>
            </a:extLst>
          </p:cNvPr>
          <p:cNvSpPr/>
          <p:nvPr/>
        </p:nvSpPr>
        <p:spPr>
          <a:xfrm flipV="1">
            <a:off x="3646352" y="2078831"/>
            <a:ext cx="1507549" cy="167761"/>
          </a:xfrm>
          <a:custGeom>
            <a:avLst/>
            <a:gdLst>
              <a:gd name="connsiteX0" fmla="*/ 14478 w 1519187"/>
              <a:gd name="connsiteY0" fmla="*/ 0 h 196769"/>
              <a:gd name="connsiteX1" fmla="*/ 14478 w 1519187"/>
              <a:gd name="connsiteY1" fmla="*/ 150471 h 196769"/>
              <a:gd name="connsiteX2" fmla="*/ 164949 w 1519187"/>
              <a:gd name="connsiteY2" fmla="*/ 185195 h 196769"/>
              <a:gd name="connsiteX3" fmla="*/ 326995 w 1519187"/>
              <a:gd name="connsiteY3" fmla="*/ 185195 h 196769"/>
              <a:gd name="connsiteX4" fmla="*/ 1519187 w 1519187"/>
              <a:gd name="connsiteY4" fmla="*/ 196769 h 19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9187" h="196769">
                <a:moveTo>
                  <a:pt x="14478" y="0"/>
                </a:moveTo>
                <a:cubicBezTo>
                  <a:pt x="1939" y="59802"/>
                  <a:pt x="-10600" y="119605"/>
                  <a:pt x="14478" y="150471"/>
                </a:cubicBezTo>
                <a:cubicBezTo>
                  <a:pt x="39556" y="181337"/>
                  <a:pt x="112863" y="179408"/>
                  <a:pt x="164949" y="185195"/>
                </a:cubicBezTo>
                <a:cubicBezTo>
                  <a:pt x="217035" y="190982"/>
                  <a:pt x="326995" y="185195"/>
                  <a:pt x="326995" y="185195"/>
                </a:cubicBezTo>
                <a:lnTo>
                  <a:pt x="1519187" y="196769"/>
                </a:lnTo>
              </a:path>
            </a:pathLst>
          </a:custGeom>
          <a:noFill/>
          <a:ln w="38100" cmpd="dbl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8">
            <a:extLst>
              <a:ext uri="{FF2B5EF4-FFF2-40B4-BE49-F238E27FC236}">
                <a16:creationId xmlns:a16="http://schemas.microsoft.com/office/drawing/2014/main" id="{E194E8EC-4BF6-2541-B8BE-889B098E8E43}"/>
              </a:ext>
            </a:extLst>
          </p:cNvPr>
          <p:cNvSpPr/>
          <p:nvPr/>
        </p:nvSpPr>
        <p:spPr>
          <a:xfrm>
            <a:off x="4181576" y="3055582"/>
            <a:ext cx="985686" cy="184556"/>
          </a:xfrm>
          <a:custGeom>
            <a:avLst/>
            <a:gdLst>
              <a:gd name="connsiteX0" fmla="*/ 14478 w 1519187"/>
              <a:gd name="connsiteY0" fmla="*/ 0 h 196769"/>
              <a:gd name="connsiteX1" fmla="*/ 14478 w 1519187"/>
              <a:gd name="connsiteY1" fmla="*/ 150471 h 196769"/>
              <a:gd name="connsiteX2" fmla="*/ 164949 w 1519187"/>
              <a:gd name="connsiteY2" fmla="*/ 185195 h 196769"/>
              <a:gd name="connsiteX3" fmla="*/ 326995 w 1519187"/>
              <a:gd name="connsiteY3" fmla="*/ 185195 h 196769"/>
              <a:gd name="connsiteX4" fmla="*/ 1519187 w 1519187"/>
              <a:gd name="connsiteY4" fmla="*/ 196769 h 19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9187" h="196769">
                <a:moveTo>
                  <a:pt x="14478" y="0"/>
                </a:moveTo>
                <a:cubicBezTo>
                  <a:pt x="1939" y="59802"/>
                  <a:pt x="-10600" y="119605"/>
                  <a:pt x="14478" y="150471"/>
                </a:cubicBezTo>
                <a:cubicBezTo>
                  <a:pt x="39556" y="181337"/>
                  <a:pt x="112863" y="179408"/>
                  <a:pt x="164949" y="185195"/>
                </a:cubicBezTo>
                <a:cubicBezTo>
                  <a:pt x="217035" y="190982"/>
                  <a:pt x="326995" y="185195"/>
                  <a:pt x="326995" y="185195"/>
                </a:cubicBezTo>
                <a:lnTo>
                  <a:pt x="1519187" y="196769"/>
                </a:lnTo>
              </a:path>
            </a:pathLst>
          </a:custGeom>
          <a:noFill/>
          <a:ln w="38100" cmpd="dbl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reeform 147">
            <a:extLst>
              <a:ext uri="{FF2B5EF4-FFF2-40B4-BE49-F238E27FC236}">
                <a16:creationId xmlns:a16="http://schemas.microsoft.com/office/drawing/2014/main" id="{F7B71A31-F0C7-6048-B3DD-3F753A6C7F43}"/>
              </a:ext>
            </a:extLst>
          </p:cNvPr>
          <p:cNvSpPr/>
          <p:nvPr/>
        </p:nvSpPr>
        <p:spPr>
          <a:xfrm>
            <a:off x="5634706" y="1632030"/>
            <a:ext cx="2374975" cy="2252025"/>
          </a:xfrm>
          <a:custGeom>
            <a:avLst/>
            <a:gdLst>
              <a:gd name="connsiteX0" fmla="*/ 14770 w 2549626"/>
              <a:gd name="connsiteY0" fmla="*/ 1909823 h 2285920"/>
              <a:gd name="connsiteX1" fmla="*/ 72644 w 2549626"/>
              <a:gd name="connsiteY1" fmla="*/ 2210765 h 2285920"/>
              <a:gd name="connsiteX2" fmla="*/ 581930 w 2549626"/>
              <a:gd name="connsiteY2" fmla="*/ 2268638 h 2285920"/>
              <a:gd name="connsiteX3" fmla="*/ 1438456 w 2549626"/>
              <a:gd name="connsiteY3" fmla="*/ 2257064 h 2285920"/>
              <a:gd name="connsiteX4" fmla="*/ 1600502 w 2549626"/>
              <a:gd name="connsiteY4" fmla="*/ 1956122 h 2285920"/>
              <a:gd name="connsiteX5" fmla="*/ 1600502 w 2549626"/>
              <a:gd name="connsiteY5" fmla="*/ 1423686 h 2285920"/>
              <a:gd name="connsiteX6" fmla="*/ 1554203 w 2549626"/>
              <a:gd name="connsiteY6" fmla="*/ 254643 h 2285920"/>
              <a:gd name="connsiteX7" fmla="*/ 2051915 w 2549626"/>
              <a:gd name="connsiteY7" fmla="*/ 46299 h 2285920"/>
              <a:gd name="connsiteX8" fmla="*/ 2549626 w 2549626"/>
              <a:gd name="connsiteY8" fmla="*/ 0 h 22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9626" h="2285920">
                <a:moveTo>
                  <a:pt x="14770" y="1909823"/>
                </a:moveTo>
                <a:cubicBezTo>
                  <a:pt x="-3557" y="2030393"/>
                  <a:pt x="-21883" y="2150963"/>
                  <a:pt x="72644" y="2210765"/>
                </a:cubicBezTo>
                <a:cubicBezTo>
                  <a:pt x="167171" y="2270567"/>
                  <a:pt x="354295" y="2260922"/>
                  <a:pt x="581930" y="2268638"/>
                </a:cubicBezTo>
                <a:cubicBezTo>
                  <a:pt x="809565" y="2276355"/>
                  <a:pt x="1268694" y="2309150"/>
                  <a:pt x="1438456" y="2257064"/>
                </a:cubicBezTo>
                <a:cubicBezTo>
                  <a:pt x="1608218" y="2204978"/>
                  <a:pt x="1573494" y="2095018"/>
                  <a:pt x="1600502" y="1956122"/>
                </a:cubicBezTo>
                <a:cubicBezTo>
                  <a:pt x="1627510" y="1817226"/>
                  <a:pt x="1608218" y="1707266"/>
                  <a:pt x="1600502" y="1423686"/>
                </a:cubicBezTo>
                <a:cubicBezTo>
                  <a:pt x="1592786" y="1140106"/>
                  <a:pt x="1478968" y="484207"/>
                  <a:pt x="1554203" y="254643"/>
                </a:cubicBezTo>
                <a:cubicBezTo>
                  <a:pt x="1629438" y="25079"/>
                  <a:pt x="1886011" y="88739"/>
                  <a:pt x="2051915" y="46299"/>
                </a:cubicBezTo>
                <a:cubicBezTo>
                  <a:pt x="2217819" y="3858"/>
                  <a:pt x="2383722" y="1929"/>
                  <a:pt x="2549626" y="0"/>
                </a:cubicBezTo>
              </a:path>
            </a:pathLst>
          </a:custGeom>
          <a:noFill/>
          <a:ln w="38100" cmpd="sng">
            <a:solidFill>
              <a:srgbClr val="AE2D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 143">
            <a:extLst>
              <a:ext uri="{FF2B5EF4-FFF2-40B4-BE49-F238E27FC236}">
                <a16:creationId xmlns:a16="http://schemas.microsoft.com/office/drawing/2014/main" id="{EB311C07-FCE0-4F44-8A0D-098679C47465}"/>
              </a:ext>
            </a:extLst>
          </p:cNvPr>
          <p:cNvSpPr/>
          <p:nvPr/>
        </p:nvSpPr>
        <p:spPr>
          <a:xfrm>
            <a:off x="5645105" y="1319514"/>
            <a:ext cx="917742" cy="370390"/>
          </a:xfrm>
          <a:custGeom>
            <a:avLst/>
            <a:gdLst>
              <a:gd name="connsiteX0" fmla="*/ 1105610 w 1105610"/>
              <a:gd name="connsiteY0" fmla="*/ 0 h 370390"/>
              <a:gd name="connsiteX1" fmla="*/ 387979 w 1105610"/>
              <a:gd name="connsiteY1" fmla="*/ 23149 h 370390"/>
              <a:gd name="connsiteX2" fmla="*/ 52313 w 1105610"/>
              <a:gd name="connsiteY2" fmla="*/ 138896 h 370390"/>
              <a:gd name="connsiteX3" fmla="*/ 6015 w 1105610"/>
              <a:gd name="connsiteY3" fmla="*/ 370390 h 37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5610" h="370390">
                <a:moveTo>
                  <a:pt x="1105610" y="0"/>
                </a:moveTo>
                <a:cubicBezTo>
                  <a:pt x="834569" y="0"/>
                  <a:pt x="563528" y="0"/>
                  <a:pt x="387979" y="23149"/>
                </a:cubicBezTo>
                <a:cubicBezTo>
                  <a:pt x="212430" y="46298"/>
                  <a:pt x="115974" y="81023"/>
                  <a:pt x="52313" y="138896"/>
                </a:cubicBezTo>
                <a:cubicBezTo>
                  <a:pt x="-11348" y="196769"/>
                  <a:pt x="-2667" y="283579"/>
                  <a:pt x="6015" y="370390"/>
                </a:cubicBezTo>
              </a:path>
            </a:pathLst>
          </a:custGeom>
          <a:noFill/>
          <a:ln w="38100" cmpd="sng">
            <a:solidFill>
              <a:srgbClr val="AE2D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ounded Rectangle 240">
            <a:extLst>
              <a:ext uri="{FF2B5EF4-FFF2-40B4-BE49-F238E27FC236}">
                <a16:creationId xmlns:a16="http://schemas.microsoft.com/office/drawing/2014/main" id="{FD2F85FC-4DBE-B841-8D4A-D4F386A332DA}"/>
              </a:ext>
            </a:extLst>
          </p:cNvPr>
          <p:cNvSpPr/>
          <p:nvPr/>
        </p:nvSpPr>
        <p:spPr>
          <a:xfrm>
            <a:off x="6325758" y="3026611"/>
            <a:ext cx="302003" cy="6789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70E02FBD-50C3-4144-AC70-A17A023CCFEE}"/>
              </a:ext>
            </a:extLst>
          </p:cNvPr>
          <p:cNvSpPr/>
          <p:nvPr/>
        </p:nvSpPr>
        <p:spPr>
          <a:xfrm>
            <a:off x="5310205" y="1778714"/>
            <a:ext cx="656007" cy="3111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Freeform 186">
            <a:extLst>
              <a:ext uri="{FF2B5EF4-FFF2-40B4-BE49-F238E27FC236}">
                <a16:creationId xmlns:a16="http://schemas.microsoft.com/office/drawing/2014/main" id="{5CE1CFC2-AC50-8141-BA96-D5B48F312EBD}"/>
              </a:ext>
            </a:extLst>
          </p:cNvPr>
          <p:cNvSpPr/>
          <p:nvPr/>
        </p:nvSpPr>
        <p:spPr>
          <a:xfrm>
            <a:off x="7987829" y="1495997"/>
            <a:ext cx="573741" cy="135991"/>
          </a:xfrm>
          <a:custGeom>
            <a:avLst/>
            <a:gdLst>
              <a:gd name="connsiteX0" fmla="*/ 573741 w 573741"/>
              <a:gd name="connsiteY0" fmla="*/ 46344 h 135991"/>
              <a:gd name="connsiteX1" fmla="*/ 318247 w 573741"/>
              <a:gd name="connsiteY1" fmla="*/ 1521 h 135991"/>
              <a:gd name="connsiteX2" fmla="*/ 161365 w 573741"/>
              <a:gd name="connsiteY2" fmla="*/ 95650 h 135991"/>
              <a:gd name="connsiteX3" fmla="*/ 0 w 573741"/>
              <a:gd name="connsiteY3" fmla="*/ 135991 h 13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741" h="135991">
                <a:moveTo>
                  <a:pt x="573741" y="46344"/>
                </a:moveTo>
                <a:cubicBezTo>
                  <a:pt x="480358" y="19823"/>
                  <a:pt x="386976" y="-6697"/>
                  <a:pt x="318247" y="1521"/>
                </a:cubicBezTo>
                <a:cubicBezTo>
                  <a:pt x="249518" y="9739"/>
                  <a:pt x="214406" y="73238"/>
                  <a:pt x="161365" y="95650"/>
                </a:cubicBezTo>
                <a:cubicBezTo>
                  <a:pt x="108324" y="118062"/>
                  <a:pt x="54162" y="127026"/>
                  <a:pt x="0" y="135991"/>
                </a:cubicBezTo>
              </a:path>
            </a:pathLst>
          </a:custGeom>
          <a:noFill/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Freeform 185">
            <a:extLst>
              <a:ext uri="{FF2B5EF4-FFF2-40B4-BE49-F238E27FC236}">
                <a16:creationId xmlns:a16="http://schemas.microsoft.com/office/drawing/2014/main" id="{348A84EB-CB2F-174E-8E99-711AD0AE6359}"/>
              </a:ext>
            </a:extLst>
          </p:cNvPr>
          <p:cNvSpPr/>
          <p:nvPr/>
        </p:nvSpPr>
        <p:spPr>
          <a:xfrm>
            <a:off x="7962052" y="1324324"/>
            <a:ext cx="614082" cy="179620"/>
          </a:xfrm>
          <a:custGeom>
            <a:avLst/>
            <a:gdLst>
              <a:gd name="connsiteX0" fmla="*/ 614082 w 614082"/>
              <a:gd name="connsiteY0" fmla="*/ 179620 h 179620"/>
              <a:gd name="connsiteX1" fmla="*/ 389965 w 614082"/>
              <a:gd name="connsiteY1" fmla="*/ 89973 h 179620"/>
              <a:gd name="connsiteX2" fmla="*/ 259976 w 614082"/>
              <a:gd name="connsiteY2" fmla="*/ 13773 h 179620"/>
              <a:gd name="connsiteX3" fmla="*/ 0 w 614082"/>
              <a:gd name="connsiteY3" fmla="*/ 326 h 17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082" h="179620">
                <a:moveTo>
                  <a:pt x="614082" y="179620"/>
                </a:moveTo>
                <a:cubicBezTo>
                  <a:pt x="531532" y="148617"/>
                  <a:pt x="448983" y="117614"/>
                  <a:pt x="389965" y="89973"/>
                </a:cubicBezTo>
                <a:cubicBezTo>
                  <a:pt x="330947" y="62332"/>
                  <a:pt x="324970" y="28714"/>
                  <a:pt x="259976" y="13773"/>
                </a:cubicBezTo>
                <a:cubicBezTo>
                  <a:pt x="194982" y="-1168"/>
                  <a:pt x="97491" y="-421"/>
                  <a:pt x="0" y="326"/>
                </a:cubicBezTo>
              </a:path>
            </a:pathLst>
          </a:custGeom>
          <a:noFill/>
          <a:ln w="31750" cmpd="sng">
            <a:solidFill>
              <a:srgbClr val="AE2D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531BA2CA-D3DD-D842-9213-49DC1B4E7CEB}"/>
              </a:ext>
            </a:extLst>
          </p:cNvPr>
          <p:cNvSpPr/>
          <p:nvPr/>
        </p:nvSpPr>
        <p:spPr>
          <a:xfrm rot="10800000">
            <a:off x="-2" y="-13837"/>
            <a:ext cx="7472265" cy="288558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D7439E07-DCAE-284D-AEA6-8795505252EE}"/>
              </a:ext>
            </a:extLst>
          </p:cNvPr>
          <p:cNvSpPr/>
          <p:nvPr/>
        </p:nvSpPr>
        <p:spPr>
          <a:xfrm rot="10800000">
            <a:off x="6434763" y="-14234"/>
            <a:ext cx="2192754" cy="492442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108C8-7791-ED44-B61D-06D8CDB7C596}"/>
              </a:ext>
            </a:extLst>
          </p:cNvPr>
          <p:cNvSpPr/>
          <p:nvPr/>
        </p:nvSpPr>
        <p:spPr>
          <a:xfrm>
            <a:off x="-42672" y="-127000"/>
            <a:ext cx="3811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cap="small" dirty="0">
                <a:latin typeface="Corbel" panose="020B0503020204020204" pitchFamily="34" charset="0"/>
              </a:rPr>
              <a:t>renal replacement therapy</a:t>
            </a:r>
            <a:endParaRPr lang="en-US" sz="2400" cap="small" dirty="0"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DA2D01-470A-3B4F-83CB-FEEE77CFFB1D}"/>
              </a:ext>
            </a:extLst>
          </p:cNvPr>
          <p:cNvSpPr/>
          <p:nvPr/>
        </p:nvSpPr>
        <p:spPr>
          <a:xfrm>
            <a:off x="7035978" y="-5276"/>
            <a:ext cx="9683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onepagericu.com</a:t>
            </a:r>
            <a:endParaRPr lang="en-US" sz="11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  <a:p>
            <a:pPr algn="r"/>
            <a:r>
              <a:rPr lang="en-US" sz="11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@</a:t>
            </a:r>
            <a:r>
              <a:rPr lang="en-US" sz="11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nickmmark</a:t>
            </a:r>
            <a:endParaRPr lang="en-US" sz="11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0676C7-7723-FF4B-AA77-640DE9469834}"/>
              </a:ext>
            </a:extLst>
          </p:cNvPr>
          <p:cNvSpPr/>
          <p:nvPr/>
        </p:nvSpPr>
        <p:spPr>
          <a:xfrm>
            <a:off x="7871020" y="3908"/>
            <a:ext cx="782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Link to the most current version →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62B137-187E-A74F-8E8B-4A3244F04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5863" y="-12740"/>
            <a:ext cx="505226" cy="505226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73C644AF-F015-4C4B-A5F5-43DE519FF824}"/>
              </a:ext>
            </a:extLst>
          </p:cNvPr>
          <p:cNvSpPr/>
          <p:nvPr/>
        </p:nvSpPr>
        <p:spPr>
          <a:xfrm>
            <a:off x="6291962" y="196200"/>
            <a:ext cx="263357" cy="219262"/>
          </a:xfrm>
          <a:custGeom>
            <a:avLst/>
            <a:gdLst>
              <a:gd name="connsiteX0" fmla="*/ 106 w 184256"/>
              <a:gd name="connsiteY0" fmla="*/ 46626 h 153405"/>
              <a:gd name="connsiteX1" fmla="*/ 82656 w 184256"/>
              <a:gd name="connsiteY1" fmla="*/ 65676 h 153405"/>
              <a:gd name="connsiteX2" fmla="*/ 101706 w 184256"/>
              <a:gd name="connsiteY2" fmla="*/ 148226 h 153405"/>
              <a:gd name="connsiteX3" fmla="*/ 184256 w 184256"/>
              <a:gd name="connsiteY3" fmla="*/ 129176 h 153405"/>
              <a:gd name="connsiteX4" fmla="*/ 101706 w 184256"/>
              <a:gd name="connsiteY4" fmla="*/ 2176 h 153405"/>
              <a:gd name="connsiteX5" fmla="*/ 106 w 184256"/>
              <a:gd name="connsiteY5" fmla="*/ 46626 h 15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56" h="153405">
                <a:moveTo>
                  <a:pt x="106" y="46626"/>
                </a:moveTo>
                <a:cubicBezTo>
                  <a:pt x="-3069" y="57209"/>
                  <a:pt x="65723" y="48743"/>
                  <a:pt x="82656" y="65676"/>
                </a:cubicBezTo>
                <a:cubicBezTo>
                  <a:pt x="99589" y="82609"/>
                  <a:pt x="84773" y="137643"/>
                  <a:pt x="101706" y="148226"/>
                </a:cubicBezTo>
                <a:cubicBezTo>
                  <a:pt x="118639" y="158809"/>
                  <a:pt x="184256" y="153518"/>
                  <a:pt x="184256" y="129176"/>
                </a:cubicBezTo>
                <a:cubicBezTo>
                  <a:pt x="184256" y="104834"/>
                  <a:pt x="131339" y="14876"/>
                  <a:pt x="101706" y="2176"/>
                </a:cubicBezTo>
                <a:cubicBezTo>
                  <a:pt x="72073" y="-10524"/>
                  <a:pt x="3281" y="36043"/>
                  <a:pt x="106" y="466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050D3E-96CA-3444-8324-ABC25516AD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1319" y="227319"/>
            <a:ext cx="126795" cy="12679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55EDCCF-EA5C-0C42-996F-5A4202FFE7BB}"/>
              </a:ext>
            </a:extLst>
          </p:cNvPr>
          <p:cNvGrpSpPr/>
          <p:nvPr/>
        </p:nvGrpSpPr>
        <p:grpSpPr>
          <a:xfrm>
            <a:off x="6293266" y="-149175"/>
            <a:ext cx="918456" cy="767830"/>
            <a:chOff x="6115746" y="1063724"/>
            <a:chExt cx="918456" cy="767830"/>
          </a:xfrm>
        </p:grpSpPr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76DB9530-6653-C94B-AA01-9705B5538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5746" y="1063724"/>
              <a:ext cx="918456" cy="76783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8A76E2-FA46-0847-95A9-8095E8E53CC9}"/>
                </a:ext>
              </a:extLst>
            </p:cNvPr>
            <p:cNvSpPr txBox="1"/>
            <p:nvPr/>
          </p:nvSpPr>
          <p:spPr>
            <a:xfrm>
              <a:off x="6315690" y="1284560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1979 Dot Matrix" pitchFamily="2" charset="-79"/>
                  <a:cs typeface="1979 Dot Matrix" pitchFamily="2" charset="-79"/>
                </a:rPr>
                <a:t>ONE</a:t>
              </a: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66E0A436-5CFB-1F4B-A280-218DC62BD192}"/>
              </a:ext>
            </a:extLst>
          </p:cNvPr>
          <p:cNvSpPr/>
          <p:nvPr/>
        </p:nvSpPr>
        <p:spPr>
          <a:xfrm>
            <a:off x="-65881" y="243829"/>
            <a:ext cx="200092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DEFINITION:</a:t>
            </a:r>
          </a:p>
          <a:p>
            <a:r>
              <a:rPr lang="en-US" sz="800" b="1" dirty="0">
                <a:latin typeface="Corbel" panose="020B0503020204020204" pitchFamily="34" charset="0"/>
              </a:rPr>
              <a:t>Renal Replacement Therapies </a:t>
            </a:r>
            <a:r>
              <a:rPr lang="en-US" sz="800" dirty="0">
                <a:latin typeface="Corbel" panose="020B0503020204020204" pitchFamily="34" charset="0"/>
              </a:rPr>
              <a:t>(RRT) are used in patients in the IUC with renal failure to </a:t>
            </a:r>
            <a:r>
              <a:rPr lang="en-US" sz="800" b="1" i="1" dirty="0">
                <a:latin typeface="Corbel" panose="020B0503020204020204" pitchFamily="34" charset="0"/>
              </a:rPr>
              <a:t>remove excess fluid </a:t>
            </a:r>
            <a:r>
              <a:rPr lang="en-US" sz="800" dirty="0">
                <a:latin typeface="Corbel" panose="020B0503020204020204" pitchFamily="34" charset="0"/>
              </a:rPr>
              <a:t>or to </a:t>
            </a:r>
            <a:r>
              <a:rPr lang="en-US" sz="800" b="1" i="1" dirty="0">
                <a:latin typeface="Corbel" panose="020B0503020204020204" pitchFamily="34" charset="0"/>
              </a:rPr>
              <a:t>clear the blood of toxins </a:t>
            </a:r>
            <a:r>
              <a:rPr lang="en-US" sz="800" dirty="0">
                <a:latin typeface="Corbel" panose="020B0503020204020204" pitchFamily="34" charset="0"/>
              </a:rPr>
              <a:t>(such as urea or potassium).</a:t>
            </a:r>
          </a:p>
          <a:p>
            <a:r>
              <a:rPr lang="en-US" sz="800" b="1" dirty="0"/>
              <a:t>· </a:t>
            </a:r>
            <a:r>
              <a:rPr lang="en-US" sz="800" b="1" dirty="0">
                <a:latin typeface="Corbel" panose="020B0503020204020204" pitchFamily="34" charset="0"/>
              </a:rPr>
              <a:t>Clearance</a:t>
            </a:r>
            <a:r>
              <a:rPr lang="en-US" sz="800" dirty="0">
                <a:latin typeface="Corbel" panose="020B0503020204020204" pitchFamily="34" charset="0"/>
              </a:rPr>
              <a:t> (K) is the volume of blood cleared of a solute (typically urea) per time. Clearance depends on </a:t>
            </a:r>
            <a:r>
              <a:rPr lang="en-US" sz="800" b="1" dirty="0">
                <a:solidFill>
                  <a:srgbClr val="AE2D2A"/>
                </a:solidFill>
                <a:latin typeface="Corbel" panose="020B0503020204020204" pitchFamily="34" charset="0"/>
              </a:rPr>
              <a:t>Blood flow </a:t>
            </a:r>
            <a:r>
              <a:rPr lang="en-US" sz="800" dirty="0">
                <a:latin typeface="Corbel" panose="020B0503020204020204" pitchFamily="34" charset="0"/>
              </a:rPr>
              <a:t>(</a:t>
            </a:r>
            <a:r>
              <a:rPr lang="en-US" sz="800" b="1" dirty="0">
                <a:solidFill>
                  <a:srgbClr val="AE2D2A"/>
                </a:solidFill>
                <a:latin typeface="Corbel" panose="020B0503020204020204" pitchFamily="34" charset="0"/>
              </a:rPr>
              <a:t>Q</a:t>
            </a:r>
            <a:r>
              <a:rPr lang="en-US" sz="800" b="1" baseline="-25000" dirty="0">
                <a:solidFill>
                  <a:srgbClr val="AE2D2A"/>
                </a:solidFill>
                <a:latin typeface="Corbel" panose="020B0503020204020204" pitchFamily="34" charset="0"/>
              </a:rPr>
              <a:t>B</a:t>
            </a:r>
            <a:r>
              <a:rPr lang="en-US" sz="800" dirty="0">
                <a:latin typeface="Corbel" panose="020B0503020204020204" pitchFamily="34" charset="0"/>
              </a:rPr>
              <a:t>), </a:t>
            </a:r>
            <a:r>
              <a:rPr lang="en-US" sz="800" b="1" dirty="0">
                <a:solidFill>
                  <a:schemeClr val="accent1"/>
                </a:solidFill>
                <a:latin typeface="Corbel" panose="020B0503020204020204" pitchFamily="34" charset="0"/>
              </a:rPr>
              <a:t>dialysate flow </a:t>
            </a:r>
            <a:r>
              <a:rPr lang="en-US" sz="800" dirty="0">
                <a:latin typeface="Corbel" panose="020B0503020204020204" pitchFamily="34" charset="0"/>
              </a:rPr>
              <a:t>(</a:t>
            </a:r>
            <a:r>
              <a:rPr lang="en-US" sz="800" b="1" dirty="0">
                <a:solidFill>
                  <a:schemeClr val="accent1"/>
                </a:solidFill>
                <a:latin typeface="Corbel" panose="020B0503020204020204" pitchFamily="34" charset="0"/>
              </a:rPr>
              <a:t>Q</a:t>
            </a:r>
            <a:r>
              <a:rPr lang="en-US" sz="800" b="1" baseline="-25000" dirty="0">
                <a:solidFill>
                  <a:schemeClr val="accent1"/>
                </a:solidFill>
                <a:latin typeface="Corbel" panose="020B0503020204020204" pitchFamily="34" charset="0"/>
              </a:rPr>
              <a:t>D</a:t>
            </a:r>
            <a:r>
              <a:rPr lang="en-US" sz="800" dirty="0">
                <a:latin typeface="Corbel" panose="020B0503020204020204" pitchFamily="34" charset="0"/>
              </a:rPr>
              <a:t>) and the </a:t>
            </a:r>
            <a:r>
              <a:rPr lang="en-US" sz="800" b="1" dirty="0">
                <a:latin typeface="Corbel" panose="020B0503020204020204" pitchFamily="34" charset="0"/>
              </a:rPr>
              <a:t>dialyzer</a:t>
            </a:r>
            <a:r>
              <a:rPr lang="en-US" sz="800" dirty="0">
                <a:latin typeface="Corbel" panose="020B0503020204020204" pitchFamily="34" charset="0"/>
              </a:rPr>
              <a:t>. There are two primary mechanisms involved:</a:t>
            </a:r>
          </a:p>
          <a:p>
            <a:r>
              <a:rPr lang="en-US" sz="800" b="1" dirty="0"/>
              <a:t>· </a:t>
            </a:r>
            <a:r>
              <a:rPr lang="en-US" sz="800" b="1" dirty="0">
                <a:solidFill>
                  <a:schemeClr val="accent1"/>
                </a:solidFill>
                <a:latin typeface="Corbel" panose="020B0503020204020204" pitchFamily="34" charset="0"/>
              </a:rPr>
              <a:t>Diffusion</a:t>
            </a:r>
            <a:r>
              <a:rPr lang="en-US" sz="800" dirty="0">
                <a:latin typeface="Corbel" panose="020B0503020204020204" pitchFamily="34" charset="0"/>
              </a:rPr>
              <a:t> (with </a:t>
            </a:r>
            <a:r>
              <a:rPr lang="en-US" sz="800" b="1" dirty="0">
                <a:solidFill>
                  <a:schemeClr val="accent1"/>
                </a:solidFill>
                <a:latin typeface="Corbel" panose="020B0503020204020204" pitchFamily="34" charset="0"/>
              </a:rPr>
              <a:t>dialysis</a:t>
            </a:r>
            <a:r>
              <a:rPr lang="en-US" sz="800" dirty="0">
                <a:latin typeface="Corbel" panose="020B0503020204020204" pitchFamily="34" charset="0"/>
              </a:rPr>
              <a:t>) clears smaller molecules (&lt;200 D), while </a:t>
            </a:r>
            <a:r>
              <a:rPr lang="en-US" sz="800" b="1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</a:rPr>
              <a:t>convection</a:t>
            </a:r>
            <a:r>
              <a:rPr lang="en-US" sz="800" dirty="0">
                <a:latin typeface="Corbel" panose="020B0503020204020204" pitchFamily="34" charset="0"/>
              </a:rPr>
              <a:t> (with </a:t>
            </a:r>
            <a:r>
              <a:rPr lang="en-US" sz="800" b="1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</a:rPr>
              <a:t>UF</a:t>
            </a:r>
            <a:r>
              <a:rPr lang="en-US" sz="800" dirty="0">
                <a:latin typeface="Corbel" panose="020B0503020204020204" pitchFamily="34" charset="0"/>
              </a:rPr>
              <a:t>) clears small &amp; medium sized (&lt; 50kD) molecules.</a:t>
            </a:r>
            <a:endParaRPr lang="en-US" sz="800" b="1" dirty="0">
              <a:latin typeface="Corbel" panose="020B0503020204020204" pitchFamily="34" charset="0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ACD7D034-D743-C841-B1C2-D8F25F84D3D4}"/>
              </a:ext>
            </a:extLst>
          </p:cNvPr>
          <p:cNvSpPr/>
          <p:nvPr/>
        </p:nvSpPr>
        <p:spPr>
          <a:xfrm>
            <a:off x="3603938" y="28626"/>
            <a:ext cx="1292293" cy="264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+mj-lt"/>
              </a:rPr>
              <a:t>by </a:t>
            </a:r>
            <a:r>
              <a:rPr lang="en-US" sz="1100" b="1" dirty="0">
                <a:latin typeface="+mj-lt"/>
              </a:rPr>
              <a:t>Nick Mark</a:t>
            </a:r>
            <a:r>
              <a:rPr lang="en-US" sz="1100" dirty="0">
                <a:latin typeface="+mj-lt"/>
              </a:rPr>
              <a:t> </a:t>
            </a:r>
            <a:r>
              <a:rPr lang="en-US" sz="900" dirty="0">
                <a:latin typeface="+mj-lt"/>
              </a:rPr>
              <a:t>MD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6C569D76-8A23-3246-BBF7-DC380BE7FC22}"/>
              </a:ext>
            </a:extLst>
          </p:cNvPr>
          <p:cNvSpPr/>
          <p:nvPr/>
        </p:nvSpPr>
        <p:spPr>
          <a:xfrm>
            <a:off x="-82468" y="4408668"/>
            <a:ext cx="186140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MODALITIES OF RRT IN THE ICU: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2C0E6823-E615-C74E-BAE6-2287C874D4B1}"/>
              </a:ext>
            </a:extLst>
          </p:cNvPr>
          <p:cNvSpPr/>
          <p:nvPr/>
        </p:nvSpPr>
        <p:spPr>
          <a:xfrm>
            <a:off x="1820601" y="256529"/>
            <a:ext cx="360868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COMPONENTS OF A HEMODIALYSIS CIRCUIT &amp; PARAMETERS SET:</a:t>
            </a:r>
          </a:p>
        </p:txBody>
      </p:sp>
      <p:sp>
        <p:nvSpPr>
          <p:cNvPr id="168" name="Freeform 167">
            <a:extLst>
              <a:ext uri="{FF2B5EF4-FFF2-40B4-BE49-F238E27FC236}">
                <a16:creationId xmlns:a16="http://schemas.microsoft.com/office/drawing/2014/main" id="{586C1825-7AAA-D24B-8A67-5C19733F0379}"/>
              </a:ext>
            </a:extLst>
          </p:cNvPr>
          <p:cNvSpPr/>
          <p:nvPr/>
        </p:nvSpPr>
        <p:spPr>
          <a:xfrm>
            <a:off x="7506928" y="1472286"/>
            <a:ext cx="1798175" cy="2766646"/>
          </a:xfrm>
          <a:custGeom>
            <a:avLst/>
            <a:gdLst>
              <a:gd name="connsiteX0" fmla="*/ 1115477 w 1798175"/>
              <a:gd name="connsiteY0" fmla="*/ 0 h 2766646"/>
              <a:gd name="connsiteX1" fmla="*/ 1714006 w 1798175"/>
              <a:gd name="connsiteY1" fmla="*/ 0 h 2766646"/>
              <a:gd name="connsiteX2" fmla="*/ 1727337 w 1798175"/>
              <a:gd name="connsiteY2" fmla="*/ 43959 h 2766646"/>
              <a:gd name="connsiteX3" fmla="*/ 1785953 w 1798175"/>
              <a:gd name="connsiteY3" fmla="*/ 2634759 h 2766646"/>
              <a:gd name="connsiteX4" fmla="*/ 1785176 w 1798175"/>
              <a:gd name="connsiteY4" fmla="*/ 2718472 h 2766646"/>
              <a:gd name="connsiteX5" fmla="*/ 1785407 w 1798175"/>
              <a:gd name="connsiteY5" fmla="*/ 2766646 h 2766646"/>
              <a:gd name="connsiteX6" fmla="*/ 1512891 w 1798175"/>
              <a:gd name="connsiteY6" fmla="*/ 2766646 h 2766646"/>
              <a:gd name="connsiteX7" fmla="*/ 1461001 w 1798175"/>
              <a:gd name="connsiteY7" fmla="*/ 2502877 h 2766646"/>
              <a:gd name="connsiteX8" fmla="*/ 1409110 w 1798175"/>
              <a:gd name="connsiteY8" fmla="*/ 2766646 h 2766646"/>
              <a:gd name="connsiteX9" fmla="*/ 593404 w 1798175"/>
              <a:gd name="connsiteY9" fmla="*/ 2766646 h 2766646"/>
              <a:gd name="connsiteX10" fmla="*/ 594229 w 1798175"/>
              <a:gd name="connsiteY10" fmla="*/ 2759317 h 2766646"/>
              <a:gd name="connsiteX11" fmla="*/ 601922 w 1798175"/>
              <a:gd name="connsiteY11" fmla="*/ 2669928 h 2766646"/>
              <a:gd name="connsiteX12" fmla="*/ 625368 w 1798175"/>
              <a:gd name="connsiteY12" fmla="*/ 2283066 h 2766646"/>
              <a:gd name="connsiteX13" fmla="*/ 719153 w 1798175"/>
              <a:gd name="connsiteY13" fmla="*/ 1978266 h 2766646"/>
              <a:gd name="connsiteX14" fmla="*/ 777768 w 1798175"/>
              <a:gd name="connsiteY14" fmla="*/ 1661743 h 2766646"/>
              <a:gd name="connsiteX15" fmla="*/ 707429 w 1798175"/>
              <a:gd name="connsiteY15" fmla="*/ 1427282 h 2766646"/>
              <a:gd name="connsiteX16" fmla="*/ 672260 w 1798175"/>
              <a:gd name="connsiteY16" fmla="*/ 1263159 h 2766646"/>
              <a:gd name="connsiteX17" fmla="*/ 590199 w 1798175"/>
              <a:gd name="connsiteY17" fmla="*/ 1872759 h 2766646"/>
              <a:gd name="connsiteX18" fmla="*/ 426076 w 1798175"/>
              <a:gd name="connsiteY18" fmla="*/ 2447189 h 2766646"/>
              <a:gd name="connsiteX19" fmla="*/ 376253 w 1798175"/>
              <a:gd name="connsiteY19" fmla="*/ 2730009 h 2766646"/>
              <a:gd name="connsiteX20" fmla="*/ 368557 w 1798175"/>
              <a:gd name="connsiteY20" fmla="*/ 2766646 h 2766646"/>
              <a:gd name="connsiteX21" fmla="*/ 1312 w 1798175"/>
              <a:gd name="connsiteY21" fmla="*/ 2766646 h 2766646"/>
              <a:gd name="connsiteX22" fmla="*/ 7068 w 1798175"/>
              <a:gd name="connsiteY22" fmla="*/ 2737153 h 2766646"/>
              <a:gd name="connsiteX23" fmla="*/ 15768 w 1798175"/>
              <a:gd name="connsiteY23" fmla="*/ 2646482 h 2766646"/>
              <a:gd name="connsiteX24" fmla="*/ 4045 w 1798175"/>
              <a:gd name="connsiteY24" fmla="*/ 2165835 h 2766646"/>
              <a:gd name="connsiteX25" fmla="*/ 97829 w 1798175"/>
              <a:gd name="connsiteY25" fmla="*/ 1872759 h 2766646"/>
              <a:gd name="connsiteX26" fmla="*/ 156445 w 1798175"/>
              <a:gd name="connsiteY26" fmla="*/ 1485897 h 2766646"/>
              <a:gd name="connsiteX27" fmla="*/ 238506 w 1798175"/>
              <a:gd name="connsiteY27" fmla="*/ 817682 h 2766646"/>
              <a:gd name="connsiteX28" fmla="*/ 496414 w 1798175"/>
              <a:gd name="connsiteY28" fmla="*/ 524605 h 2766646"/>
              <a:gd name="connsiteX29" fmla="*/ 1000506 w 1798175"/>
              <a:gd name="connsiteY29" fmla="*/ 313589 h 2766646"/>
              <a:gd name="connsiteX30" fmla="*/ 1141183 w 1798175"/>
              <a:gd name="connsiteY30" fmla="*/ 278420 h 2766646"/>
              <a:gd name="connsiteX31" fmla="*/ 1164629 w 1798175"/>
              <a:gd name="connsiteY31" fmla="*/ 137743 h 2766646"/>
              <a:gd name="connsiteX32" fmla="*/ 1115916 w 1798175"/>
              <a:gd name="connsiteY32" fmla="*/ 19024 h 276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98175" h="2766646">
                <a:moveTo>
                  <a:pt x="1115477" y="0"/>
                </a:moveTo>
                <a:lnTo>
                  <a:pt x="1714006" y="0"/>
                </a:lnTo>
                <a:lnTo>
                  <a:pt x="1727337" y="43959"/>
                </a:lnTo>
                <a:cubicBezTo>
                  <a:pt x="1828937" y="481621"/>
                  <a:pt x="1793768" y="2146298"/>
                  <a:pt x="1785953" y="2634759"/>
                </a:cubicBezTo>
                <a:cubicBezTo>
                  <a:pt x="1785465" y="2665288"/>
                  <a:pt x="1785228" y="2693115"/>
                  <a:pt x="1785176" y="2718472"/>
                </a:cubicBezTo>
                <a:lnTo>
                  <a:pt x="1785407" y="2766646"/>
                </a:lnTo>
                <a:lnTo>
                  <a:pt x="1512891" y="2766646"/>
                </a:lnTo>
                <a:lnTo>
                  <a:pt x="1461001" y="2502877"/>
                </a:lnTo>
                <a:lnTo>
                  <a:pt x="1409110" y="2766646"/>
                </a:lnTo>
                <a:lnTo>
                  <a:pt x="593404" y="2766646"/>
                </a:lnTo>
                <a:lnTo>
                  <a:pt x="594229" y="2759317"/>
                </a:lnTo>
                <a:cubicBezTo>
                  <a:pt x="597770" y="2729154"/>
                  <a:pt x="600945" y="2698747"/>
                  <a:pt x="601922" y="2669928"/>
                </a:cubicBezTo>
                <a:cubicBezTo>
                  <a:pt x="605830" y="2554651"/>
                  <a:pt x="605829" y="2398343"/>
                  <a:pt x="625368" y="2283066"/>
                </a:cubicBezTo>
                <a:cubicBezTo>
                  <a:pt x="644906" y="2167789"/>
                  <a:pt x="693753" y="2081820"/>
                  <a:pt x="719153" y="1978266"/>
                </a:cubicBezTo>
                <a:cubicBezTo>
                  <a:pt x="744553" y="1874712"/>
                  <a:pt x="779722" y="1753574"/>
                  <a:pt x="777768" y="1661743"/>
                </a:cubicBezTo>
                <a:cubicBezTo>
                  <a:pt x="775814" y="1569912"/>
                  <a:pt x="725014" y="1493713"/>
                  <a:pt x="707429" y="1427282"/>
                </a:cubicBezTo>
                <a:cubicBezTo>
                  <a:pt x="689844" y="1360851"/>
                  <a:pt x="691798" y="1188913"/>
                  <a:pt x="672260" y="1263159"/>
                </a:cubicBezTo>
                <a:cubicBezTo>
                  <a:pt x="652722" y="1337405"/>
                  <a:pt x="631230" y="1675421"/>
                  <a:pt x="590199" y="1872759"/>
                </a:cubicBezTo>
                <a:cubicBezTo>
                  <a:pt x="549168" y="2070097"/>
                  <a:pt x="472968" y="2269389"/>
                  <a:pt x="426076" y="2447189"/>
                </a:cubicBezTo>
                <a:cubicBezTo>
                  <a:pt x="402630" y="2536089"/>
                  <a:pt x="390907" y="2639155"/>
                  <a:pt x="376253" y="2730009"/>
                </a:cubicBezTo>
                <a:lnTo>
                  <a:pt x="368557" y="2766646"/>
                </a:lnTo>
                <a:lnTo>
                  <a:pt x="1312" y="2766646"/>
                </a:lnTo>
                <a:lnTo>
                  <a:pt x="7068" y="2737153"/>
                </a:lnTo>
                <a:cubicBezTo>
                  <a:pt x="11983" y="2708639"/>
                  <a:pt x="15768" y="2678232"/>
                  <a:pt x="15768" y="2646482"/>
                </a:cubicBezTo>
                <a:cubicBezTo>
                  <a:pt x="15768" y="2519482"/>
                  <a:pt x="-9632" y="2294789"/>
                  <a:pt x="4045" y="2165835"/>
                </a:cubicBezTo>
                <a:cubicBezTo>
                  <a:pt x="17722" y="2036881"/>
                  <a:pt x="72429" y="1986082"/>
                  <a:pt x="97829" y="1872759"/>
                </a:cubicBezTo>
                <a:cubicBezTo>
                  <a:pt x="123229" y="1759436"/>
                  <a:pt x="132999" y="1661743"/>
                  <a:pt x="156445" y="1485897"/>
                </a:cubicBezTo>
                <a:cubicBezTo>
                  <a:pt x="179891" y="1310051"/>
                  <a:pt x="181844" y="977897"/>
                  <a:pt x="238506" y="817682"/>
                </a:cubicBezTo>
                <a:cubicBezTo>
                  <a:pt x="295168" y="657467"/>
                  <a:pt x="369414" y="608621"/>
                  <a:pt x="496414" y="524605"/>
                </a:cubicBezTo>
                <a:cubicBezTo>
                  <a:pt x="623414" y="440589"/>
                  <a:pt x="893045" y="354620"/>
                  <a:pt x="1000506" y="313589"/>
                </a:cubicBezTo>
                <a:cubicBezTo>
                  <a:pt x="1107967" y="272558"/>
                  <a:pt x="1113829" y="307728"/>
                  <a:pt x="1141183" y="278420"/>
                </a:cubicBezTo>
                <a:cubicBezTo>
                  <a:pt x="1168537" y="249112"/>
                  <a:pt x="1162675" y="188543"/>
                  <a:pt x="1164629" y="137743"/>
                </a:cubicBezTo>
                <a:cubicBezTo>
                  <a:pt x="1165850" y="105993"/>
                  <a:pt x="1124331" y="55926"/>
                  <a:pt x="1115916" y="19024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443CF98E-4103-A34A-98C6-D2EEB8093785}"/>
              </a:ext>
            </a:extLst>
          </p:cNvPr>
          <p:cNvGrpSpPr/>
          <p:nvPr/>
        </p:nvGrpSpPr>
        <p:grpSpPr>
          <a:xfrm>
            <a:off x="7648023" y="1366779"/>
            <a:ext cx="2028092" cy="2895599"/>
            <a:chOff x="7737231" y="820616"/>
            <a:chExt cx="2028092" cy="2895599"/>
          </a:xfrm>
        </p:grpSpPr>
        <p:sp>
          <p:nvSpPr>
            <p:cNvPr id="1030" name="Freeform 1029">
              <a:extLst>
                <a:ext uri="{FF2B5EF4-FFF2-40B4-BE49-F238E27FC236}">
                  <a16:creationId xmlns:a16="http://schemas.microsoft.com/office/drawing/2014/main" id="{95672D28-308F-C741-B92D-4EF110885178}"/>
                </a:ext>
              </a:extLst>
            </p:cNvPr>
            <p:cNvSpPr/>
            <p:nvPr/>
          </p:nvSpPr>
          <p:spPr>
            <a:xfrm>
              <a:off x="8881826" y="1339773"/>
              <a:ext cx="883497" cy="559365"/>
            </a:xfrm>
            <a:custGeom>
              <a:avLst/>
              <a:gdLst>
                <a:gd name="connsiteX0" fmla="*/ 109774 w 883497"/>
                <a:gd name="connsiteY0" fmla="*/ 559365 h 559365"/>
                <a:gd name="connsiteX1" fmla="*/ 4266 w 883497"/>
                <a:gd name="connsiteY1" fmla="*/ 219396 h 559365"/>
                <a:gd name="connsiteX2" fmla="*/ 238728 w 883497"/>
                <a:gd name="connsiteY2" fmla="*/ 20104 h 559365"/>
                <a:gd name="connsiteX3" fmla="*/ 578697 w 883497"/>
                <a:gd name="connsiteY3" fmla="*/ 20104 h 559365"/>
                <a:gd name="connsiteX4" fmla="*/ 777989 w 883497"/>
                <a:gd name="connsiteY4" fmla="*/ 137335 h 559365"/>
                <a:gd name="connsiteX5" fmla="*/ 883497 w 883497"/>
                <a:gd name="connsiteY5" fmla="*/ 231119 h 559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3497" h="559365">
                  <a:moveTo>
                    <a:pt x="109774" y="559365"/>
                  </a:moveTo>
                  <a:cubicBezTo>
                    <a:pt x="46274" y="434319"/>
                    <a:pt x="-17226" y="309273"/>
                    <a:pt x="4266" y="219396"/>
                  </a:cubicBezTo>
                  <a:cubicBezTo>
                    <a:pt x="25758" y="129519"/>
                    <a:pt x="142990" y="53319"/>
                    <a:pt x="238728" y="20104"/>
                  </a:cubicBezTo>
                  <a:cubicBezTo>
                    <a:pt x="334466" y="-13111"/>
                    <a:pt x="488820" y="565"/>
                    <a:pt x="578697" y="20104"/>
                  </a:cubicBezTo>
                  <a:cubicBezTo>
                    <a:pt x="668574" y="39642"/>
                    <a:pt x="727189" y="102166"/>
                    <a:pt x="777989" y="137335"/>
                  </a:cubicBezTo>
                  <a:cubicBezTo>
                    <a:pt x="828789" y="172504"/>
                    <a:pt x="856143" y="201811"/>
                    <a:pt x="883497" y="231119"/>
                  </a:cubicBezTo>
                </a:path>
              </a:pathLst>
            </a:cu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Freeform 1030">
              <a:extLst>
                <a:ext uri="{FF2B5EF4-FFF2-40B4-BE49-F238E27FC236}">
                  <a16:creationId xmlns:a16="http://schemas.microsoft.com/office/drawing/2014/main" id="{D68237D8-7825-7742-8E65-ACA4B4D15090}"/>
                </a:ext>
              </a:extLst>
            </p:cNvPr>
            <p:cNvSpPr/>
            <p:nvPr/>
          </p:nvSpPr>
          <p:spPr>
            <a:xfrm>
              <a:off x="7737231" y="1368578"/>
              <a:ext cx="1289538" cy="1925607"/>
            </a:xfrm>
            <a:custGeom>
              <a:avLst/>
              <a:gdLst>
                <a:gd name="connsiteX0" fmla="*/ 1289538 w 1289538"/>
                <a:gd name="connsiteY0" fmla="*/ 612622 h 1925607"/>
                <a:gd name="connsiteX1" fmla="*/ 1137138 w 1289538"/>
                <a:gd name="connsiteY1" fmla="*/ 225760 h 1925607"/>
                <a:gd name="connsiteX2" fmla="*/ 1113692 w 1289538"/>
                <a:gd name="connsiteY2" fmla="*/ 38191 h 1925607"/>
                <a:gd name="connsiteX3" fmla="*/ 937846 w 1289538"/>
                <a:gd name="connsiteY3" fmla="*/ 3022 h 1925607"/>
                <a:gd name="connsiteX4" fmla="*/ 621323 w 1289538"/>
                <a:gd name="connsiteY4" fmla="*/ 85084 h 1925607"/>
                <a:gd name="connsiteX5" fmla="*/ 398584 w 1289538"/>
                <a:gd name="connsiteY5" fmla="*/ 378160 h 1925607"/>
                <a:gd name="connsiteX6" fmla="*/ 222738 w 1289538"/>
                <a:gd name="connsiteY6" fmla="*/ 530560 h 1925607"/>
                <a:gd name="connsiteX7" fmla="*/ 152400 w 1289538"/>
                <a:gd name="connsiteY7" fmla="*/ 987760 h 1925607"/>
                <a:gd name="connsiteX8" fmla="*/ 35169 w 1289538"/>
                <a:gd name="connsiteY8" fmla="*/ 1632530 h 1925607"/>
                <a:gd name="connsiteX9" fmla="*/ 0 w 1289538"/>
                <a:gd name="connsiteY9" fmla="*/ 1925607 h 1925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9538" h="1925607">
                  <a:moveTo>
                    <a:pt x="1289538" y="612622"/>
                  </a:moveTo>
                  <a:cubicBezTo>
                    <a:pt x="1227992" y="467060"/>
                    <a:pt x="1166446" y="321498"/>
                    <a:pt x="1137138" y="225760"/>
                  </a:cubicBezTo>
                  <a:cubicBezTo>
                    <a:pt x="1107830" y="130022"/>
                    <a:pt x="1146907" y="75314"/>
                    <a:pt x="1113692" y="38191"/>
                  </a:cubicBezTo>
                  <a:cubicBezTo>
                    <a:pt x="1080477" y="1068"/>
                    <a:pt x="1019907" y="-4793"/>
                    <a:pt x="937846" y="3022"/>
                  </a:cubicBezTo>
                  <a:cubicBezTo>
                    <a:pt x="855785" y="10837"/>
                    <a:pt x="711200" y="22561"/>
                    <a:pt x="621323" y="85084"/>
                  </a:cubicBezTo>
                  <a:cubicBezTo>
                    <a:pt x="531446" y="147607"/>
                    <a:pt x="465015" y="303914"/>
                    <a:pt x="398584" y="378160"/>
                  </a:cubicBezTo>
                  <a:cubicBezTo>
                    <a:pt x="332153" y="452406"/>
                    <a:pt x="263769" y="428960"/>
                    <a:pt x="222738" y="530560"/>
                  </a:cubicBezTo>
                  <a:cubicBezTo>
                    <a:pt x="181707" y="632160"/>
                    <a:pt x="183661" y="804098"/>
                    <a:pt x="152400" y="987760"/>
                  </a:cubicBezTo>
                  <a:cubicBezTo>
                    <a:pt x="121139" y="1171422"/>
                    <a:pt x="60569" y="1476222"/>
                    <a:pt x="35169" y="1632530"/>
                  </a:cubicBezTo>
                  <a:cubicBezTo>
                    <a:pt x="9769" y="1788838"/>
                    <a:pt x="4884" y="1857222"/>
                    <a:pt x="0" y="1925607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Freeform 1031">
              <a:extLst>
                <a:ext uri="{FF2B5EF4-FFF2-40B4-BE49-F238E27FC236}">
                  <a16:creationId xmlns:a16="http://schemas.microsoft.com/office/drawing/2014/main" id="{204ECA34-982A-E942-BB1A-E41680C06D96}"/>
                </a:ext>
              </a:extLst>
            </p:cNvPr>
            <p:cNvSpPr/>
            <p:nvPr/>
          </p:nvSpPr>
          <p:spPr>
            <a:xfrm>
              <a:off x="7995138" y="1723292"/>
              <a:ext cx="164124" cy="1524000"/>
            </a:xfrm>
            <a:custGeom>
              <a:avLst/>
              <a:gdLst>
                <a:gd name="connsiteX0" fmla="*/ 164124 w 164124"/>
                <a:gd name="connsiteY0" fmla="*/ 0 h 1524000"/>
                <a:gd name="connsiteX1" fmla="*/ 82062 w 164124"/>
                <a:gd name="connsiteY1" fmla="*/ 550985 h 1524000"/>
                <a:gd name="connsiteX2" fmla="*/ 70339 w 164124"/>
                <a:gd name="connsiteY2" fmla="*/ 1230923 h 1524000"/>
                <a:gd name="connsiteX3" fmla="*/ 0 w 164124"/>
                <a:gd name="connsiteY3" fmla="*/ 1524000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124" h="1524000">
                  <a:moveTo>
                    <a:pt x="164124" y="0"/>
                  </a:moveTo>
                  <a:cubicBezTo>
                    <a:pt x="130908" y="172915"/>
                    <a:pt x="97693" y="345831"/>
                    <a:pt x="82062" y="550985"/>
                  </a:cubicBezTo>
                  <a:cubicBezTo>
                    <a:pt x="66431" y="756139"/>
                    <a:pt x="84016" y="1068754"/>
                    <a:pt x="70339" y="1230923"/>
                  </a:cubicBezTo>
                  <a:cubicBezTo>
                    <a:pt x="56662" y="1393092"/>
                    <a:pt x="28331" y="1458546"/>
                    <a:pt x="0" y="1524000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Freeform 1032">
              <a:extLst>
                <a:ext uri="{FF2B5EF4-FFF2-40B4-BE49-F238E27FC236}">
                  <a16:creationId xmlns:a16="http://schemas.microsoft.com/office/drawing/2014/main" id="{799A9FF0-F41F-A64F-BD9A-41BAB3EE61A0}"/>
                </a:ext>
              </a:extLst>
            </p:cNvPr>
            <p:cNvSpPr/>
            <p:nvPr/>
          </p:nvSpPr>
          <p:spPr>
            <a:xfrm>
              <a:off x="8804031" y="820616"/>
              <a:ext cx="293077" cy="1230923"/>
            </a:xfrm>
            <a:custGeom>
              <a:avLst/>
              <a:gdLst>
                <a:gd name="connsiteX0" fmla="*/ 293077 w 293077"/>
                <a:gd name="connsiteY0" fmla="*/ 1230923 h 1230923"/>
                <a:gd name="connsiteX1" fmla="*/ 70338 w 293077"/>
                <a:gd name="connsiteY1" fmla="*/ 867507 h 1230923"/>
                <a:gd name="connsiteX2" fmla="*/ 23446 w 293077"/>
                <a:gd name="connsiteY2" fmla="*/ 351692 h 1230923"/>
                <a:gd name="connsiteX3" fmla="*/ 0 w 293077"/>
                <a:gd name="connsiteY3" fmla="*/ 0 h 123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077" h="1230923">
                  <a:moveTo>
                    <a:pt x="293077" y="1230923"/>
                  </a:moveTo>
                  <a:cubicBezTo>
                    <a:pt x="204177" y="1122484"/>
                    <a:pt x="115277" y="1014046"/>
                    <a:pt x="70338" y="867507"/>
                  </a:cubicBezTo>
                  <a:cubicBezTo>
                    <a:pt x="25399" y="720968"/>
                    <a:pt x="35169" y="496276"/>
                    <a:pt x="23446" y="351692"/>
                  </a:cubicBezTo>
                  <a:cubicBezTo>
                    <a:pt x="11723" y="207108"/>
                    <a:pt x="5861" y="103554"/>
                    <a:pt x="0" y="0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Freeform 1033">
              <a:extLst>
                <a:ext uri="{FF2B5EF4-FFF2-40B4-BE49-F238E27FC236}">
                  <a16:creationId xmlns:a16="http://schemas.microsoft.com/office/drawing/2014/main" id="{85C95A88-F98C-E742-B1B2-6601F8701847}"/>
                </a:ext>
              </a:extLst>
            </p:cNvPr>
            <p:cNvSpPr/>
            <p:nvPr/>
          </p:nvSpPr>
          <p:spPr>
            <a:xfrm>
              <a:off x="8861590" y="844062"/>
              <a:ext cx="352748" cy="1277815"/>
            </a:xfrm>
            <a:custGeom>
              <a:avLst/>
              <a:gdLst>
                <a:gd name="connsiteX0" fmla="*/ 294133 w 352748"/>
                <a:gd name="connsiteY0" fmla="*/ 1277815 h 1277815"/>
                <a:gd name="connsiteX1" fmla="*/ 1056 w 352748"/>
                <a:gd name="connsiteY1" fmla="*/ 785446 h 1277815"/>
                <a:gd name="connsiteX2" fmla="*/ 200348 w 352748"/>
                <a:gd name="connsiteY2" fmla="*/ 550984 h 1277815"/>
                <a:gd name="connsiteX3" fmla="*/ 317579 w 352748"/>
                <a:gd name="connsiteY3" fmla="*/ 457200 h 1277815"/>
                <a:gd name="connsiteX4" fmla="*/ 352748 w 352748"/>
                <a:gd name="connsiteY4" fmla="*/ 0 h 127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748" h="1277815">
                  <a:moveTo>
                    <a:pt x="294133" y="1277815"/>
                  </a:moveTo>
                  <a:cubicBezTo>
                    <a:pt x="155410" y="1092199"/>
                    <a:pt x="16687" y="906584"/>
                    <a:pt x="1056" y="785446"/>
                  </a:cubicBezTo>
                  <a:cubicBezTo>
                    <a:pt x="-14575" y="664307"/>
                    <a:pt x="147594" y="605692"/>
                    <a:pt x="200348" y="550984"/>
                  </a:cubicBezTo>
                  <a:cubicBezTo>
                    <a:pt x="253102" y="496276"/>
                    <a:pt x="292179" y="549031"/>
                    <a:pt x="317579" y="457200"/>
                  </a:cubicBezTo>
                  <a:cubicBezTo>
                    <a:pt x="342979" y="365369"/>
                    <a:pt x="347863" y="182684"/>
                    <a:pt x="352748" y="0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Freeform 1035">
              <a:extLst>
                <a:ext uri="{FF2B5EF4-FFF2-40B4-BE49-F238E27FC236}">
                  <a16:creationId xmlns:a16="http://schemas.microsoft.com/office/drawing/2014/main" id="{388F9E79-63C9-2248-83BC-DE67F3B60228}"/>
                </a:ext>
              </a:extLst>
            </p:cNvPr>
            <p:cNvSpPr/>
            <p:nvPr/>
          </p:nvSpPr>
          <p:spPr>
            <a:xfrm>
              <a:off x="8651630" y="1910861"/>
              <a:ext cx="350069" cy="1781908"/>
            </a:xfrm>
            <a:custGeom>
              <a:avLst/>
              <a:gdLst>
                <a:gd name="connsiteX0" fmla="*/ 386862 w 445625"/>
                <a:gd name="connsiteY0" fmla="*/ 0 h 1781908"/>
                <a:gd name="connsiteX1" fmla="*/ 422031 w 445625"/>
                <a:gd name="connsiteY1" fmla="*/ 480647 h 1781908"/>
                <a:gd name="connsiteX2" fmla="*/ 433754 w 445625"/>
                <a:gd name="connsiteY2" fmla="*/ 902677 h 1781908"/>
                <a:gd name="connsiteX3" fmla="*/ 246185 w 445625"/>
                <a:gd name="connsiteY3" fmla="*/ 1113693 h 1781908"/>
                <a:gd name="connsiteX4" fmla="*/ 82062 w 445625"/>
                <a:gd name="connsiteY4" fmla="*/ 1336431 h 1781908"/>
                <a:gd name="connsiteX5" fmla="*/ 0 w 445625"/>
                <a:gd name="connsiteY5" fmla="*/ 1781908 h 178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5625" h="1781908">
                  <a:moveTo>
                    <a:pt x="386862" y="0"/>
                  </a:moveTo>
                  <a:cubicBezTo>
                    <a:pt x="400539" y="165100"/>
                    <a:pt x="414216" y="330201"/>
                    <a:pt x="422031" y="480647"/>
                  </a:cubicBezTo>
                  <a:cubicBezTo>
                    <a:pt x="429846" y="631093"/>
                    <a:pt x="463062" y="797169"/>
                    <a:pt x="433754" y="902677"/>
                  </a:cubicBezTo>
                  <a:cubicBezTo>
                    <a:pt x="404446" y="1008185"/>
                    <a:pt x="304800" y="1041401"/>
                    <a:pt x="246185" y="1113693"/>
                  </a:cubicBezTo>
                  <a:cubicBezTo>
                    <a:pt x="187570" y="1185985"/>
                    <a:pt x="123093" y="1225062"/>
                    <a:pt x="82062" y="1336431"/>
                  </a:cubicBezTo>
                  <a:cubicBezTo>
                    <a:pt x="41031" y="1447800"/>
                    <a:pt x="20515" y="1614854"/>
                    <a:pt x="0" y="1781908"/>
                  </a:cubicBezTo>
                </a:path>
              </a:pathLst>
            </a:custGeom>
            <a:noFill/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Freeform 1037">
              <a:extLst>
                <a:ext uri="{FF2B5EF4-FFF2-40B4-BE49-F238E27FC236}">
                  <a16:creationId xmlns:a16="http://schemas.microsoft.com/office/drawing/2014/main" id="{0AC07E08-D66B-084A-9052-0474326A0915}"/>
                </a:ext>
              </a:extLst>
            </p:cNvPr>
            <p:cNvSpPr/>
            <p:nvPr/>
          </p:nvSpPr>
          <p:spPr>
            <a:xfrm>
              <a:off x="8962983" y="1934308"/>
              <a:ext cx="579602" cy="1781907"/>
            </a:xfrm>
            <a:custGeom>
              <a:avLst/>
              <a:gdLst>
                <a:gd name="connsiteX0" fmla="*/ 16894 w 579602"/>
                <a:gd name="connsiteY0" fmla="*/ 0 h 1781907"/>
                <a:gd name="connsiteX1" fmla="*/ 40340 w 579602"/>
                <a:gd name="connsiteY1" fmla="*/ 832338 h 1781907"/>
                <a:gd name="connsiteX2" fmla="*/ 368586 w 579602"/>
                <a:gd name="connsiteY2" fmla="*/ 1148861 h 1781907"/>
                <a:gd name="connsiteX3" fmla="*/ 544432 w 579602"/>
                <a:gd name="connsiteY3" fmla="*/ 1524000 h 1781907"/>
                <a:gd name="connsiteX4" fmla="*/ 579602 w 579602"/>
                <a:gd name="connsiteY4" fmla="*/ 1781907 h 1781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602" h="1781907">
                  <a:moveTo>
                    <a:pt x="16894" y="0"/>
                  </a:moveTo>
                  <a:cubicBezTo>
                    <a:pt x="-691" y="320430"/>
                    <a:pt x="-18275" y="640861"/>
                    <a:pt x="40340" y="832338"/>
                  </a:cubicBezTo>
                  <a:cubicBezTo>
                    <a:pt x="98955" y="1023815"/>
                    <a:pt x="284571" y="1033584"/>
                    <a:pt x="368586" y="1148861"/>
                  </a:cubicBezTo>
                  <a:cubicBezTo>
                    <a:pt x="452601" y="1264138"/>
                    <a:pt x="509263" y="1418492"/>
                    <a:pt x="544432" y="1524000"/>
                  </a:cubicBezTo>
                  <a:cubicBezTo>
                    <a:pt x="579601" y="1629508"/>
                    <a:pt x="579601" y="1705707"/>
                    <a:pt x="579602" y="1781907"/>
                  </a:cubicBezTo>
                </a:path>
              </a:pathLst>
            </a:custGeom>
            <a:noFill/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43" name="Freeform 1042">
            <a:extLst>
              <a:ext uri="{FF2B5EF4-FFF2-40B4-BE49-F238E27FC236}">
                <a16:creationId xmlns:a16="http://schemas.microsoft.com/office/drawing/2014/main" id="{450C7717-FBF6-6F4F-A9C5-96FCF79F0627}"/>
              </a:ext>
            </a:extLst>
          </p:cNvPr>
          <p:cNvSpPr/>
          <p:nvPr/>
        </p:nvSpPr>
        <p:spPr>
          <a:xfrm>
            <a:off x="7810844" y="3781732"/>
            <a:ext cx="95087" cy="457200"/>
          </a:xfrm>
          <a:custGeom>
            <a:avLst/>
            <a:gdLst>
              <a:gd name="connsiteX0" fmla="*/ 95087 w 95087"/>
              <a:gd name="connsiteY0" fmla="*/ 0 h 457200"/>
              <a:gd name="connsiteX1" fmla="*/ 13025 w 95087"/>
              <a:gd name="connsiteY1" fmla="*/ 316523 h 457200"/>
              <a:gd name="connsiteX2" fmla="*/ 1302 w 95087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087" h="457200">
                <a:moveTo>
                  <a:pt x="95087" y="0"/>
                </a:moveTo>
                <a:cubicBezTo>
                  <a:pt x="61871" y="120161"/>
                  <a:pt x="28656" y="240323"/>
                  <a:pt x="13025" y="316523"/>
                </a:cubicBezTo>
                <a:cubicBezTo>
                  <a:pt x="-2606" y="392723"/>
                  <a:pt x="-652" y="424961"/>
                  <a:pt x="1302" y="457200"/>
                </a:cubicBezTo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Freeform 1043">
            <a:extLst>
              <a:ext uri="{FF2B5EF4-FFF2-40B4-BE49-F238E27FC236}">
                <a16:creationId xmlns:a16="http://schemas.microsoft.com/office/drawing/2014/main" id="{ABC589A6-3D56-634B-9207-B86C8BCC3A7E}"/>
              </a:ext>
            </a:extLst>
          </p:cNvPr>
          <p:cNvSpPr/>
          <p:nvPr/>
        </p:nvSpPr>
        <p:spPr>
          <a:xfrm>
            <a:off x="7624577" y="3816901"/>
            <a:ext cx="23446" cy="422031"/>
          </a:xfrm>
          <a:custGeom>
            <a:avLst/>
            <a:gdLst>
              <a:gd name="connsiteX0" fmla="*/ 23446 w 23446"/>
              <a:gd name="connsiteY0" fmla="*/ 0 h 422031"/>
              <a:gd name="connsiteX1" fmla="*/ 0 w 23446"/>
              <a:gd name="connsiteY1" fmla="*/ 422031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446" h="422031">
                <a:moveTo>
                  <a:pt x="23446" y="0"/>
                </a:moveTo>
                <a:lnTo>
                  <a:pt x="0" y="422031"/>
                </a:lnTo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Freeform 1048">
            <a:extLst>
              <a:ext uri="{FF2B5EF4-FFF2-40B4-BE49-F238E27FC236}">
                <a16:creationId xmlns:a16="http://schemas.microsoft.com/office/drawing/2014/main" id="{249C8234-E292-3C46-BD1E-D69928BE0D6B}"/>
              </a:ext>
            </a:extLst>
          </p:cNvPr>
          <p:cNvSpPr/>
          <p:nvPr/>
        </p:nvSpPr>
        <p:spPr>
          <a:xfrm>
            <a:off x="7706638" y="3418318"/>
            <a:ext cx="187569" cy="132892"/>
          </a:xfrm>
          <a:custGeom>
            <a:avLst/>
            <a:gdLst>
              <a:gd name="connsiteX0" fmla="*/ 199292 w 199292"/>
              <a:gd name="connsiteY0" fmla="*/ 0 h 121169"/>
              <a:gd name="connsiteX1" fmla="*/ 93785 w 199292"/>
              <a:gd name="connsiteY1" fmla="*/ 117231 h 121169"/>
              <a:gd name="connsiteX2" fmla="*/ 0 w 199292"/>
              <a:gd name="connsiteY2" fmla="*/ 82061 h 12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292" h="121169">
                <a:moveTo>
                  <a:pt x="199292" y="0"/>
                </a:moveTo>
                <a:cubicBezTo>
                  <a:pt x="163146" y="51777"/>
                  <a:pt x="127000" y="103554"/>
                  <a:pt x="93785" y="117231"/>
                </a:cubicBezTo>
                <a:cubicBezTo>
                  <a:pt x="60570" y="130908"/>
                  <a:pt x="30285" y="106484"/>
                  <a:pt x="0" y="82061"/>
                </a:cubicBezTo>
              </a:path>
            </a:pathLst>
          </a:custGeom>
          <a:noFill/>
          <a:ln w="50800" cap="rnd">
            <a:gradFill>
              <a:gsLst>
                <a:gs pos="0">
                  <a:srgbClr val="AE2D2A"/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8" name="Group 1047">
            <a:extLst>
              <a:ext uri="{FF2B5EF4-FFF2-40B4-BE49-F238E27FC236}">
                <a16:creationId xmlns:a16="http://schemas.microsoft.com/office/drawing/2014/main" id="{A11926B1-21AE-0641-B872-D86351568FCC}"/>
              </a:ext>
            </a:extLst>
          </p:cNvPr>
          <p:cNvGrpSpPr/>
          <p:nvPr/>
        </p:nvGrpSpPr>
        <p:grpSpPr>
          <a:xfrm>
            <a:off x="7589407" y="1366778"/>
            <a:ext cx="2004646" cy="2895600"/>
            <a:chOff x="7678615" y="820615"/>
            <a:chExt cx="2004646" cy="2895600"/>
          </a:xfrm>
        </p:grpSpPr>
        <p:grpSp>
          <p:nvGrpSpPr>
            <p:cNvPr id="1028" name="Group 1027">
              <a:extLst>
                <a:ext uri="{FF2B5EF4-FFF2-40B4-BE49-F238E27FC236}">
                  <a16:creationId xmlns:a16="http://schemas.microsoft.com/office/drawing/2014/main" id="{E8DD01D7-E0A7-A04E-AA46-B9AFB0B91BA5}"/>
                </a:ext>
              </a:extLst>
            </p:cNvPr>
            <p:cNvGrpSpPr/>
            <p:nvPr/>
          </p:nvGrpSpPr>
          <p:grpSpPr>
            <a:xfrm>
              <a:off x="7983857" y="820615"/>
              <a:ext cx="1699404" cy="2895600"/>
              <a:chOff x="7972134" y="820615"/>
              <a:chExt cx="1699404" cy="2895600"/>
            </a:xfrm>
          </p:grpSpPr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2E208DB1-9B49-B543-998A-2360941BFA6A}"/>
                  </a:ext>
                </a:extLst>
              </p:cNvPr>
              <p:cNvSpPr/>
              <p:nvPr/>
            </p:nvSpPr>
            <p:spPr>
              <a:xfrm>
                <a:off x="8814130" y="1703254"/>
                <a:ext cx="498284" cy="585221"/>
              </a:xfrm>
              <a:custGeom>
                <a:avLst/>
                <a:gdLst>
                  <a:gd name="connsiteX0" fmla="*/ 142301 w 498284"/>
                  <a:gd name="connsiteY0" fmla="*/ 20038 h 585221"/>
                  <a:gd name="connsiteX1" fmla="*/ 13347 w 498284"/>
                  <a:gd name="connsiteY1" fmla="*/ 125546 h 585221"/>
                  <a:gd name="connsiteX2" fmla="*/ 13347 w 498284"/>
                  <a:gd name="connsiteY2" fmla="*/ 242777 h 585221"/>
                  <a:gd name="connsiteX3" fmla="*/ 95408 w 498284"/>
                  <a:gd name="connsiteY3" fmla="*/ 453792 h 585221"/>
                  <a:gd name="connsiteX4" fmla="*/ 482270 w 498284"/>
                  <a:gd name="connsiteY4" fmla="*/ 571023 h 585221"/>
                  <a:gd name="connsiteX5" fmla="*/ 411932 w 498284"/>
                  <a:gd name="connsiteY5" fmla="*/ 125546 h 585221"/>
                  <a:gd name="connsiteX6" fmla="*/ 294701 w 498284"/>
                  <a:gd name="connsiteY6" fmla="*/ 8315 h 585221"/>
                  <a:gd name="connsiteX7" fmla="*/ 142301 w 498284"/>
                  <a:gd name="connsiteY7" fmla="*/ 20038 h 58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8284" h="585221">
                    <a:moveTo>
                      <a:pt x="142301" y="20038"/>
                    </a:moveTo>
                    <a:cubicBezTo>
                      <a:pt x="95409" y="39576"/>
                      <a:pt x="34839" y="88423"/>
                      <a:pt x="13347" y="125546"/>
                    </a:cubicBezTo>
                    <a:cubicBezTo>
                      <a:pt x="-8145" y="162669"/>
                      <a:pt x="-330" y="188069"/>
                      <a:pt x="13347" y="242777"/>
                    </a:cubicBezTo>
                    <a:cubicBezTo>
                      <a:pt x="27024" y="297485"/>
                      <a:pt x="17254" y="399084"/>
                      <a:pt x="95408" y="453792"/>
                    </a:cubicBezTo>
                    <a:cubicBezTo>
                      <a:pt x="173562" y="508500"/>
                      <a:pt x="429516" y="625731"/>
                      <a:pt x="482270" y="571023"/>
                    </a:cubicBezTo>
                    <a:cubicBezTo>
                      <a:pt x="535024" y="516315"/>
                      <a:pt x="443193" y="219331"/>
                      <a:pt x="411932" y="125546"/>
                    </a:cubicBezTo>
                    <a:cubicBezTo>
                      <a:pt x="380671" y="31761"/>
                      <a:pt x="341593" y="23946"/>
                      <a:pt x="294701" y="8315"/>
                    </a:cubicBezTo>
                    <a:cubicBezTo>
                      <a:pt x="247809" y="-7316"/>
                      <a:pt x="189193" y="500"/>
                      <a:pt x="142301" y="20038"/>
                    </a:cubicBezTo>
                    <a:close/>
                  </a:path>
                </a:pathLst>
              </a:custGeom>
              <a:solidFill>
                <a:srgbClr val="AE2D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79626587-A16D-AE44-A092-47FA18177D1A}"/>
                  </a:ext>
                </a:extLst>
              </p:cNvPr>
              <p:cNvSpPr/>
              <p:nvPr/>
            </p:nvSpPr>
            <p:spPr>
              <a:xfrm>
                <a:off x="8929882" y="1543738"/>
                <a:ext cx="262950" cy="1422200"/>
              </a:xfrm>
              <a:custGeom>
                <a:avLst/>
                <a:gdLst>
                  <a:gd name="connsiteX0" fmla="*/ 76575 w 381598"/>
                  <a:gd name="connsiteY0" fmla="*/ 367124 h 1422200"/>
                  <a:gd name="connsiteX1" fmla="*/ 6236 w 381598"/>
                  <a:gd name="connsiteY1" fmla="*/ 167831 h 1422200"/>
                  <a:gd name="connsiteX2" fmla="*/ 217251 w 381598"/>
                  <a:gd name="connsiteY2" fmla="*/ 3708 h 1422200"/>
                  <a:gd name="connsiteX3" fmla="*/ 381375 w 381598"/>
                  <a:gd name="connsiteY3" fmla="*/ 85770 h 1422200"/>
                  <a:gd name="connsiteX4" fmla="*/ 252421 w 381598"/>
                  <a:gd name="connsiteY4" fmla="*/ 437462 h 1422200"/>
                  <a:gd name="connsiteX5" fmla="*/ 240698 w 381598"/>
                  <a:gd name="connsiteY5" fmla="*/ 859493 h 1422200"/>
                  <a:gd name="connsiteX6" fmla="*/ 240698 w 381598"/>
                  <a:gd name="connsiteY6" fmla="*/ 1387031 h 1422200"/>
                  <a:gd name="connsiteX7" fmla="*/ 240698 w 381598"/>
                  <a:gd name="connsiteY7" fmla="*/ 1422200 h 142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598" h="1422200">
                    <a:moveTo>
                      <a:pt x="76575" y="367124"/>
                    </a:moveTo>
                    <a:cubicBezTo>
                      <a:pt x="29682" y="297762"/>
                      <a:pt x="-17210" y="228400"/>
                      <a:pt x="6236" y="167831"/>
                    </a:cubicBezTo>
                    <a:cubicBezTo>
                      <a:pt x="29682" y="107262"/>
                      <a:pt x="154728" y="17385"/>
                      <a:pt x="217251" y="3708"/>
                    </a:cubicBezTo>
                    <a:cubicBezTo>
                      <a:pt x="279774" y="-9969"/>
                      <a:pt x="375513" y="13478"/>
                      <a:pt x="381375" y="85770"/>
                    </a:cubicBezTo>
                    <a:cubicBezTo>
                      <a:pt x="387237" y="158062"/>
                      <a:pt x="275867" y="308508"/>
                      <a:pt x="252421" y="437462"/>
                    </a:cubicBezTo>
                    <a:cubicBezTo>
                      <a:pt x="228975" y="566416"/>
                      <a:pt x="242652" y="701232"/>
                      <a:pt x="240698" y="859493"/>
                    </a:cubicBezTo>
                    <a:cubicBezTo>
                      <a:pt x="238744" y="1017754"/>
                      <a:pt x="240698" y="1387031"/>
                      <a:pt x="240698" y="1387031"/>
                    </a:cubicBezTo>
                    <a:lnTo>
                      <a:pt x="240698" y="1422200"/>
                    </a:lnTo>
                  </a:path>
                </a:pathLst>
              </a:custGeom>
              <a:noFill/>
              <a:ln w="63500">
                <a:solidFill>
                  <a:srgbClr val="AE2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5720A30D-28DB-1149-8CF2-F1EFB63D04E6}"/>
                  </a:ext>
                </a:extLst>
              </p:cNvPr>
              <p:cNvSpPr/>
              <p:nvPr/>
            </p:nvSpPr>
            <p:spPr>
              <a:xfrm>
                <a:off x="7972134" y="1324529"/>
                <a:ext cx="1007743" cy="1585390"/>
              </a:xfrm>
              <a:custGeom>
                <a:avLst/>
                <a:gdLst>
                  <a:gd name="connsiteX0" fmla="*/ 1007743 w 1007743"/>
                  <a:gd name="connsiteY0" fmla="*/ 293256 h 1585390"/>
                  <a:gd name="connsiteX1" fmla="*/ 937405 w 1007743"/>
                  <a:gd name="connsiteY1" fmla="*/ 105686 h 1585390"/>
                  <a:gd name="connsiteX2" fmla="*/ 761558 w 1007743"/>
                  <a:gd name="connsiteY2" fmla="*/ 179 h 1585390"/>
                  <a:gd name="connsiteX3" fmla="*/ 362974 w 1007743"/>
                  <a:gd name="connsiteY3" fmla="*/ 129133 h 1585390"/>
                  <a:gd name="connsiteX4" fmla="*/ 128512 w 1007743"/>
                  <a:gd name="connsiteY4" fmla="*/ 469102 h 1585390"/>
                  <a:gd name="connsiteX5" fmla="*/ 11281 w 1007743"/>
                  <a:gd name="connsiteY5" fmla="*/ 1453840 h 1585390"/>
                  <a:gd name="connsiteX6" fmla="*/ 11281 w 1007743"/>
                  <a:gd name="connsiteY6" fmla="*/ 1547625 h 1585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7743" h="1585390">
                    <a:moveTo>
                      <a:pt x="1007743" y="293256"/>
                    </a:moveTo>
                    <a:cubicBezTo>
                      <a:pt x="993089" y="223894"/>
                      <a:pt x="978436" y="154532"/>
                      <a:pt x="937405" y="105686"/>
                    </a:cubicBezTo>
                    <a:cubicBezTo>
                      <a:pt x="896374" y="56840"/>
                      <a:pt x="857296" y="-3729"/>
                      <a:pt x="761558" y="179"/>
                    </a:cubicBezTo>
                    <a:cubicBezTo>
                      <a:pt x="665820" y="4087"/>
                      <a:pt x="468482" y="50979"/>
                      <a:pt x="362974" y="129133"/>
                    </a:cubicBezTo>
                    <a:cubicBezTo>
                      <a:pt x="257466" y="207287"/>
                      <a:pt x="187127" y="248317"/>
                      <a:pt x="128512" y="469102"/>
                    </a:cubicBezTo>
                    <a:cubicBezTo>
                      <a:pt x="69896" y="689887"/>
                      <a:pt x="30819" y="1274086"/>
                      <a:pt x="11281" y="1453840"/>
                    </a:cubicBezTo>
                    <a:cubicBezTo>
                      <a:pt x="-8258" y="1633594"/>
                      <a:pt x="1511" y="1590609"/>
                      <a:pt x="11281" y="1547625"/>
                    </a:cubicBezTo>
                  </a:path>
                </a:pathLst>
              </a:custGeom>
              <a:noFill/>
              <a:ln w="38100">
                <a:solidFill>
                  <a:srgbClr val="AE2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9904F3A2-70BC-A047-8113-077E1C0AFF1D}"/>
                  </a:ext>
                </a:extLst>
              </p:cNvPr>
              <p:cNvSpPr/>
              <p:nvPr/>
            </p:nvSpPr>
            <p:spPr>
              <a:xfrm>
                <a:off x="8839200" y="820615"/>
                <a:ext cx="175846" cy="762000"/>
              </a:xfrm>
              <a:custGeom>
                <a:avLst/>
                <a:gdLst>
                  <a:gd name="connsiteX0" fmla="*/ 175846 w 175846"/>
                  <a:gd name="connsiteY0" fmla="*/ 762000 h 762000"/>
                  <a:gd name="connsiteX1" fmla="*/ 46892 w 175846"/>
                  <a:gd name="connsiteY1" fmla="*/ 562708 h 762000"/>
                  <a:gd name="connsiteX2" fmla="*/ 11723 w 175846"/>
                  <a:gd name="connsiteY2" fmla="*/ 433754 h 762000"/>
                  <a:gd name="connsiteX3" fmla="*/ 0 w 175846"/>
                  <a:gd name="connsiteY3" fmla="*/ 0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846" h="762000">
                    <a:moveTo>
                      <a:pt x="175846" y="762000"/>
                    </a:moveTo>
                    <a:cubicBezTo>
                      <a:pt x="125046" y="689708"/>
                      <a:pt x="74246" y="617416"/>
                      <a:pt x="46892" y="562708"/>
                    </a:cubicBezTo>
                    <a:cubicBezTo>
                      <a:pt x="19538" y="508000"/>
                      <a:pt x="19538" y="527539"/>
                      <a:pt x="11723" y="433754"/>
                    </a:cubicBezTo>
                    <a:cubicBezTo>
                      <a:pt x="3908" y="339969"/>
                      <a:pt x="1954" y="169984"/>
                      <a:pt x="0" y="0"/>
                    </a:cubicBezTo>
                  </a:path>
                </a:pathLst>
              </a:custGeom>
              <a:noFill/>
              <a:ln w="38100">
                <a:solidFill>
                  <a:srgbClr val="AE2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C0C26A21-1EA1-EE4A-A580-5A26BB45C8E9}"/>
                  </a:ext>
                </a:extLst>
              </p:cNvPr>
              <p:cNvSpPr/>
              <p:nvPr/>
            </p:nvSpPr>
            <p:spPr>
              <a:xfrm>
                <a:off x="9061939" y="844061"/>
                <a:ext cx="111146" cy="703385"/>
              </a:xfrm>
              <a:custGeom>
                <a:avLst/>
                <a:gdLst>
                  <a:gd name="connsiteX0" fmla="*/ 0 w 111146"/>
                  <a:gd name="connsiteY0" fmla="*/ 703385 h 703385"/>
                  <a:gd name="connsiteX1" fmla="*/ 46892 w 111146"/>
                  <a:gd name="connsiteY1" fmla="*/ 492370 h 703385"/>
                  <a:gd name="connsiteX2" fmla="*/ 105507 w 111146"/>
                  <a:gd name="connsiteY2" fmla="*/ 363416 h 703385"/>
                  <a:gd name="connsiteX3" fmla="*/ 105507 w 111146"/>
                  <a:gd name="connsiteY3" fmla="*/ 0 h 703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146" h="703385">
                    <a:moveTo>
                      <a:pt x="0" y="703385"/>
                    </a:moveTo>
                    <a:cubicBezTo>
                      <a:pt x="14654" y="626208"/>
                      <a:pt x="29308" y="549031"/>
                      <a:pt x="46892" y="492370"/>
                    </a:cubicBezTo>
                    <a:cubicBezTo>
                      <a:pt x="64476" y="435709"/>
                      <a:pt x="95738" y="445478"/>
                      <a:pt x="105507" y="363416"/>
                    </a:cubicBezTo>
                    <a:cubicBezTo>
                      <a:pt x="115276" y="281354"/>
                      <a:pt x="110391" y="140677"/>
                      <a:pt x="105507" y="0"/>
                    </a:cubicBezTo>
                  </a:path>
                </a:pathLst>
              </a:custGeom>
              <a:noFill/>
              <a:ln w="38100">
                <a:solidFill>
                  <a:srgbClr val="AE2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5" name="Freeform 1024">
                <a:extLst>
                  <a:ext uri="{FF2B5EF4-FFF2-40B4-BE49-F238E27FC236}">
                    <a16:creationId xmlns:a16="http://schemas.microsoft.com/office/drawing/2014/main" id="{C51281C7-70BF-1C4B-9AFD-1461B645B07E}"/>
                  </a:ext>
                </a:extLst>
              </p:cNvPr>
              <p:cNvSpPr/>
              <p:nvPr/>
            </p:nvSpPr>
            <p:spPr>
              <a:xfrm>
                <a:off x="9163015" y="1319854"/>
                <a:ext cx="508523" cy="262761"/>
              </a:xfrm>
              <a:custGeom>
                <a:avLst/>
                <a:gdLst>
                  <a:gd name="connsiteX0" fmla="*/ 4431 w 508523"/>
                  <a:gd name="connsiteY0" fmla="*/ 262761 h 262761"/>
                  <a:gd name="connsiteX1" fmla="*/ 27877 w 508523"/>
                  <a:gd name="connsiteY1" fmla="*/ 110361 h 262761"/>
                  <a:gd name="connsiteX2" fmla="*/ 215447 w 508523"/>
                  <a:gd name="connsiteY2" fmla="*/ 4854 h 262761"/>
                  <a:gd name="connsiteX3" fmla="*/ 426462 w 508523"/>
                  <a:gd name="connsiteY3" fmla="*/ 28300 h 262761"/>
                  <a:gd name="connsiteX4" fmla="*/ 508523 w 508523"/>
                  <a:gd name="connsiteY4" fmla="*/ 122084 h 262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8523" h="262761">
                    <a:moveTo>
                      <a:pt x="4431" y="262761"/>
                    </a:moveTo>
                    <a:cubicBezTo>
                      <a:pt x="-1431" y="208053"/>
                      <a:pt x="-7292" y="153345"/>
                      <a:pt x="27877" y="110361"/>
                    </a:cubicBezTo>
                    <a:cubicBezTo>
                      <a:pt x="63046" y="67377"/>
                      <a:pt x="149016" y="18531"/>
                      <a:pt x="215447" y="4854"/>
                    </a:cubicBezTo>
                    <a:cubicBezTo>
                      <a:pt x="281878" y="-8823"/>
                      <a:pt x="377616" y="8762"/>
                      <a:pt x="426462" y="28300"/>
                    </a:cubicBezTo>
                    <a:cubicBezTo>
                      <a:pt x="475308" y="47838"/>
                      <a:pt x="491915" y="84961"/>
                      <a:pt x="508523" y="122084"/>
                    </a:cubicBezTo>
                  </a:path>
                </a:pathLst>
              </a:custGeom>
              <a:noFill/>
              <a:ln w="38100">
                <a:solidFill>
                  <a:srgbClr val="AE2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7" name="Freeform 1026">
                <a:extLst>
                  <a:ext uri="{FF2B5EF4-FFF2-40B4-BE49-F238E27FC236}">
                    <a16:creationId xmlns:a16="http://schemas.microsoft.com/office/drawing/2014/main" id="{5B17F61B-D5C9-3D40-B366-9FD2C15830C7}"/>
                  </a:ext>
                </a:extLst>
              </p:cNvPr>
              <p:cNvSpPr/>
              <p:nvPr/>
            </p:nvSpPr>
            <p:spPr>
              <a:xfrm>
                <a:off x="8593015" y="2942492"/>
                <a:ext cx="492370" cy="762000"/>
              </a:xfrm>
              <a:custGeom>
                <a:avLst/>
                <a:gdLst>
                  <a:gd name="connsiteX0" fmla="*/ 492370 w 492370"/>
                  <a:gd name="connsiteY0" fmla="*/ 0 h 762000"/>
                  <a:gd name="connsiteX1" fmla="*/ 398585 w 492370"/>
                  <a:gd name="connsiteY1" fmla="*/ 105508 h 762000"/>
                  <a:gd name="connsiteX2" fmla="*/ 105508 w 492370"/>
                  <a:gd name="connsiteY2" fmla="*/ 293077 h 762000"/>
                  <a:gd name="connsiteX3" fmla="*/ 0 w 492370"/>
                  <a:gd name="connsiteY3" fmla="*/ 762000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2370" h="762000">
                    <a:moveTo>
                      <a:pt x="492370" y="0"/>
                    </a:moveTo>
                    <a:cubicBezTo>
                      <a:pt x="477716" y="28331"/>
                      <a:pt x="463062" y="56662"/>
                      <a:pt x="398585" y="105508"/>
                    </a:cubicBezTo>
                    <a:cubicBezTo>
                      <a:pt x="334108" y="154354"/>
                      <a:pt x="171939" y="183662"/>
                      <a:pt x="105508" y="293077"/>
                    </a:cubicBezTo>
                    <a:cubicBezTo>
                      <a:pt x="39077" y="402492"/>
                      <a:pt x="19538" y="582246"/>
                      <a:pt x="0" y="762000"/>
                    </a:cubicBezTo>
                  </a:path>
                </a:pathLst>
              </a:custGeom>
              <a:noFill/>
              <a:ln w="38100">
                <a:solidFill>
                  <a:srgbClr val="AE2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EC1F3098-C2DF-254E-9A5B-915BEB84ECB1}"/>
                  </a:ext>
                </a:extLst>
              </p:cNvPr>
              <p:cNvSpPr/>
              <p:nvPr/>
            </p:nvSpPr>
            <p:spPr>
              <a:xfrm flipH="1">
                <a:off x="9085385" y="2954215"/>
                <a:ext cx="492370" cy="762000"/>
              </a:xfrm>
              <a:custGeom>
                <a:avLst/>
                <a:gdLst>
                  <a:gd name="connsiteX0" fmla="*/ 492370 w 492370"/>
                  <a:gd name="connsiteY0" fmla="*/ 0 h 762000"/>
                  <a:gd name="connsiteX1" fmla="*/ 398585 w 492370"/>
                  <a:gd name="connsiteY1" fmla="*/ 105508 h 762000"/>
                  <a:gd name="connsiteX2" fmla="*/ 105508 w 492370"/>
                  <a:gd name="connsiteY2" fmla="*/ 293077 h 762000"/>
                  <a:gd name="connsiteX3" fmla="*/ 0 w 492370"/>
                  <a:gd name="connsiteY3" fmla="*/ 762000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2370" h="762000">
                    <a:moveTo>
                      <a:pt x="492370" y="0"/>
                    </a:moveTo>
                    <a:cubicBezTo>
                      <a:pt x="477716" y="28331"/>
                      <a:pt x="463062" y="56662"/>
                      <a:pt x="398585" y="105508"/>
                    </a:cubicBezTo>
                    <a:cubicBezTo>
                      <a:pt x="334108" y="154354"/>
                      <a:pt x="171939" y="183662"/>
                      <a:pt x="105508" y="293077"/>
                    </a:cubicBezTo>
                    <a:cubicBezTo>
                      <a:pt x="39077" y="402492"/>
                      <a:pt x="19538" y="582246"/>
                      <a:pt x="0" y="762000"/>
                    </a:cubicBezTo>
                  </a:path>
                </a:pathLst>
              </a:custGeom>
              <a:noFill/>
              <a:ln w="38100">
                <a:solidFill>
                  <a:srgbClr val="AE2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46" name="Freeform 1045">
              <a:extLst>
                <a:ext uri="{FF2B5EF4-FFF2-40B4-BE49-F238E27FC236}">
                  <a16:creationId xmlns:a16="http://schemas.microsoft.com/office/drawing/2014/main" id="{8FECA7EA-84A1-DB4C-BD84-CADC88D65CCE}"/>
                </a:ext>
              </a:extLst>
            </p:cNvPr>
            <p:cNvSpPr/>
            <p:nvPr/>
          </p:nvSpPr>
          <p:spPr>
            <a:xfrm>
              <a:off x="7854462" y="2907323"/>
              <a:ext cx="128953" cy="785446"/>
            </a:xfrm>
            <a:custGeom>
              <a:avLst/>
              <a:gdLst>
                <a:gd name="connsiteX0" fmla="*/ 128953 w 128953"/>
                <a:gd name="connsiteY0" fmla="*/ 0 h 785446"/>
                <a:gd name="connsiteX1" fmla="*/ 105507 w 128953"/>
                <a:gd name="connsiteY1" fmla="*/ 304800 h 785446"/>
                <a:gd name="connsiteX2" fmla="*/ 0 w 128953"/>
                <a:gd name="connsiteY2" fmla="*/ 785446 h 78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953" h="785446">
                  <a:moveTo>
                    <a:pt x="128953" y="0"/>
                  </a:moveTo>
                  <a:cubicBezTo>
                    <a:pt x="127976" y="86946"/>
                    <a:pt x="126999" y="173892"/>
                    <a:pt x="105507" y="304800"/>
                  </a:cubicBezTo>
                  <a:cubicBezTo>
                    <a:pt x="84015" y="435708"/>
                    <a:pt x="42007" y="610577"/>
                    <a:pt x="0" y="785446"/>
                  </a:cubicBezTo>
                </a:path>
              </a:pathLst>
            </a:custGeom>
            <a:noFill/>
            <a:ln w="19050">
              <a:solidFill>
                <a:srgbClr val="AE2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Freeform 1046">
              <a:extLst>
                <a:ext uri="{FF2B5EF4-FFF2-40B4-BE49-F238E27FC236}">
                  <a16:creationId xmlns:a16="http://schemas.microsoft.com/office/drawing/2014/main" id="{7A64E305-8FBA-B144-B177-FC376BCC1B5F}"/>
                </a:ext>
              </a:extLst>
            </p:cNvPr>
            <p:cNvSpPr/>
            <p:nvPr/>
          </p:nvSpPr>
          <p:spPr>
            <a:xfrm>
              <a:off x="7678615" y="2872154"/>
              <a:ext cx="304800" cy="820615"/>
            </a:xfrm>
            <a:custGeom>
              <a:avLst/>
              <a:gdLst>
                <a:gd name="connsiteX0" fmla="*/ 304800 w 304800"/>
                <a:gd name="connsiteY0" fmla="*/ 0 h 820615"/>
                <a:gd name="connsiteX1" fmla="*/ 199293 w 304800"/>
                <a:gd name="connsiteY1" fmla="*/ 386861 h 820615"/>
                <a:gd name="connsiteX2" fmla="*/ 93785 w 304800"/>
                <a:gd name="connsiteY2" fmla="*/ 550984 h 820615"/>
                <a:gd name="connsiteX3" fmla="*/ 0 w 304800"/>
                <a:gd name="connsiteY3" fmla="*/ 820615 h 82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820615">
                  <a:moveTo>
                    <a:pt x="304800" y="0"/>
                  </a:moveTo>
                  <a:cubicBezTo>
                    <a:pt x="269631" y="147515"/>
                    <a:pt x="234462" y="295030"/>
                    <a:pt x="199293" y="386861"/>
                  </a:cubicBezTo>
                  <a:cubicBezTo>
                    <a:pt x="164124" y="478692"/>
                    <a:pt x="127000" y="478692"/>
                    <a:pt x="93785" y="550984"/>
                  </a:cubicBezTo>
                  <a:cubicBezTo>
                    <a:pt x="60570" y="623276"/>
                    <a:pt x="30285" y="721945"/>
                    <a:pt x="0" y="820615"/>
                  </a:cubicBezTo>
                </a:path>
              </a:pathLst>
            </a:custGeom>
            <a:noFill/>
            <a:ln w="19050">
              <a:solidFill>
                <a:srgbClr val="AE2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8" name="Rectangle 187">
            <a:extLst>
              <a:ext uri="{FF2B5EF4-FFF2-40B4-BE49-F238E27FC236}">
                <a16:creationId xmlns:a16="http://schemas.microsoft.com/office/drawing/2014/main" id="{EC163B7B-3CB1-B84B-B23D-97846B71ABDE}"/>
              </a:ext>
            </a:extLst>
          </p:cNvPr>
          <p:cNvSpPr/>
          <p:nvPr/>
        </p:nvSpPr>
        <p:spPr>
          <a:xfrm>
            <a:off x="7251424" y="2908300"/>
            <a:ext cx="5096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AV fistula</a:t>
            </a:r>
            <a:endParaRPr lang="en-US" sz="800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89" name="Freeform 188">
            <a:extLst>
              <a:ext uri="{FF2B5EF4-FFF2-40B4-BE49-F238E27FC236}">
                <a16:creationId xmlns:a16="http://schemas.microsoft.com/office/drawing/2014/main" id="{59D4A4AD-4EF8-9D43-93E9-0C6E57A2A0E5}"/>
              </a:ext>
            </a:extLst>
          </p:cNvPr>
          <p:cNvSpPr/>
          <p:nvPr/>
        </p:nvSpPr>
        <p:spPr>
          <a:xfrm rot="20350391" flipH="1">
            <a:off x="7512261" y="3185198"/>
            <a:ext cx="108533" cy="337675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2DFDA0F5-0210-CC49-98A4-A83140E05A5C}"/>
              </a:ext>
            </a:extLst>
          </p:cNvPr>
          <p:cNvSpPr/>
          <p:nvPr/>
        </p:nvSpPr>
        <p:spPr>
          <a:xfrm>
            <a:off x="7982570" y="3108020"/>
            <a:ext cx="8992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Tunneled central venous dialysis catheter</a:t>
            </a:r>
            <a:endParaRPr lang="en-US" sz="800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grpSp>
        <p:nvGrpSpPr>
          <p:cNvPr id="1063" name="Group 1062">
            <a:extLst>
              <a:ext uri="{FF2B5EF4-FFF2-40B4-BE49-F238E27FC236}">
                <a16:creationId xmlns:a16="http://schemas.microsoft.com/office/drawing/2014/main" id="{55F24EBA-E725-974E-AB2B-CA28714AC3CF}"/>
              </a:ext>
            </a:extLst>
          </p:cNvPr>
          <p:cNvGrpSpPr/>
          <p:nvPr/>
        </p:nvGrpSpPr>
        <p:grpSpPr>
          <a:xfrm>
            <a:off x="8428589" y="1792241"/>
            <a:ext cx="330062" cy="1174023"/>
            <a:chOff x="8428589" y="1424494"/>
            <a:chExt cx="330062" cy="1174023"/>
          </a:xfrm>
        </p:grpSpPr>
        <p:sp>
          <p:nvSpPr>
            <p:cNvPr id="1057" name="Freeform 1056">
              <a:extLst>
                <a:ext uri="{FF2B5EF4-FFF2-40B4-BE49-F238E27FC236}">
                  <a16:creationId xmlns:a16="http://schemas.microsoft.com/office/drawing/2014/main" id="{EDF9512C-AA99-784F-A1AF-7D0954FC64B8}"/>
                </a:ext>
              </a:extLst>
            </p:cNvPr>
            <p:cNvSpPr/>
            <p:nvPr/>
          </p:nvSpPr>
          <p:spPr>
            <a:xfrm>
              <a:off x="8428589" y="1424494"/>
              <a:ext cx="330062" cy="738842"/>
            </a:xfrm>
            <a:custGeom>
              <a:avLst/>
              <a:gdLst>
                <a:gd name="connsiteX0" fmla="*/ 79791 w 330062"/>
                <a:gd name="connsiteY0" fmla="*/ 738842 h 738842"/>
                <a:gd name="connsiteX1" fmla="*/ 1733 w 330062"/>
                <a:gd name="connsiteY1" fmla="*/ 259340 h 738842"/>
                <a:gd name="connsiteX2" fmla="*/ 146699 w 330062"/>
                <a:gd name="connsiteY2" fmla="*/ 14013 h 738842"/>
                <a:gd name="connsiteX3" fmla="*/ 313967 w 330062"/>
                <a:gd name="connsiteY3" fmla="*/ 47467 h 738842"/>
                <a:gd name="connsiteX4" fmla="*/ 313967 w 330062"/>
                <a:gd name="connsiteY4" fmla="*/ 192433 h 73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062" h="738842">
                  <a:moveTo>
                    <a:pt x="79791" y="738842"/>
                  </a:moveTo>
                  <a:cubicBezTo>
                    <a:pt x="35186" y="559493"/>
                    <a:pt x="-9418" y="380145"/>
                    <a:pt x="1733" y="259340"/>
                  </a:cubicBezTo>
                  <a:cubicBezTo>
                    <a:pt x="12884" y="138535"/>
                    <a:pt x="94660" y="49325"/>
                    <a:pt x="146699" y="14013"/>
                  </a:cubicBezTo>
                  <a:cubicBezTo>
                    <a:pt x="198738" y="-21299"/>
                    <a:pt x="286089" y="17730"/>
                    <a:pt x="313967" y="47467"/>
                  </a:cubicBezTo>
                  <a:cubicBezTo>
                    <a:pt x="341845" y="77204"/>
                    <a:pt x="327906" y="134818"/>
                    <a:pt x="313967" y="192433"/>
                  </a:cubicBezTo>
                </a:path>
              </a:pathLst>
            </a:cu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Freeform 1059">
              <a:extLst>
                <a:ext uri="{FF2B5EF4-FFF2-40B4-BE49-F238E27FC236}">
                  <a16:creationId xmlns:a16="http://schemas.microsoft.com/office/drawing/2014/main" id="{7A77489E-D333-0247-8ABD-0017B314A862}"/>
                </a:ext>
              </a:extLst>
            </p:cNvPr>
            <p:cNvSpPr/>
            <p:nvPr/>
          </p:nvSpPr>
          <p:spPr>
            <a:xfrm>
              <a:off x="8452495" y="2129883"/>
              <a:ext cx="33583" cy="468351"/>
            </a:xfrm>
            <a:custGeom>
              <a:avLst/>
              <a:gdLst>
                <a:gd name="connsiteX0" fmla="*/ 33583 w 33583"/>
                <a:gd name="connsiteY0" fmla="*/ 0 h 468351"/>
                <a:gd name="connsiteX1" fmla="*/ 22432 w 33583"/>
                <a:gd name="connsiteY1" fmla="*/ 189571 h 468351"/>
                <a:gd name="connsiteX2" fmla="*/ 129 w 33583"/>
                <a:gd name="connsiteY2" fmla="*/ 345688 h 468351"/>
                <a:gd name="connsiteX3" fmla="*/ 33583 w 33583"/>
                <a:gd name="connsiteY3" fmla="*/ 468351 h 46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83" h="468351">
                  <a:moveTo>
                    <a:pt x="33583" y="0"/>
                  </a:moveTo>
                  <a:cubicBezTo>
                    <a:pt x="30795" y="65978"/>
                    <a:pt x="28008" y="131956"/>
                    <a:pt x="22432" y="189571"/>
                  </a:cubicBezTo>
                  <a:cubicBezTo>
                    <a:pt x="16856" y="247186"/>
                    <a:pt x="-1729" y="299225"/>
                    <a:pt x="129" y="345688"/>
                  </a:cubicBezTo>
                  <a:cubicBezTo>
                    <a:pt x="1987" y="392151"/>
                    <a:pt x="17785" y="430251"/>
                    <a:pt x="33583" y="468351"/>
                  </a:cubicBezTo>
                </a:path>
              </a:pathLst>
            </a:custGeom>
            <a:noFill/>
            <a:ln w="31750" cmpd="dbl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Freeform 196">
              <a:extLst>
                <a:ext uri="{FF2B5EF4-FFF2-40B4-BE49-F238E27FC236}">
                  <a16:creationId xmlns:a16="http://schemas.microsoft.com/office/drawing/2014/main" id="{22ACC506-A80A-3E42-9AD4-274DCCDC6C6A}"/>
                </a:ext>
              </a:extLst>
            </p:cNvPr>
            <p:cNvSpPr/>
            <p:nvPr/>
          </p:nvSpPr>
          <p:spPr>
            <a:xfrm rot="20200570" flipH="1">
              <a:off x="8593744" y="2103867"/>
              <a:ext cx="33583" cy="468351"/>
            </a:xfrm>
            <a:custGeom>
              <a:avLst/>
              <a:gdLst>
                <a:gd name="connsiteX0" fmla="*/ 33583 w 33583"/>
                <a:gd name="connsiteY0" fmla="*/ 0 h 468351"/>
                <a:gd name="connsiteX1" fmla="*/ 22432 w 33583"/>
                <a:gd name="connsiteY1" fmla="*/ 189571 h 468351"/>
                <a:gd name="connsiteX2" fmla="*/ 129 w 33583"/>
                <a:gd name="connsiteY2" fmla="*/ 345688 h 468351"/>
                <a:gd name="connsiteX3" fmla="*/ 33583 w 33583"/>
                <a:gd name="connsiteY3" fmla="*/ 468351 h 46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83" h="468351">
                  <a:moveTo>
                    <a:pt x="33583" y="0"/>
                  </a:moveTo>
                  <a:cubicBezTo>
                    <a:pt x="30795" y="65978"/>
                    <a:pt x="28008" y="131956"/>
                    <a:pt x="22432" y="189571"/>
                  </a:cubicBezTo>
                  <a:cubicBezTo>
                    <a:pt x="16856" y="247186"/>
                    <a:pt x="-1729" y="299225"/>
                    <a:pt x="129" y="345688"/>
                  </a:cubicBezTo>
                  <a:cubicBezTo>
                    <a:pt x="1987" y="392151"/>
                    <a:pt x="17785" y="430251"/>
                    <a:pt x="33583" y="468351"/>
                  </a:cubicBezTo>
                </a:path>
              </a:pathLst>
            </a:custGeom>
            <a:noFill/>
            <a:ln w="31750" cmpd="dbl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Triangle 191">
              <a:extLst>
                <a:ext uri="{FF2B5EF4-FFF2-40B4-BE49-F238E27FC236}">
                  <a16:creationId xmlns:a16="http://schemas.microsoft.com/office/drawing/2014/main" id="{60C9350F-DB64-3A4F-B75A-ED21BB9FA860}"/>
                </a:ext>
              </a:extLst>
            </p:cNvPr>
            <p:cNvSpPr/>
            <p:nvPr/>
          </p:nvSpPr>
          <p:spPr>
            <a:xfrm rot="20775484">
              <a:off x="8434075" y="2062502"/>
              <a:ext cx="128953" cy="10550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08C62D28-8672-C147-8E52-865F2770ADC4}"/>
                </a:ext>
              </a:extLst>
            </p:cNvPr>
            <p:cNvSpPr/>
            <p:nvPr/>
          </p:nvSpPr>
          <p:spPr>
            <a:xfrm rot="15300000">
              <a:off x="8448218" y="2552798"/>
              <a:ext cx="45719" cy="45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6A6FAE21-832B-ED40-A16F-D245D56BE2EB}"/>
                </a:ext>
              </a:extLst>
            </p:cNvPr>
            <p:cNvSpPr/>
            <p:nvPr/>
          </p:nvSpPr>
          <p:spPr>
            <a:xfrm rot="15930860">
              <a:off x="8667683" y="2516319"/>
              <a:ext cx="45719" cy="45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62" name="Freeform 1061">
            <a:extLst>
              <a:ext uri="{FF2B5EF4-FFF2-40B4-BE49-F238E27FC236}">
                <a16:creationId xmlns:a16="http://schemas.microsoft.com/office/drawing/2014/main" id="{4EC66806-537B-9641-831E-2EF7A882F9B9}"/>
              </a:ext>
            </a:extLst>
          </p:cNvPr>
          <p:cNvSpPr/>
          <p:nvPr/>
        </p:nvSpPr>
        <p:spPr>
          <a:xfrm>
            <a:off x="8318810" y="2230001"/>
            <a:ext cx="303179" cy="128640"/>
          </a:xfrm>
          <a:custGeom>
            <a:avLst/>
            <a:gdLst>
              <a:gd name="connsiteX0" fmla="*/ 0 w 303179"/>
              <a:gd name="connsiteY0" fmla="*/ 55756 h 128640"/>
              <a:gd name="connsiteX1" fmla="*/ 66907 w 303179"/>
              <a:gd name="connsiteY1" fmla="*/ 122663 h 128640"/>
              <a:gd name="connsiteX2" fmla="*/ 278780 w 303179"/>
              <a:gd name="connsiteY2" fmla="*/ 111512 h 128640"/>
              <a:gd name="connsiteX3" fmla="*/ 289931 w 303179"/>
              <a:gd name="connsiteY3" fmla="*/ 0 h 12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179" h="128640">
                <a:moveTo>
                  <a:pt x="0" y="55756"/>
                </a:moveTo>
                <a:cubicBezTo>
                  <a:pt x="10222" y="84563"/>
                  <a:pt x="20444" y="113370"/>
                  <a:pt x="66907" y="122663"/>
                </a:cubicBezTo>
                <a:cubicBezTo>
                  <a:pt x="113370" y="131956"/>
                  <a:pt x="241609" y="131956"/>
                  <a:pt x="278780" y="111512"/>
                </a:cubicBezTo>
                <a:cubicBezTo>
                  <a:pt x="315951" y="91068"/>
                  <a:pt x="302941" y="45534"/>
                  <a:pt x="289931" y="0"/>
                </a:cubicBezTo>
              </a:path>
            </a:pathLst>
          </a:custGeom>
          <a:noFill/>
          <a:ln w="139700">
            <a:solidFill>
              <a:schemeClr val="accent2">
                <a:lumMod val="40000"/>
                <a:lumOff val="60000"/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5" name="Rectangle 1064">
            <a:extLst>
              <a:ext uri="{FF2B5EF4-FFF2-40B4-BE49-F238E27FC236}">
                <a16:creationId xmlns:a16="http://schemas.microsoft.com/office/drawing/2014/main" id="{0BB5A992-21BE-0A40-AA2B-6F9A8B16A71A}"/>
              </a:ext>
            </a:extLst>
          </p:cNvPr>
          <p:cNvSpPr/>
          <p:nvPr/>
        </p:nvSpPr>
        <p:spPr>
          <a:xfrm>
            <a:off x="7360388" y="3657368"/>
            <a:ext cx="2233665" cy="709136"/>
          </a:xfrm>
          <a:prstGeom prst="rect">
            <a:avLst/>
          </a:prstGeom>
          <a:gradFill>
            <a:gsLst>
              <a:gs pos="28500">
                <a:srgbClr val="FFFFFF">
                  <a:alpha val="71000"/>
                </a:srgbClr>
              </a:gs>
              <a:gs pos="0">
                <a:schemeClr val="bg1">
                  <a:alpha val="0"/>
                </a:schemeClr>
              </a:gs>
              <a:gs pos="57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C723CB9A-D669-FD47-8FF2-6C885D2AD3B2}"/>
              </a:ext>
            </a:extLst>
          </p:cNvPr>
          <p:cNvSpPr/>
          <p:nvPr/>
        </p:nvSpPr>
        <p:spPr>
          <a:xfrm>
            <a:off x="5312826" y="3245757"/>
            <a:ext cx="656007" cy="3111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6" name="Rectangle 1065">
            <a:extLst>
              <a:ext uri="{FF2B5EF4-FFF2-40B4-BE49-F238E27FC236}">
                <a16:creationId xmlns:a16="http://schemas.microsoft.com/office/drawing/2014/main" id="{878EB290-B07D-614D-A23F-E18768393B9A}"/>
              </a:ext>
            </a:extLst>
          </p:cNvPr>
          <p:cNvSpPr/>
          <p:nvPr/>
        </p:nvSpPr>
        <p:spPr>
          <a:xfrm>
            <a:off x="5359812" y="1823566"/>
            <a:ext cx="556795" cy="16650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Rectangle 1070">
            <a:extLst>
              <a:ext uri="{FF2B5EF4-FFF2-40B4-BE49-F238E27FC236}">
                <a16:creationId xmlns:a16="http://schemas.microsoft.com/office/drawing/2014/main" id="{5F3786BB-5013-6048-903E-8B782992C79B}"/>
              </a:ext>
            </a:extLst>
          </p:cNvPr>
          <p:cNvSpPr/>
          <p:nvPr/>
        </p:nvSpPr>
        <p:spPr>
          <a:xfrm>
            <a:off x="5573935" y="1573099"/>
            <a:ext cx="128545" cy="2485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8168C858-FB06-844B-93E7-F850206ABC85}"/>
              </a:ext>
            </a:extLst>
          </p:cNvPr>
          <p:cNvSpPr/>
          <p:nvPr/>
        </p:nvSpPr>
        <p:spPr>
          <a:xfrm>
            <a:off x="5575670" y="3500378"/>
            <a:ext cx="128545" cy="2485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44DA8ED7-0021-2642-BCFC-EB594891C441}"/>
              </a:ext>
            </a:extLst>
          </p:cNvPr>
          <p:cNvSpPr/>
          <p:nvPr/>
        </p:nvSpPr>
        <p:spPr>
          <a:xfrm rot="16200000">
            <a:off x="5170659" y="1944964"/>
            <a:ext cx="128545" cy="2485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B91E56CB-0F4A-ED4F-A4DC-042497802D66}"/>
              </a:ext>
            </a:extLst>
          </p:cNvPr>
          <p:cNvSpPr/>
          <p:nvPr/>
        </p:nvSpPr>
        <p:spPr>
          <a:xfrm rot="16200000">
            <a:off x="5219881" y="1932066"/>
            <a:ext cx="45719" cy="274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36D60885-7B3F-774F-BFE5-DBFA50C70595}"/>
              </a:ext>
            </a:extLst>
          </p:cNvPr>
          <p:cNvSpPr/>
          <p:nvPr/>
        </p:nvSpPr>
        <p:spPr>
          <a:xfrm rot="16200000">
            <a:off x="5171630" y="3128247"/>
            <a:ext cx="128545" cy="2485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30BD0AB1-CBC4-D642-803D-B6C8B07B4814}"/>
              </a:ext>
            </a:extLst>
          </p:cNvPr>
          <p:cNvSpPr/>
          <p:nvPr/>
        </p:nvSpPr>
        <p:spPr>
          <a:xfrm rot="16200000">
            <a:off x="5220852" y="3115349"/>
            <a:ext cx="45719" cy="274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Rectangle 1071">
            <a:extLst>
              <a:ext uri="{FF2B5EF4-FFF2-40B4-BE49-F238E27FC236}">
                <a16:creationId xmlns:a16="http://schemas.microsoft.com/office/drawing/2014/main" id="{CD094276-350A-5042-B941-2BAAC3E99673}"/>
              </a:ext>
            </a:extLst>
          </p:cNvPr>
          <p:cNvSpPr/>
          <p:nvPr/>
        </p:nvSpPr>
        <p:spPr>
          <a:xfrm>
            <a:off x="5365019" y="1943861"/>
            <a:ext cx="545764" cy="610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CE52BBFE-3E3A-3E45-AC92-17532FAE1B3A}"/>
              </a:ext>
            </a:extLst>
          </p:cNvPr>
          <p:cNvSpPr/>
          <p:nvPr/>
        </p:nvSpPr>
        <p:spPr>
          <a:xfrm>
            <a:off x="5365652" y="3308307"/>
            <a:ext cx="545764" cy="610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0" name="Group 1079">
            <a:extLst>
              <a:ext uri="{FF2B5EF4-FFF2-40B4-BE49-F238E27FC236}">
                <a16:creationId xmlns:a16="http://schemas.microsoft.com/office/drawing/2014/main" id="{300B2D4E-5011-3142-8CA1-7C13F21B74D5}"/>
              </a:ext>
            </a:extLst>
          </p:cNvPr>
          <p:cNvGrpSpPr/>
          <p:nvPr/>
        </p:nvGrpSpPr>
        <p:grpSpPr>
          <a:xfrm>
            <a:off x="6777491" y="1274220"/>
            <a:ext cx="342369" cy="357768"/>
            <a:chOff x="6909348" y="861857"/>
            <a:chExt cx="342369" cy="357768"/>
          </a:xfrm>
        </p:grpSpPr>
        <p:sp>
          <p:nvSpPr>
            <p:cNvPr id="1076" name="Rectangle 1075">
              <a:extLst>
                <a:ext uri="{FF2B5EF4-FFF2-40B4-BE49-F238E27FC236}">
                  <a16:creationId xmlns:a16="http://schemas.microsoft.com/office/drawing/2014/main" id="{C42EFBCE-0ECA-2B42-9978-788A626D331F}"/>
                </a:ext>
              </a:extLst>
            </p:cNvPr>
            <p:cNvSpPr/>
            <p:nvPr/>
          </p:nvSpPr>
          <p:spPr>
            <a:xfrm>
              <a:off x="6909348" y="861857"/>
              <a:ext cx="342369" cy="3577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Freeform 228">
              <a:extLst>
                <a:ext uri="{FF2B5EF4-FFF2-40B4-BE49-F238E27FC236}">
                  <a16:creationId xmlns:a16="http://schemas.microsoft.com/office/drawing/2014/main" id="{077675DC-360F-C741-B1B8-242156BB4230}"/>
                </a:ext>
              </a:extLst>
            </p:cNvPr>
            <p:cNvSpPr/>
            <p:nvPr/>
          </p:nvSpPr>
          <p:spPr>
            <a:xfrm>
              <a:off x="6909348" y="861857"/>
              <a:ext cx="342369" cy="357768"/>
            </a:xfrm>
            <a:custGeom>
              <a:avLst/>
              <a:gdLst>
                <a:gd name="connsiteX0" fmla="*/ 0 w 342369"/>
                <a:gd name="connsiteY0" fmla="*/ 74799 h 357768"/>
                <a:gd name="connsiteX1" fmla="*/ 59519 w 342369"/>
                <a:gd name="connsiteY1" fmla="*/ 74799 h 357768"/>
                <a:gd name="connsiteX2" fmla="*/ 29609 w 342369"/>
                <a:gd name="connsiteY2" fmla="*/ 119162 h 357768"/>
                <a:gd name="connsiteX3" fmla="*/ 17434 w 342369"/>
                <a:gd name="connsiteY3" fmla="*/ 179465 h 357768"/>
                <a:gd name="connsiteX4" fmla="*/ 172357 w 342369"/>
                <a:gd name="connsiteY4" fmla="*/ 334388 h 357768"/>
                <a:gd name="connsiteX5" fmla="*/ 327280 w 342369"/>
                <a:gd name="connsiteY5" fmla="*/ 179465 h 357768"/>
                <a:gd name="connsiteX6" fmla="*/ 315106 w 342369"/>
                <a:gd name="connsiteY6" fmla="*/ 119162 h 357768"/>
                <a:gd name="connsiteX7" fmla="*/ 285196 w 342369"/>
                <a:gd name="connsiteY7" fmla="*/ 74799 h 357768"/>
                <a:gd name="connsiteX8" fmla="*/ 342369 w 342369"/>
                <a:gd name="connsiteY8" fmla="*/ 74799 h 357768"/>
                <a:gd name="connsiteX9" fmla="*/ 342369 w 342369"/>
                <a:gd name="connsiteY9" fmla="*/ 357768 h 357768"/>
                <a:gd name="connsiteX10" fmla="*/ 0 w 342369"/>
                <a:gd name="connsiteY10" fmla="*/ 357768 h 357768"/>
                <a:gd name="connsiteX11" fmla="*/ 0 w 342369"/>
                <a:gd name="connsiteY11" fmla="*/ 0 h 357768"/>
                <a:gd name="connsiteX12" fmla="*/ 342369 w 342369"/>
                <a:gd name="connsiteY12" fmla="*/ 0 h 357768"/>
                <a:gd name="connsiteX13" fmla="*/ 342369 w 342369"/>
                <a:gd name="connsiteY13" fmla="*/ 23527 h 357768"/>
                <a:gd name="connsiteX14" fmla="*/ 0 w 342369"/>
                <a:gd name="connsiteY14" fmla="*/ 23527 h 35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2369" h="357768">
                  <a:moveTo>
                    <a:pt x="0" y="74799"/>
                  </a:moveTo>
                  <a:lnTo>
                    <a:pt x="59519" y="74799"/>
                  </a:lnTo>
                  <a:lnTo>
                    <a:pt x="29609" y="119162"/>
                  </a:lnTo>
                  <a:cubicBezTo>
                    <a:pt x="21769" y="137697"/>
                    <a:pt x="17434" y="158075"/>
                    <a:pt x="17434" y="179465"/>
                  </a:cubicBezTo>
                  <a:cubicBezTo>
                    <a:pt x="17434" y="265027"/>
                    <a:pt x="86795" y="334388"/>
                    <a:pt x="172357" y="334388"/>
                  </a:cubicBezTo>
                  <a:cubicBezTo>
                    <a:pt x="257919" y="334388"/>
                    <a:pt x="327280" y="265027"/>
                    <a:pt x="327280" y="179465"/>
                  </a:cubicBezTo>
                  <a:cubicBezTo>
                    <a:pt x="327280" y="158075"/>
                    <a:pt x="322945" y="137697"/>
                    <a:pt x="315106" y="119162"/>
                  </a:cubicBezTo>
                  <a:lnTo>
                    <a:pt x="285196" y="74799"/>
                  </a:lnTo>
                  <a:lnTo>
                    <a:pt x="342369" y="74799"/>
                  </a:lnTo>
                  <a:lnTo>
                    <a:pt x="342369" y="357768"/>
                  </a:lnTo>
                  <a:lnTo>
                    <a:pt x="0" y="357768"/>
                  </a:lnTo>
                  <a:close/>
                  <a:moveTo>
                    <a:pt x="0" y="0"/>
                  </a:moveTo>
                  <a:lnTo>
                    <a:pt x="342369" y="0"/>
                  </a:lnTo>
                  <a:lnTo>
                    <a:pt x="342369" y="23527"/>
                  </a:lnTo>
                  <a:lnTo>
                    <a:pt x="0" y="2352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79" name="Group 1078">
              <a:extLst>
                <a:ext uri="{FF2B5EF4-FFF2-40B4-BE49-F238E27FC236}">
                  <a16:creationId xmlns:a16="http://schemas.microsoft.com/office/drawing/2014/main" id="{A0C8B425-59CE-EF4F-B0D0-207E6DDCB5EC}"/>
                </a:ext>
              </a:extLst>
            </p:cNvPr>
            <p:cNvGrpSpPr/>
            <p:nvPr/>
          </p:nvGrpSpPr>
          <p:grpSpPr>
            <a:xfrm>
              <a:off x="6980662" y="921932"/>
              <a:ext cx="201776" cy="187181"/>
              <a:chOff x="6980662" y="921932"/>
              <a:chExt cx="201776" cy="187181"/>
            </a:xfrm>
          </p:grpSpPr>
          <p:sp>
            <p:nvSpPr>
              <p:cNvPr id="1077" name="Triangle 1076">
                <a:extLst>
                  <a:ext uri="{FF2B5EF4-FFF2-40B4-BE49-F238E27FC236}">
                    <a16:creationId xmlns:a16="http://schemas.microsoft.com/office/drawing/2014/main" id="{618E520C-5E11-F14F-87F2-F5FC8D797BBD}"/>
                  </a:ext>
                </a:extLst>
              </p:cNvPr>
              <p:cNvSpPr/>
              <p:nvPr/>
            </p:nvSpPr>
            <p:spPr>
              <a:xfrm>
                <a:off x="7016066" y="967274"/>
                <a:ext cx="128931" cy="111147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8" name="Oval 1077">
                <a:extLst>
                  <a:ext uri="{FF2B5EF4-FFF2-40B4-BE49-F238E27FC236}">
                    <a16:creationId xmlns:a16="http://schemas.microsoft.com/office/drawing/2014/main" id="{15D40A4D-9B2B-F74A-BA7F-AEB8DD285DD0}"/>
                  </a:ext>
                </a:extLst>
              </p:cNvPr>
              <p:cNvSpPr/>
              <p:nvPr/>
            </p:nvSpPr>
            <p:spPr>
              <a:xfrm>
                <a:off x="7046646" y="921932"/>
                <a:ext cx="67769" cy="677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Oval 232">
                <a:extLst>
                  <a:ext uri="{FF2B5EF4-FFF2-40B4-BE49-F238E27FC236}">
                    <a16:creationId xmlns:a16="http://schemas.microsoft.com/office/drawing/2014/main" id="{0622DBBA-C29C-4B46-8952-A15DFD21EECC}"/>
                  </a:ext>
                </a:extLst>
              </p:cNvPr>
              <p:cNvSpPr/>
              <p:nvPr/>
            </p:nvSpPr>
            <p:spPr>
              <a:xfrm>
                <a:off x="6980662" y="1041344"/>
                <a:ext cx="67769" cy="677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39953A3B-19FC-7747-BD43-87725533144C}"/>
                  </a:ext>
                </a:extLst>
              </p:cNvPr>
              <p:cNvSpPr/>
              <p:nvPr/>
            </p:nvSpPr>
            <p:spPr>
              <a:xfrm>
                <a:off x="7114669" y="1039708"/>
                <a:ext cx="67769" cy="677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82" name="Freeform 1081">
            <a:extLst>
              <a:ext uri="{FF2B5EF4-FFF2-40B4-BE49-F238E27FC236}">
                <a16:creationId xmlns:a16="http://schemas.microsoft.com/office/drawing/2014/main" id="{227857C1-9E4A-CD4C-BF29-A256A9C9DE4C}"/>
              </a:ext>
            </a:extLst>
          </p:cNvPr>
          <p:cNvSpPr/>
          <p:nvPr/>
        </p:nvSpPr>
        <p:spPr>
          <a:xfrm>
            <a:off x="6592078" y="1319469"/>
            <a:ext cx="1376265" cy="252253"/>
          </a:xfrm>
          <a:custGeom>
            <a:avLst/>
            <a:gdLst>
              <a:gd name="connsiteX0" fmla="*/ 1376265 w 1376265"/>
              <a:gd name="connsiteY0" fmla="*/ 0 h 252253"/>
              <a:gd name="connsiteX1" fmla="*/ 466530 w 1376265"/>
              <a:gd name="connsiteY1" fmla="*/ 4666 h 252253"/>
              <a:gd name="connsiteX2" fmla="*/ 480526 w 1376265"/>
              <a:gd name="connsiteY2" fmla="*/ 79311 h 252253"/>
              <a:gd name="connsiteX3" fmla="*/ 494522 w 1376265"/>
              <a:gd name="connsiteY3" fmla="*/ 130629 h 252253"/>
              <a:gd name="connsiteX4" fmla="*/ 452534 w 1376265"/>
              <a:gd name="connsiteY4" fmla="*/ 228600 h 252253"/>
              <a:gd name="connsiteX5" fmla="*/ 354563 w 1376265"/>
              <a:gd name="connsiteY5" fmla="*/ 251927 h 252253"/>
              <a:gd name="connsiteX6" fmla="*/ 275253 w 1376265"/>
              <a:gd name="connsiteY6" fmla="*/ 237931 h 252253"/>
              <a:gd name="connsiteX7" fmla="*/ 228600 w 1376265"/>
              <a:gd name="connsiteY7" fmla="*/ 181947 h 252253"/>
              <a:gd name="connsiteX8" fmla="*/ 242595 w 1376265"/>
              <a:gd name="connsiteY8" fmla="*/ 97972 h 252253"/>
              <a:gd name="connsiteX9" fmla="*/ 284583 w 1376265"/>
              <a:gd name="connsiteY9" fmla="*/ 46654 h 252253"/>
              <a:gd name="connsiteX10" fmla="*/ 251926 w 1376265"/>
              <a:gd name="connsiteY10" fmla="*/ 9331 h 252253"/>
              <a:gd name="connsiteX11" fmla="*/ 116632 w 1376265"/>
              <a:gd name="connsiteY11" fmla="*/ 4666 h 252253"/>
              <a:gd name="connsiteX12" fmla="*/ 0 w 1376265"/>
              <a:gd name="connsiteY12" fmla="*/ 4666 h 25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6265" h="252253">
                <a:moveTo>
                  <a:pt x="1376265" y="0"/>
                </a:moveTo>
                <a:lnTo>
                  <a:pt x="466530" y="4666"/>
                </a:lnTo>
                <a:cubicBezTo>
                  <a:pt x="317240" y="17884"/>
                  <a:pt x="475861" y="58317"/>
                  <a:pt x="480526" y="79311"/>
                </a:cubicBezTo>
                <a:cubicBezTo>
                  <a:pt x="485191" y="100305"/>
                  <a:pt x="499187" y="105748"/>
                  <a:pt x="494522" y="130629"/>
                </a:cubicBezTo>
                <a:cubicBezTo>
                  <a:pt x="489857" y="155510"/>
                  <a:pt x="475861" y="208384"/>
                  <a:pt x="452534" y="228600"/>
                </a:cubicBezTo>
                <a:cubicBezTo>
                  <a:pt x="429207" y="248816"/>
                  <a:pt x="384110" y="250372"/>
                  <a:pt x="354563" y="251927"/>
                </a:cubicBezTo>
                <a:cubicBezTo>
                  <a:pt x="325016" y="253482"/>
                  <a:pt x="296247" y="249594"/>
                  <a:pt x="275253" y="237931"/>
                </a:cubicBezTo>
                <a:cubicBezTo>
                  <a:pt x="254259" y="226268"/>
                  <a:pt x="234043" y="205273"/>
                  <a:pt x="228600" y="181947"/>
                </a:cubicBezTo>
                <a:cubicBezTo>
                  <a:pt x="223157" y="158621"/>
                  <a:pt x="233265" y="120521"/>
                  <a:pt x="242595" y="97972"/>
                </a:cubicBezTo>
                <a:cubicBezTo>
                  <a:pt x="251925" y="75423"/>
                  <a:pt x="283028" y="61427"/>
                  <a:pt x="284583" y="46654"/>
                </a:cubicBezTo>
                <a:cubicBezTo>
                  <a:pt x="286138" y="31881"/>
                  <a:pt x="279918" y="16329"/>
                  <a:pt x="251926" y="9331"/>
                </a:cubicBezTo>
                <a:cubicBezTo>
                  <a:pt x="223934" y="2333"/>
                  <a:pt x="158620" y="5443"/>
                  <a:pt x="116632" y="4666"/>
                </a:cubicBezTo>
                <a:cubicBezTo>
                  <a:pt x="74644" y="3889"/>
                  <a:pt x="37322" y="4277"/>
                  <a:pt x="0" y="4666"/>
                </a:cubicBezTo>
              </a:path>
            </a:pathLst>
          </a:custGeom>
          <a:noFill/>
          <a:ln w="38100" cmpd="sng">
            <a:solidFill>
              <a:srgbClr val="AE2D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4" name="Rounded Rectangle 1083">
            <a:extLst>
              <a:ext uri="{FF2B5EF4-FFF2-40B4-BE49-F238E27FC236}">
                <a16:creationId xmlns:a16="http://schemas.microsoft.com/office/drawing/2014/main" id="{170CCB2B-4F54-864F-A21B-220E6889CCE0}"/>
              </a:ext>
            </a:extLst>
          </p:cNvPr>
          <p:cNvSpPr/>
          <p:nvPr/>
        </p:nvSpPr>
        <p:spPr>
          <a:xfrm>
            <a:off x="6314539" y="2886393"/>
            <a:ext cx="299947" cy="819190"/>
          </a:xfrm>
          <a:prstGeom prst="round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E04CD5DD-877D-494F-A72D-D6825BBAC085}"/>
              </a:ext>
            </a:extLst>
          </p:cNvPr>
          <p:cNvGrpSpPr/>
          <p:nvPr/>
        </p:nvGrpSpPr>
        <p:grpSpPr>
          <a:xfrm rot="16200000">
            <a:off x="7014090" y="781021"/>
            <a:ext cx="696261" cy="137820"/>
            <a:chOff x="7179113" y="5658701"/>
            <a:chExt cx="696261" cy="137820"/>
          </a:xfrm>
        </p:grpSpPr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25B7BEA4-2972-784C-942D-171EBE7324B7}"/>
                </a:ext>
              </a:extLst>
            </p:cNvPr>
            <p:cNvSpPr/>
            <p:nvPr/>
          </p:nvSpPr>
          <p:spPr>
            <a:xfrm>
              <a:off x="7239632" y="5679238"/>
              <a:ext cx="468772" cy="985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667EB8AC-F29A-5C4F-A975-C9F1CEB160CE}"/>
                </a:ext>
              </a:extLst>
            </p:cNvPr>
            <p:cNvCxnSpPr>
              <a:cxnSpLocks/>
              <a:stCxn id="245" idx="1"/>
            </p:cNvCxnSpPr>
            <p:nvPr/>
          </p:nvCxnSpPr>
          <p:spPr>
            <a:xfrm flipH="1">
              <a:off x="7179113" y="5728501"/>
              <a:ext cx="60519" cy="0"/>
            </a:xfrm>
            <a:prstGeom prst="line">
              <a:avLst/>
            </a:prstGeom>
            <a:ln w="508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Chord 246">
              <a:extLst>
                <a:ext uri="{FF2B5EF4-FFF2-40B4-BE49-F238E27FC236}">
                  <a16:creationId xmlns:a16="http://schemas.microsoft.com/office/drawing/2014/main" id="{C7EC5329-EB57-CC4B-8F91-B74C2DE9C20E}"/>
                </a:ext>
              </a:extLst>
            </p:cNvPr>
            <p:cNvSpPr/>
            <p:nvPr/>
          </p:nvSpPr>
          <p:spPr>
            <a:xfrm rot="1328629">
              <a:off x="7480499" y="5689047"/>
              <a:ext cx="80748" cy="78909"/>
            </a:xfrm>
            <a:prstGeom prst="chor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478FB50F-7AA3-6940-93DD-31EC5706F222}"/>
                </a:ext>
              </a:extLst>
            </p:cNvPr>
            <p:cNvSpPr/>
            <p:nvPr/>
          </p:nvSpPr>
          <p:spPr>
            <a:xfrm>
              <a:off x="7532738" y="5704292"/>
              <a:ext cx="342636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2C5691D4-91BA-FF49-A8F2-C4C5D6EADD9E}"/>
                </a:ext>
              </a:extLst>
            </p:cNvPr>
            <p:cNvCxnSpPr/>
            <p:nvPr/>
          </p:nvCxnSpPr>
          <p:spPr>
            <a:xfrm>
              <a:off x="7871310" y="5658701"/>
              <a:ext cx="0" cy="13782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4" name="Rectangle 253">
            <a:extLst>
              <a:ext uri="{FF2B5EF4-FFF2-40B4-BE49-F238E27FC236}">
                <a16:creationId xmlns:a16="http://schemas.microsoft.com/office/drawing/2014/main" id="{8CE67112-40F0-854E-9757-F5B9704DECDE}"/>
              </a:ext>
            </a:extLst>
          </p:cNvPr>
          <p:cNvSpPr/>
          <p:nvPr/>
        </p:nvSpPr>
        <p:spPr>
          <a:xfrm rot="10800000">
            <a:off x="8609923" y="1138095"/>
            <a:ext cx="1090035" cy="586115"/>
          </a:xfrm>
          <a:prstGeom prst="rect">
            <a:avLst/>
          </a:prstGeom>
          <a:gradFill>
            <a:gsLst>
              <a:gs pos="28500">
                <a:srgbClr val="FFFFFF">
                  <a:alpha val="71000"/>
                </a:srgbClr>
              </a:gs>
              <a:gs pos="0">
                <a:schemeClr val="bg1">
                  <a:alpha val="0"/>
                </a:schemeClr>
              </a:gs>
              <a:gs pos="57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A01F53A8-0D61-FD4D-B8A1-7045127845AC}"/>
              </a:ext>
            </a:extLst>
          </p:cNvPr>
          <p:cNvSpPr/>
          <p:nvPr/>
        </p:nvSpPr>
        <p:spPr>
          <a:xfrm>
            <a:off x="8328228" y="867055"/>
            <a:ext cx="88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Temporary central venous dialysis catheter</a:t>
            </a:r>
            <a:endParaRPr lang="en-US" sz="800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85" name="Freeform 184">
            <a:extLst>
              <a:ext uri="{FF2B5EF4-FFF2-40B4-BE49-F238E27FC236}">
                <a16:creationId xmlns:a16="http://schemas.microsoft.com/office/drawing/2014/main" id="{4B1F7EB4-B5D1-664D-AECD-7569AE7AABDD}"/>
              </a:ext>
            </a:extLst>
          </p:cNvPr>
          <p:cNvSpPr/>
          <p:nvPr/>
        </p:nvSpPr>
        <p:spPr>
          <a:xfrm rot="3930154" flipH="1">
            <a:off x="8583804" y="1234632"/>
            <a:ext cx="86596" cy="201300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Freeform 258">
            <a:extLst>
              <a:ext uri="{FF2B5EF4-FFF2-40B4-BE49-F238E27FC236}">
                <a16:creationId xmlns:a16="http://schemas.microsoft.com/office/drawing/2014/main" id="{FFC02FB1-A0E2-1445-8107-406A0FD27E51}"/>
              </a:ext>
            </a:extLst>
          </p:cNvPr>
          <p:cNvSpPr/>
          <p:nvPr/>
        </p:nvSpPr>
        <p:spPr>
          <a:xfrm rot="21315993" flipH="1">
            <a:off x="6793997" y="3673634"/>
            <a:ext cx="78928" cy="208800"/>
          </a:xfrm>
          <a:custGeom>
            <a:avLst/>
            <a:gdLst>
              <a:gd name="connsiteX0" fmla="*/ 72000 w 78928"/>
              <a:gd name="connsiteY0" fmla="*/ 0 h 208800"/>
              <a:gd name="connsiteX1" fmla="*/ 72000 w 78928"/>
              <a:gd name="connsiteY1" fmla="*/ 144000 h 208800"/>
              <a:gd name="connsiteX2" fmla="*/ 0 w 78928"/>
              <a:gd name="connsiteY2" fmla="*/ 208800 h 2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928" h="208800">
                <a:moveTo>
                  <a:pt x="72000" y="0"/>
                </a:moveTo>
                <a:cubicBezTo>
                  <a:pt x="78000" y="54600"/>
                  <a:pt x="84000" y="109200"/>
                  <a:pt x="72000" y="144000"/>
                </a:cubicBezTo>
                <a:cubicBezTo>
                  <a:pt x="60000" y="178800"/>
                  <a:pt x="30000" y="193800"/>
                  <a:pt x="0" y="208800"/>
                </a:cubicBezTo>
              </a:path>
            </a:pathLst>
          </a:custGeom>
          <a:noFill/>
          <a:ln w="38100" cmpd="dbl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AE904159-542A-CA4E-B0FD-F1B85BCA4C87}"/>
              </a:ext>
            </a:extLst>
          </p:cNvPr>
          <p:cNvGrpSpPr/>
          <p:nvPr/>
        </p:nvGrpSpPr>
        <p:grpSpPr>
          <a:xfrm rot="16200000">
            <a:off x="6440480" y="3315996"/>
            <a:ext cx="696261" cy="137820"/>
            <a:chOff x="7179113" y="5658701"/>
            <a:chExt cx="696261" cy="137820"/>
          </a:xfrm>
        </p:grpSpPr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18EB35D2-7FCC-9B4E-9614-B13BF7738EA5}"/>
                </a:ext>
              </a:extLst>
            </p:cNvPr>
            <p:cNvSpPr/>
            <p:nvPr/>
          </p:nvSpPr>
          <p:spPr>
            <a:xfrm>
              <a:off x="7239632" y="5679238"/>
              <a:ext cx="468772" cy="985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E03DE24A-0801-8040-99CE-32BD4681BAC8}"/>
                </a:ext>
              </a:extLst>
            </p:cNvPr>
            <p:cNvCxnSpPr>
              <a:cxnSpLocks/>
              <a:stCxn id="261" idx="1"/>
            </p:cNvCxnSpPr>
            <p:nvPr/>
          </p:nvCxnSpPr>
          <p:spPr>
            <a:xfrm flipH="1">
              <a:off x="7179113" y="5728501"/>
              <a:ext cx="60519" cy="0"/>
            </a:xfrm>
            <a:prstGeom prst="line">
              <a:avLst/>
            </a:prstGeom>
            <a:ln w="508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Chord 262">
              <a:extLst>
                <a:ext uri="{FF2B5EF4-FFF2-40B4-BE49-F238E27FC236}">
                  <a16:creationId xmlns:a16="http://schemas.microsoft.com/office/drawing/2014/main" id="{9D0E2DC9-2BF6-354A-A4D7-DEEA79EDCB6E}"/>
                </a:ext>
              </a:extLst>
            </p:cNvPr>
            <p:cNvSpPr/>
            <p:nvPr/>
          </p:nvSpPr>
          <p:spPr>
            <a:xfrm rot="1328629">
              <a:off x="7480499" y="5689047"/>
              <a:ext cx="80748" cy="78909"/>
            </a:xfrm>
            <a:prstGeom prst="chor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24AE1488-CBF7-0041-B5C4-8260A2A80133}"/>
                </a:ext>
              </a:extLst>
            </p:cNvPr>
            <p:cNvSpPr/>
            <p:nvPr/>
          </p:nvSpPr>
          <p:spPr>
            <a:xfrm>
              <a:off x="7532738" y="5704292"/>
              <a:ext cx="342636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57CDC0BA-5847-7542-A024-0AD72435901A}"/>
                </a:ext>
              </a:extLst>
            </p:cNvPr>
            <p:cNvCxnSpPr/>
            <p:nvPr/>
          </p:nvCxnSpPr>
          <p:spPr>
            <a:xfrm>
              <a:off x="7871310" y="5658701"/>
              <a:ext cx="0" cy="13782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0D9F8C4F-8D23-B541-9CD6-79E1971CB775}"/>
              </a:ext>
            </a:extLst>
          </p:cNvPr>
          <p:cNvGrpSpPr/>
          <p:nvPr/>
        </p:nvGrpSpPr>
        <p:grpSpPr>
          <a:xfrm>
            <a:off x="4437925" y="3189465"/>
            <a:ext cx="342369" cy="357768"/>
            <a:chOff x="6909348" y="861857"/>
            <a:chExt cx="342369" cy="357768"/>
          </a:xfrm>
        </p:grpSpPr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2618BCC1-7F53-D54F-B980-E9C28EE781B6}"/>
                </a:ext>
              </a:extLst>
            </p:cNvPr>
            <p:cNvSpPr/>
            <p:nvPr/>
          </p:nvSpPr>
          <p:spPr>
            <a:xfrm>
              <a:off x="6909348" y="861857"/>
              <a:ext cx="342369" cy="3577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Freeform 269">
              <a:extLst>
                <a:ext uri="{FF2B5EF4-FFF2-40B4-BE49-F238E27FC236}">
                  <a16:creationId xmlns:a16="http://schemas.microsoft.com/office/drawing/2014/main" id="{B9AD2953-9A5B-CF42-9475-11227270CD0B}"/>
                </a:ext>
              </a:extLst>
            </p:cNvPr>
            <p:cNvSpPr/>
            <p:nvPr/>
          </p:nvSpPr>
          <p:spPr>
            <a:xfrm>
              <a:off x="6909348" y="861857"/>
              <a:ext cx="342369" cy="357768"/>
            </a:xfrm>
            <a:custGeom>
              <a:avLst/>
              <a:gdLst>
                <a:gd name="connsiteX0" fmla="*/ 0 w 342369"/>
                <a:gd name="connsiteY0" fmla="*/ 74799 h 357768"/>
                <a:gd name="connsiteX1" fmla="*/ 59519 w 342369"/>
                <a:gd name="connsiteY1" fmla="*/ 74799 h 357768"/>
                <a:gd name="connsiteX2" fmla="*/ 29609 w 342369"/>
                <a:gd name="connsiteY2" fmla="*/ 119162 h 357768"/>
                <a:gd name="connsiteX3" fmla="*/ 17434 w 342369"/>
                <a:gd name="connsiteY3" fmla="*/ 179465 h 357768"/>
                <a:gd name="connsiteX4" fmla="*/ 172357 w 342369"/>
                <a:gd name="connsiteY4" fmla="*/ 334388 h 357768"/>
                <a:gd name="connsiteX5" fmla="*/ 327280 w 342369"/>
                <a:gd name="connsiteY5" fmla="*/ 179465 h 357768"/>
                <a:gd name="connsiteX6" fmla="*/ 315106 w 342369"/>
                <a:gd name="connsiteY6" fmla="*/ 119162 h 357768"/>
                <a:gd name="connsiteX7" fmla="*/ 285196 w 342369"/>
                <a:gd name="connsiteY7" fmla="*/ 74799 h 357768"/>
                <a:gd name="connsiteX8" fmla="*/ 342369 w 342369"/>
                <a:gd name="connsiteY8" fmla="*/ 74799 h 357768"/>
                <a:gd name="connsiteX9" fmla="*/ 342369 w 342369"/>
                <a:gd name="connsiteY9" fmla="*/ 357768 h 357768"/>
                <a:gd name="connsiteX10" fmla="*/ 0 w 342369"/>
                <a:gd name="connsiteY10" fmla="*/ 357768 h 357768"/>
                <a:gd name="connsiteX11" fmla="*/ 0 w 342369"/>
                <a:gd name="connsiteY11" fmla="*/ 0 h 357768"/>
                <a:gd name="connsiteX12" fmla="*/ 342369 w 342369"/>
                <a:gd name="connsiteY12" fmla="*/ 0 h 357768"/>
                <a:gd name="connsiteX13" fmla="*/ 342369 w 342369"/>
                <a:gd name="connsiteY13" fmla="*/ 23527 h 357768"/>
                <a:gd name="connsiteX14" fmla="*/ 0 w 342369"/>
                <a:gd name="connsiteY14" fmla="*/ 23527 h 35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2369" h="357768">
                  <a:moveTo>
                    <a:pt x="0" y="74799"/>
                  </a:moveTo>
                  <a:lnTo>
                    <a:pt x="59519" y="74799"/>
                  </a:lnTo>
                  <a:lnTo>
                    <a:pt x="29609" y="119162"/>
                  </a:lnTo>
                  <a:cubicBezTo>
                    <a:pt x="21769" y="137697"/>
                    <a:pt x="17434" y="158075"/>
                    <a:pt x="17434" y="179465"/>
                  </a:cubicBezTo>
                  <a:cubicBezTo>
                    <a:pt x="17434" y="265027"/>
                    <a:pt x="86795" y="334388"/>
                    <a:pt x="172357" y="334388"/>
                  </a:cubicBezTo>
                  <a:cubicBezTo>
                    <a:pt x="257919" y="334388"/>
                    <a:pt x="327280" y="265027"/>
                    <a:pt x="327280" y="179465"/>
                  </a:cubicBezTo>
                  <a:cubicBezTo>
                    <a:pt x="327280" y="158075"/>
                    <a:pt x="322945" y="137697"/>
                    <a:pt x="315106" y="119162"/>
                  </a:cubicBezTo>
                  <a:lnTo>
                    <a:pt x="285196" y="74799"/>
                  </a:lnTo>
                  <a:lnTo>
                    <a:pt x="342369" y="74799"/>
                  </a:lnTo>
                  <a:lnTo>
                    <a:pt x="342369" y="357768"/>
                  </a:lnTo>
                  <a:lnTo>
                    <a:pt x="0" y="357768"/>
                  </a:lnTo>
                  <a:close/>
                  <a:moveTo>
                    <a:pt x="0" y="0"/>
                  </a:moveTo>
                  <a:lnTo>
                    <a:pt x="342369" y="0"/>
                  </a:lnTo>
                  <a:lnTo>
                    <a:pt x="342369" y="23527"/>
                  </a:lnTo>
                  <a:lnTo>
                    <a:pt x="0" y="2352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390275FF-58BF-1242-A135-3AEF7B67B4F8}"/>
                </a:ext>
              </a:extLst>
            </p:cNvPr>
            <p:cNvGrpSpPr/>
            <p:nvPr/>
          </p:nvGrpSpPr>
          <p:grpSpPr>
            <a:xfrm>
              <a:off x="6980662" y="921932"/>
              <a:ext cx="201776" cy="187181"/>
              <a:chOff x="6980662" y="921932"/>
              <a:chExt cx="201776" cy="187181"/>
            </a:xfrm>
          </p:grpSpPr>
          <p:sp>
            <p:nvSpPr>
              <p:cNvPr id="272" name="Triangle 271">
                <a:extLst>
                  <a:ext uri="{FF2B5EF4-FFF2-40B4-BE49-F238E27FC236}">
                    <a16:creationId xmlns:a16="http://schemas.microsoft.com/office/drawing/2014/main" id="{B187435E-6C98-5E4E-BD97-FB23E7FCB4CA}"/>
                  </a:ext>
                </a:extLst>
              </p:cNvPr>
              <p:cNvSpPr/>
              <p:nvPr/>
            </p:nvSpPr>
            <p:spPr>
              <a:xfrm>
                <a:off x="7016066" y="967274"/>
                <a:ext cx="128931" cy="111147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Oval 272">
                <a:extLst>
                  <a:ext uri="{FF2B5EF4-FFF2-40B4-BE49-F238E27FC236}">
                    <a16:creationId xmlns:a16="http://schemas.microsoft.com/office/drawing/2014/main" id="{4F85450E-554F-F145-86E5-668AF2960D66}"/>
                  </a:ext>
                </a:extLst>
              </p:cNvPr>
              <p:cNvSpPr/>
              <p:nvPr/>
            </p:nvSpPr>
            <p:spPr>
              <a:xfrm>
                <a:off x="7046646" y="921932"/>
                <a:ext cx="67769" cy="677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id="{2BDE94A3-64D3-AD43-A580-A0F9BB485620}"/>
                  </a:ext>
                </a:extLst>
              </p:cNvPr>
              <p:cNvSpPr/>
              <p:nvPr/>
            </p:nvSpPr>
            <p:spPr>
              <a:xfrm>
                <a:off x="6980662" y="1041344"/>
                <a:ext cx="67769" cy="677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Oval 274">
                <a:extLst>
                  <a:ext uri="{FF2B5EF4-FFF2-40B4-BE49-F238E27FC236}">
                    <a16:creationId xmlns:a16="http://schemas.microsoft.com/office/drawing/2014/main" id="{B6E49122-A440-5743-9352-536321D5AC17}"/>
                  </a:ext>
                </a:extLst>
              </p:cNvPr>
              <p:cNvSpPr/>
              <p:nvPr/>
            </p:nvSpPr>
            <p:spPr>
              <a:xfrm>
                <a:off x="7114669" y="1039708"/>
                <a:ext cx="67769" cy="677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77" name="Rounded Rectangle 276">
            <a:extLst>
              <a:ext uri="{FF2B5EF4-FFF2-40B4-BE49-F238E27FC236}">
                <a16:creationId xmlns:a16="http://schemas.microsoft.com/office/drawing/2014/main" id="{924BBD47-3E1B-8545-B0EF-4536A36209BD}"/>
              </a:ext>
            </a:extLst>
          </p:cNvPr>
          <p:cNvSpPr/>
          <p:nvPr/>
        </p:nvSpPr>
        <p:spPr>
          <a:xfrm>
            <a:off x="4026970" y="2681492"/>
            <a:ext cx="509249" cy="40715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ounded Rectangle 277">
            <a:extLst>
              <a:ext uri="{FF2B5EF4-FFF2-40B4-BE49-F238E27FC236}">
                <a16:creationId xmlns:a16="http://schemas.microsoft.com/office/drawing/2014/main" id="{2EE097AC-1269-3348-B16E-8B1B272E3725}"/>
              </a:ext>
            </a:extLst>
          </p:cNvPr>
          <p:cNvSpPr/>
          <p:nvPr/>
        </p:nvSpPr>
        <p:spPr>
          <a:xfrm>
            <a:off x="4017928" y="2485147"/>
            <a:ext cx="509250" cy="603497"/>
          </a:xfrm>
          <a:prstGeom prst="round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FA287C2C-AFE9-7B43-A9B5-5CFDB6AC4896}"/>
              </a:ext>
            </a:extLst>
          </p:cNvPr>
          <p:cNvGrpSpPr/>
          <p:nvPr/>
        </p:nvGrpSpPr>
        <p:grpSpPr>
          <a:xfrm>
            <a:off x="4474770" y="2042512"/>
            <a:ext cx="342369" cy="357768"/>
            <a:chOff x="6909348" y="861857"/>
            <a:chExt cx="342369" cy="357768"/>
          </a:xfrm>
        </p:grpSpPr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2C5CD61B-E2D7-1846-81BF-3853DD3CCCA8}"/>
                </a:ext>
              </a:extLst>
            </p:cNvPr>
            <p:cNvSpPr/>
            <p:nvPr/>
          </p:nvSpPr>
          <p:spPr>
            <a:xfrm>
              <a:off x="6909348" y="861857"/>
              <a:ext cx="342369" cy="3577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Freeform 280">
              <a:extLst>
                <a:ext uri="{FF2B5EF4-FFF2-40B4-BE49-F238E27FC236}">
                  <a16:creationId xmlns:a16="http://schemas.microsoft.com/office/drawing/2014/main" id="{CE3DF853-EED7-4941-B714-C8996E480F07}"/>
                </a:ext>
              </a:extLst>
            </p:cNvPr>
            <p:cNvSpPr/>
            <p:nvPr/>
          </p:nvSpPr>
          <p:spPr>
            <a:xfrm>
              <a:off x="6909348" y="861857"/>
              <a:ext cx="342369" cy="357768"/>
            </a:xfrm>
            <a:custGeom>
              <a:avLst/>
              <a:gdLst>
                <a:gd name="connsiteX0" fmla="*/ 0 w 342369"/>
                <a:gd name="connsiteY0" fmla="*/ 74799 h 357768"/>
                <a:gd name="connsiteX1" fmla="*/ 59519 w 342369"/>
                <a:gd name="connsiteY1" fmla="*/ 74799 h 357768"/>
                <a:gd name="connsiteX2" fmla="*/ 29609 w 342369"/>
                <a:gd name="connsiteY2" fmla="*/ 119162 h 357768"/>
                <a:gd name="connsiteX3" fmla="*/ 17434 w 342369"/>
                <a:gd name="connsiteY3" fmla="*/ 179465 h 357768"/>
                <a:gd name="connsiteX4" fmla="*/ 172357 w 342369"/>
                <a:gd name="connsiteY4" fmla="*/ 334388 h 357768"/>
                <a:gd name="connsiteX5" fmla="*/ 327280 w 342369"/>
                <a:gd name="connsiteY5" fmla="*/ 179465 h 357768"/>
                <a:gd name="connsiteX6" fmla="*/ 315106 w 342369"/>
                <a:gd name="connsiteY6" fmla="*/ 119162 h 357768"/>
                <a:gd name="connsiteX7" fmla="*/ 285196 w 342369"/>
                <a:gd name="connsiteY7" fmla="*/ 74799 h 357768"/>
                <a:gd name="connsiteX8" fmla="*/ 342369 w 342369"/>
                <a:gd name="connsiteY8" fmla="*/ 74799 h 357768"/>
                <a:gd name="connsiteX9" fmla="*/ 342369 w 342369"/>
                <a:gd name="connsiteY9" fmla="*/ 357768 h 357768"/>
                <a:gd name="connsiteX10" fmla="*/ 0 w 342369"/>
                <a:gd name="connsiteY10" fmla="*/ 357768 h 357768"/>
                <a:gd name="connsiteX11" fmla="*/ 0 w 342369"/>
                <a:gd name="connsiteY11" fmla="*/ 0 h 357768"/>
                <a:gd name="connsiteX12" fmla="*/ 342369 w 342369"/>
                <a:gd name="connsiteY12" fmla="*/ 0 h 357768"/>
                <a:gd name="connsiteX13" fmla="*/ 342369 w 342369"/>
                <a:gd name="connsiteY13" fmla="*/ 23527 h 357768"/>
                <a:gd name="connsiteX14" fmla="*/ 0 w 342369"/>
                <a:gd name="connsiteY14" fmla="*/ 23527 h 35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2369" h="357768">
                  <a:moveTo>
                    <a:pt x="0" y="74799"/>
                  </a:moveTo>
                  <a:lnTo>
                    <a:pt x="59519" y="74799"/>
                  </a:lnTo>
                  <a:lnTo>
                    <a:pt x="29609" y="119162"/>
                  </a:lnTo>
                  <a:cubicBezTo>
                    <a:pt x="21769" y="137697"/>
                    <a:pt x="17434" y="158075"/>
                    <a:pt x="17434" y="179465"/>
                  </a:cubicBezTo>
                  <a:cubicBezTo>
                    <a:pt x="17434" y="265027"/>
                    <a:pt x="86795" y="334388"/>
                    <a:pt x="172357" y="334388"/>
                  </a:cubicBezTo>
                  <a:cubicBezTo>
                    <a:pt x="257919" y="334388"/>
                    <a:pt x="327280" y="265027"/>
                    <a:pt x="327280" y="179465"/>
                  </a:cubicBezTo>
                  <a:cubicBezTo>
                    <a:pt x="327280" y="158075"/>
                    <a:pt x="322945" y="137697"/>
                    <a:pt x="315106" y="119162"/>
                  </a:cubicBezTo>
                  <a:lnTo>
                    <a:pt x="285196" y="74799"/>
                  </a:lnTo>
                  <a:lnTo>
                    <a:pt x="342369" y="74799"/>
                  </a:lnTo>
                  <a:lnTo>
                    <a:pt x="342369" y="357768"/>
                  </a:lnTo>
                  <a:lnTo>
                    <a:pt x="0" y="357768"/>
                  </a:lnTo>
                  <a:close/>
                  <a:moveTo>
                    <a:pt x="0" y="0"/>
                  </a:moveTo>
                  <a:lnTo>
                    <a:pt x="342369" y="0"/>
                  </a:lnTo>
                  <a:lnTo>
                    <a:pt x="342369" y="23527"/>
                  </a:lnTo>
                  <a:lnTo>
                    <a:pt x="0" y="2352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86CC4A9F-1B73-BC43-81FA-05B7F71B4009}"/>
                </a:ext>
              </a:extLst>
            </p:cNvPr>
            <p:cNvGrpSpPr/>
            <p:nvPr/>
          </p:nvGrpSpPr>
          <p:grpSpPr>
            <a:xfrm>
              <a:off x="6980662" y="921932"/>
              <a:ext cx="201776" cy="187181"/>
              <a:chOff x="6980662" y="921932"/>
              <a:chExt cx="201776" cy="187181"/>
            </a:xfrm>
          </p:grpSpPr>
          <p:sp>
            <p:nvSpPr>
              <p:cNvPr id="283" name="Triangle 282">
                <a:extLst>
                  <a:ext uri="{FF2B5EF4-FFF2-40B4-BE49-F238E27FC236}">
                    <a16:creationId xmlns:a16="http://schemas.microsoft.com/office/drawing/2014/main" id="{73112BDA-A2F9-D749-950B-716C7DB3854C}"/>
                  </a:ext>
                </a:extLst>
              </p:cNvPr>
              <p:cNvSpPr/>
              <p:nvPr/>
            </p:nvSpPr>
            <p:spPr>
              <a:xfrm>
                <a:off x="7016066" y="967274"/>
                <a:ext cx="128931" cy="111147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Oval 283">
                <a:extLst>
                  <a:ext uri="{FF2B5EF4-FFF2-40B4-BE49-F238E27FC236}">
                    <a16:creationId xmlns:a16="http://schemas.microsoft.com/office/drawing/2014/main" id="{9629BEE9-8C7D-BF4B-8905-DDA1954EA8B3}"/>
                  </a:ext>
                </a:extLst>
              </p:cNvPr>
              <p:cNvSpPr/>
              <p:nvPr/>
            </p:nvSpPr>
            <p:spPr>
              <a:xfrm>
                <a:off x="7046646" y="921932"/>
                <a:ext cx="67769" cy="677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Oval 284">
                <a:extLst>
                  <a:ext uri="{FF2B5EF4-FFF2-40B4-BE49-F238E27FC236}">
                    <a16:creationId xmlns:a16="http://schemas.microsoft.com/office/drawing/2014/main" id="{A5D901D1-532B-C24B-95AE-FE30436CA84B}"/>
                  </a:ext>
                </a:extLst>
              </p:cNvPr>
              <p:cNvSpPr/>
              <p:nvPr/>
            </p:nvSpPr>
            <p:spPr>
              <a:xfrm>
                <a:off x="6980662" y="1041344"/>
                <a:ext cx="67769" cy="677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285">
                <a:extLst>
                  <a:ext uri="{FF2B5EF4-FFF2-40B4-BE49-F238E27FC236}">
                    <a16:creationId xmlns:a16="http://schemas.microsoft.com/office/drawing/2014/main" id="{D4D49F8C-948C-F341-82BF-0322E79039D9}"/>
                  </a:ext>
                </a:extLst>
              </p:cNvPr>
              <p:cNvSpPr/>
              <p:nvPr/>
            </p:nvSpPr>
            <p:spPr>
              <a:xfrm>
                <a:off x="7114669" y="1039708"/>
                <a:ext cx="67769" cy="677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1" name="Freeform 150">
            <a:extLst>
              <a:ext uri="{FF2B5EF4-FFF2-40B4-BE49-F238E27FC236}">
                <a16:creationId xmlns:a16="http://schemas.microsoft.com/office/drawing/2014/main" id="{E8DC532A-7A21-5C47-AC01-B32FEEB95E2A}"/>
              </a:ext>
            </a:extLst>
          </p:cNvPr>
          <p:cNvSpPr/>
          <p:nvPr/>
        </p:nvSpPr>
        <p:spPr>
          <a:xfrm>
            <a:off x="4423106" y="3226696"/>
            <a:ext cx="374073" cy="252214"/>
          </a:xfrm>
          <a:custGeom>
            <a:avLst/>
            <a:gdLst>
              <a:gd name="connsiteX0" fmla="*/ 0 w 374073"/>
              <a:gd name="connsiteY0" fmla="*/ 1413 h 252214"/>
              <a:gd name="connsiteX1" fmla="*/ 93518 w 374073"/>
              <a:gd name="connsiteY1" fmla="*/ 6609 h 252214"/>
              <a:gd name="connsiteX2" fmla="*/ 93518 w 374073"/>
              <a:gd name="connsiteY2" fmla="*/ 53368 h 252214"/>
              <a:gd name="connsiteX3" fmla="*/ 67541 w 374073"/>
              <a:gd name="connsiteY3" fmla="*/ 115713 h 252214"/>
              <a:gd name="connsiteX4" fmla="*/ 62345 w 374073"/>
              <a:gd name="connsiteY4" fmla="*/ 204036 h 252214"/>
              <a:gd name="connsiteX5" fmla="*/ 145473 w 374073"/>
              <a:gd name="connsiteY5" fmla="*/ 250795 h 252214"/>
              <a:gd name="connsiteX6" fmla="*/ 280555 w 374073"/>
              <a:gd name="connsiteY6" fmla="*/ 230013 h 252214"/>
              <a:gd name="connsiteX7" fmla="*/ 311727 w 374073"/>
              <a:gd name="connsiteY7" fmla="*/ 131299 h 252214"/>
              <a:gd name="connsiteX8" fmla="*/ 275359 w 374073"/>
              <a:gd name="connsiteY8" fmla="*/ 68954 h 252214"/>
              <a:gd name="connsiteX9" fmla="*/ 270164 w 374073"/>
              <a:gd name="connsiteY9" fmla="*/ 16999 h 252214"/>
              <a:gd name="connsiteX10" fmla="*/ 374073 w 374073"/>
              <a:gd name="connsiteY10" fmla="*/ 6609 h 25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4073" h="252214">
                <a:moveTo>
                  <a:pt x="0" y="1413"/>
                </a:moveTo>
                <a:cubicBezTo>
                  <a:pt x="38966" y="-319"/>
                  <a:pt x="77932" y="-2050"/>
                  <a:pt x="93518" y="6609"/>
                </a:cubicBezTo>
                <a:cubicBezTo>
                  <a:pt x="109104" y="15268"/>
                  <a:pt x="97848" y="35184"/>
                  <a:pt x="93518" y="53368"/>
                </a:cubicBezTo>
                <a:cubicBezTo>
                  <a:pt x="89189" y="71552"/>
                  <a:pt x="72736" y="90602"/>
                  <a:pt x="67541" y="115713"/>
                </a:cubicBezTo>
                <a:cubicBezTo>
                  <a:pt x="62346" y="140824"/>
                  <a:pt x="49356" y="181522"/>
                  <a:pt x="62345" y="204036"/>
                </a:cubicBezTo>
                <a:cubicBezTo>
                  <a:pt x="75334" y="226550"/>
                  <a:pt x="109105" y="246466"/>
                  <a:pt x="145473" y="250795"/>
                </a:cubicBezTo>
                <a:cubicBezTo>
                  <a:pt x="181841" y="255124"/>
                  <a:pt x="252846" y="249929"/>
                  <a:pt x="280555" y="230013"/>
                </a:cubicBezTo>
                <a:cubicBezTo>
                  <a:pt x="308264" y="210097"/>
                  <a:pt x="312593" y="158142"/>
                  <a:pt x="311727" y="131299"/>
                </a:cubicBezTo>
                <a:cubicBezTo>
                  <a:pt x="310861" y="104456"/>
                  <a:pt x="282286" y="88004"/>
                  <a:pt x="275359" y="68954"/>
                </a:cubicBezTo>
                <a:cubicBezTo>
                  <a:pt x="268432" y="49904"/>
                  <a:pt x="253712" y="27390"/>
                  <a:pt x="270164" y="16999"/>
                </a:cubicBezTo>
                <a:cubicBezTo>
                  <a:pt x="286616" y="6608"/>
                  <a:pt x="330344" y="6608"/>
                  <a:pt x="374073" y="6609"/>
                </a:cubicBezTo>
              </a:path>
            </a:pathLst>
          </a:custGeom>
          <a:noFill/>
          <a:ln w="38100" cmpd="sng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36355077-D36C-9A48-90FB-382202C08634}"/>
              </a:ext>
            </a:extLst>
          </p:cNvPr>
          <p:cNvSpPr/>
          <p:nvPr/>
        </p:nvSpPr>
        <p:spPr>
          <a:xfrm>
            <a:off x="4893493" y="2012722"/>
            <a:ext cx="98868" cy="1126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Freeform 289">
            <a:extLst>
              <a:ext uri="{FF2B5EF4-FFF2-40B4-BE49-F238E27FC236}">
                <a16:creationId xmlns:a16="http://schemas.microsoft.com/office/drawing/2014/main" id="{2E76F8AE-FDB8-7348-B255-9B03A16C5815}"/>
              </a:ext>
            </a:extLst>
          </p:cNvPr>
          <p:cNvSpPr/>
          <p:nvPr/>
        </p:nvSpPr>
        <p:spPr>
          <a:xfrm>
            <a:off x="4465610" y="2087380"/>
            <a:ext cx="374073" cy="252214"/>
          </a:xfrm>
          <a:custGeom>
            <a:avLst/>
            <a:gdLst>
              <a:gd name="connsiteX0" fmla="*/ 0 w 374073"/>
              <a:gd name="connsiteY0" fmla="*/ 1413 h 252214"/>
              <a:gd name="connsiteX1" fmla="*/ 93518 w 374073"/>
              <a:gd name="connsiteY1" fmla="*/ 6609 h 252214"/>
              <a:gd name="connsiteX2" fmla="*/ 93518 w 374073"/>
              <a:gd name="connsiteY2" fmla="*/ 53368 h 252214"/>
              <a:gd name="connsiteX3" fmla="*/ 67541 w 374073"/>
              <a:gd name="connsiteY3" fmla="*/ 115713 h 252214"/>
              <a:gd name="connsiteX4" fmla="*/ 62345 w 374073"/>
              <a:gd name="connsiteY4" fmla="*/ 204036 h 252214"/>
              <a:gd name="connsiteX5" fmla="*/ 145473 w 374073"/>
              <a:gd name="connsiteY5" fmla="*/ 250795 h 252214"/>
              <a:gd name="connsiteX6" fmla="*/ 280555 w 374073"/>
              <a:gd name="connsiteY6" fmla="*/ 230013 h 252214"/>
              <a:gd name="connsiteX7" fmla="*/ 311727 w 374073"/>
              <a:gd name="connsiteY7" fmla="*/ 131299 h 252214"/>
              <a:gd name="connsiteX8" fmla="*/ 275359 w 374073"/>
              <a:gd name="connsiteY8" fmla="*/ 68954 h 252214"/>
              <a:gd name="connsiteX9" fmla="*/ 270164 w 374073"/>
              <a:gd name="connsiteY9" fmla="*/ 16999 h 252214"/>
              <a:gd name="connsiteX10" fmla="*/ 374073 w 374073"/>
              <a:gd name="connsiteY10" fmla="*/ 6609 h 25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4073" h="252214">
                <a:moveTo>
                  <a:pt x="0" y="1413"/>
                </a:moveTo>
                <a:cubicBezTo>
                  <a:pt x="38966" y="-319"/>
                  <a:pt x="77932" y="-2050"/>
                  <a:pt x="93518" y="6609"/>
                </a:cubicBezTo>
                <a:cubicBezTo>
                  <a:pt x="109104" y="15268"/>
                  <a:pt x="97848" y="35184"/>
                  <a:pt x="93518" y="53368"/>
                </a:cubicBezTo>
                <a:cubicBezTo>
                  <a:pt x="89189" y="71552"/>
                  <a:pt x="72736" y="90602"/>
                  <a:pt x="67541" y="115713"/>
                </a:cubicBezTo>
                <a:cubicBezTo>
                  <a:pt x="62346" y="140824"/>
                  <a:pt x="49356" y="181522"/>
                  <a:pt x="62345" y="204036"/>
                </a:cubicBezTo>
                <a:cubicBezTo>
                  <a:pt x="75334" y="226550"/>
                  <a:pt x="109105" y="246466"/>
                  <a:pt x="145473" y="250795"/>
                </a:cubicBezTo>
                <a:cubicBezTo>
                  <a:pt x="181841" y="255124"/>
                  <a:pt x="252846" y="249929"/>
                  <a:pt x="280555" y="230013"/>
                </a:cubicBezTo>
                <a:cubicBezTo>
                  <a:pt x="308264" y="210097"/>
                  <a:pt x="312593" y="158142"/>
                  <a:pt x="311727" y="131299"/>
                </a:cubicBezTo>
                <a:cubicBezTo>
                  <a:pt x="310861" y="104456"/>
                  <a:pt x="282286" y="88004"/>
                  <a:pt x="275359" y="68954"/>
                </a:cubicBezTo>
                <a:cubicBezTo>
                  <a:pt x="268432" y="49904"/>
                  <a:pt x="253712" y="27390"/>
                  <a:pt x="270164" y="16999"/>
                </a:cubicBezTo>
                <a:cubicBezTo>
                  <a:pt x="286616" y="6608"/>
                  <a:pt x="330344" y="6608"/>
                  <a:pt x="374073" y="6609"/>
                </a:cubicBezTo>
              </a:path>
            </a:pathLst>
          </a:custGeom>
          <a:noFill/>
          <a:ln w="38100" cmpd="sng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ounded Rectangle 265">
            <a:extLst>
              <a:ext uri="{FF2B5EF4-FFF2-40B4-BE49-F238E27FC236}">
                <a16:creationId xmlns:a16="http://schemas.microsoft.com/office/drawing/2014/main" id="{11EF3B96-96DD-5341-B137-B0702702F319}"/>
              </a:ext>
            </a:extLst>
          </p:cNvPr>
          <p:cNvSpPr/>
          <p:nvPr/>
        </p:nvSpPr>
        <p:spPr>
          <a:xfrm>
            <a:off x="3461971" y="2327694"/>
            <a:ext cx="477156" cy="7609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ounded Rectangle 266">
            <a:extLst>
              <a:ext uri="{FF2B5EF4-FFF2-40B4-BE49-F238E27FC236}">
                <a16:creationId xmlns:a16="http://schemas.microsoft.com/office/drawing/2014/main" id="{346D1972-5EAA-5842-AA60-25FF24953137}"/>
              </a:ext>
            </a:extLst>
          </p:cNvPr>
          <p:cNvSpPr/>
          <p:nvPr/>
        </p:nvSpPr>
        <p:spPr>
          <a:xfrm>
            <a:off x="3472480" y="2190422"/>
            <a:ext cx="463881" cy="898222"/>
          </a:xfrm>
          <a:prstGeom prst="round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002DB67C-8BEC-7349-9918-BCE3D74CC84D}"/>
              </a:ext>
            </a:extLst>
          </p:cNvPr>
          <p:cNvSpPr/>
          <p:nvPr/>
        </p:nvSpPr>
        <p:spPr>
          <a:xfrm>
            <a:off x="5372215" y="2004953"/>
            <a:ext cx="532744" cy="1296638"/>
          </a:xfrm>
          <a:prstGeom prst="rect">
            <a:avLst/>
          </a:prstGeom>
          <a:gradFill>
            <a:gsLst>
              <a:gs pos="62000">
                <a:schemeClr val="accent5">
                  <a:lumMod val="20000"/>
                  <a:lumOff val="80000"/>
                </a:schemeClr>
              </a:gs>
              <a:gs pos="37000">
                <a:schemeClr val="accent4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Freeform 295">
            <a:extLst>
              <a:ext uri="{FF2B5EF4-FFF2-40B4-BE49-F238E27FC236}">
                <a16:creationId xmlns:a16="http://schemas.microsoft.com/office/drawing/2014/main" id="{55EE5482-1F40-7649-9BB4-5C41F0E63379}"/>
              </a:ext>
            </a:extLst>
          </p:cNvPr>
          <p:cNvSpPr/>
          <p:nvPr/>
        </p:nvSpPr>
        <p:spPr>
          <a:xfrm>
            <a:off x="4425051" y="3225583"/>
            <a:ext cx="374073" cy="252214"/>
          </a:xfrm>
          <a:custGeom>
            <a:avLst/>
            <a:gdLst>
              <a:gd name="connsiteX0" fmla="*/ 0 w 374073"/>
              <a:gd name="connsiteY0" fmla="*/ 1413 h 252214"/>
              <a:gd name="connsiteX1" fmla="*/ 93518 w 374073"/>
              <a:gd name="connsiteY1" fmla="*/ 6609 h 252214"/>
              <a:gd name="connsiteX2" fmla="*/ 93518 w 374073"/>
              <a:gd name="connsiteY2" fmla="*/ 53368 h 252214"/>
              <a:gd name="connsiteX3" fmla="*/ 67541 w 374073"/>
              <a:gd name="connsiteY3" fmla="*/ 115713 h 252214"/>
              <a:gd name="connsiteX4" fmla="*/ 62345 w 374073"/>
              <a:gd name="connsiteY4" fmla="*/ 204036 h 252214"/>
              <a:gd name="connsiteX5" fmla="*/ 145473 w 374073"/>
              <a:gd name="connsiteY5" fmla="*/ 250795 h 252214"/>
              <a:gd name="connsiteX6" fmla="*/ 280555 w 374073"/>
              <a:gd name="connsiteY6" fmla="*/ 230013 h 252214"/>
              <a:gd name="connsiteX7" fmla="*/ 311727 w 374073"/>
              <a:gd name="connsiteY7" fmla="*/ 131299 h 252214"/>
              <a:gd name="connsiteX8" fmla="*/ 275359 w 374073"/>
              <a:gd name="connsiteY8" fmla="*/ 68954 h 252214"/>
              <a:gd name="connsiteX9" fmla="*/ 270164 w 374073"/>
              <a:gd name="connsiteY9" fmla="*/ 16999 h 252214"/>
              <a:gd name="connsiteX10" fmla="*/ 374073 w 374073"/>
              <a:gd name="connsiteY10" fmla="*/ 6609 h 25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4073" h="252214">
                <a:moveTo>
                  <a:pt x="0" y="1413"/>
                </a:moveTo>
                <a:cubicBezTo>
                  <a:pt x="38966" y="-319"/>
                  <a:pt x="77932" y="-2050"/>
                  <a:pt x="93518" y="6609"/>
                </a:cubicBezTo>
                <a:cubicBezTo>
                  <a:pt x="109104" y="15268"/>
                  <a:pt x="97848" y="35184"/>
                  <a:pt x="93518" y="53368"/>
                </a:cubicBezTo>
                <a:cubicBezTo>
                  <a:pt x="89189" y="71552"/>
                  <a:pt x="72736" y="90602"/>
                  <a:pt x="67541" y="115713"/>
                </a:cubicBezTo>
                <a:cubicBezTo>
                  <a:pt x="62346" y="140824"/>
                  <a:pt x="49356" y="181522"/>
                  <a:pt x="62345" y="204036"/>
                </a:cubicBezTo>
                <a:cubicBezTo>
                  <a:pt x="75334" y="226550"/>
                  <a:pt x="109105" y="246466"/>
                  <a:pt x="145473" y="250795"/>
                </a:cubicBezTo>
                <a:cubicBezTo>
                  <a:pt x="181841" y="255124"/>
                  <a:pt x="252846" y="249929"/>
                  <a:pt x="280555" y="230013"/>
                </a:cubicBezTo>
                <a:cubicBezTo>
                  <a:pt x="308264" y="210097"/>
                  <a:pt x="312593" y="158142"/>
                  <a:pt x="311727" y="131299"/>
                </a:cubicBezTo>
                <a:cubicBezTo>
                  <a:pt x="310861" y="104456"/>
                  <a:pt x="282286" y="88004"/>
                  <a:pt x="275359" y="68954"/>
                </a:cubicBezTo>
                <a:cubicBezTo>
                  <a:pt x="268432" y="49904"/>
                  <a:pt x="253712" y="27390"/>
                  <a:pt x="270164" y="16999"/>
                </a:cubicBezTo>
                <a:cubicBezTo>
                  <a:pt x="286616" y="6608"/>
                  <a:pt x="330344" y="6608"/>
                  <a:pt x="374073" y="6609"/>
                </a:cubicBezTo>
              </a:path>
            </a:pathLst>
          </a:custGeom>
          <a:noFill/>
          <a:ln w="38100" cmpd="dbl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E5F4BB2B-701F-AC47-B141-336AE7EAE7CB}"/>
              </a:ext>
            </a:extLst>
          </p:cNvPr>
          <p:cNvSpPr/>
          <p:nvPr/>
        </p:nvSpPr>
        <p:spPr>
          <a:xfrm>
            <a:off x="5061521" y="2038861"/>
            <a:ext cx="67350" cy="572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654594CB-80B5-5942-A7F6-571E43C39335}"/>
              </a:ext>
            </a:extLst>
          </p:cNvPr>
          <p:cNvSpPr/>
          <p:nvPr/>
        </p:nvSpPr>
        <p:spPr>
          <a:xfrm>
            <a:off x="5082227" y="3223722"/>
            <a:ext cx="67350" cy="572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Freeform 301">
            <a:extLst>
              <a:ext uri="{FF2B5EF4-FFF2-40B4-BE49-F238E27FC236}">
                <a16:creationId xmlns:a16="http://schemas.microsoft.com/office/drawing/2014/main" id="{B8DA3F31-B10A-934D-B204-1B2547059157}"/>
              </a:ext>
            </a:extLst>
          </p:cNvPr>
          <p:cNvSpPr/>
          <p:nvPr/>
        </p:nvSpPr>
        <p:spPr>
          <a:xfrm>
            <a:off x="4461762" y="2077695"/>
            <a:ext cx="374073" cy="252214"/>
          </a:xfrm>
          <a:custGeom>
            <a:avLst/>
            <a:gdLst>
              <a:gd name="connsiteX0" fmla="*/ 0 w 374073"/>
              <a:gd name="connsiteY0" fmla="*/ 1413 h 252214"/>
              <a:gd name="connsiteX1" fmla="*/ 93518 w 374073"/>
              <a:gd name="connsiteY1" fmla="*/ 6609 h 252214"/>
              <a:gd name="connsiteX2" fmla="*/ 93518 w 374073"/>
              <a:gd name="connsiteY2" fmla="*/ 53368 h 252214"/>
              <a:gd name="connsiteX3" fmla="*/ 67541 w 374073"/>
              <a:gd name="connsiteY3" fmla="*/ 115713 h 252214"/>
              <a:gd name="connsiteX4" fmla="*/ 62345 w 374073"/>
              <a:gd name="connsiteY4" fmla="*/ 204036 h 252214"/>
              <a:gd name="connsiteX5" fmla="*/ 145473 w 374073"/>
              <a:gd name="connsiteY5" fmla="*/ 250795 h 252214"/>
              <a:gd name="connsiteX6" fmla="*/ 280555 w 374073"/>
              <a:gd name="connsiteY6" fmla="*/ 230013 h 252214"/>
              <a:gd name="connsiteX7" fmla="*/ 311727 w 374073"/>
              <a:gd name="connsiteY7" fmla="*/ 131299 h 252214"/>
              <a:gd name="connsiteX8" fmla="*/ 275359 w 374073"/>
              <a:gd name="connsiteY8" fmla="*/ 68954 h 252214"/>
              <a:gd name="connsiteX9" fmla="*/ 270164 w 374073"/>
              <a:gd name="connsiteY9" fmla="*/ 16999 h 252214"/>
              <a:gd name="connsiteX10" fmla="*/ 374073 w 374073"/>
              <a:gd name="connsiteY10" fmla="*/ 6609 h 25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4073" h="252214">
                <a:moveTo>
                  <a:pt x="0" y="1413"/>
                </a:moveTo>
                <a:cubicBezTo>
                  <a:pt x="38966" y="-319"/>
                  <a:pt x="77932" y="-2050"/>
                  <a:pt x="93518" y="6609"/>
                </a:cubicBezTo>
                <a:cubicBezTo>
                  <a:pt x="109104" y="15268"/>
                  <a:pt x="97848" y="35184"/>
                  <a:pt x="93518" y="53368"/>
                </a:cubicBezTo>
                <a:cubicBezTo>
                  <a:pt x="89189" y="71552"/>
                  <a:pt x="72736" y="90602"/>
                  <a:pt x="67541" y="115713"/>
                </a:cubicBezTo>
                <a:cubicBezTo>
                  <a:pt x="62346" y="140824"/>
                  <a:pt x="49356" y="181522"/>
                  <a:pt x="62345" y="204036"/>
                </a:cubicBezTo>
                <a:cubicBezTo>
                  <a:pt x="75334" y="226550"/>
                  <a:pt x="109105" y="246466"/>
                  <a:pt x="145473" y="250795"/>
                </a:cubicBezTo>
                <a:cubicBezTo>
                  <a:pt x="181841" y="255124"/>
                  <a:pt x="252846" y="249929"/>
                  <a:pt x="280555" y="230013"/>
                </a:cubicBezTo>
                <a:cubicBezTo>
                  <a:pt x="308264" y="210097"/>
                  <a:pt x="312593" y="158142"/>
                  <a:pt x="311727" y="131299"/>
                </a:cubicBezTo>
                <a:cubicBezTo>
                  <a:pt x="310861" y="104456"/>
                  <a:pt x="282286" y="88004"/>
                  <a:pt x="275359" y="68954"/>
                </a:cubicBezTo>
                <a:cubicBezTo>
                  <a:pt x="268432" y="49904"/>
                  <a:pt x="253712" y="27390"/>
                  <a:pt x="270164" y="16999"/>
                </a:cubicBezTo>
                <a:cubicBezTo>
                  <a:pt x="286616" y="6608"/>
                  <a:pt x="330344" y="6608"/>
                  <a:pt x="374073" y="6609"/>
                </a:cubicBezTo>
              </a:path>
            </a:pathLst>
          </a:custGeom>
          <a:noFill/>
          <a:ln w="38100" cmpd="dbl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Freeform 302">
            <a:extLst>
              <a:ext uri="{FF2B5EF4-FFF2-40B4-BE49-F238E27FC236}">
                <a16:creationId xmlns:a16="http://schemas.microsoft.com/office/drawing/2014/main" id="{127E726B-4D53-F343-9D11-1C52CDE82239}"/>
              </a:ext>
            </a:extLst>
          </p:cNvPr>
          <p:cNvSpPr/>
          <p:nvPr/>
        </p:nvSpPr>
        <p:spPr>
          <a:xfrm>
            <a:off x="5626098" y="1321179"/>
            <a:ext cx="937940" cy="370390"/>
          </a:xfrm>
          <a:custGeom>
            <a:avLst/>
            <a:gdLst>
              <a:gd name="connsiteX0" fmla="*/ 1105610 w 1105610"/>
              <a:gd name="connsiteY0" fmla="*/ 0 h 370390"/>
              <a:gd name="connsiteX1" fmla="*/ 387979 w 1105610"/>
              <a:gd name="connsiteY1" fmla="*/ 23149 h 370390"/>
              <a:gd name="connsiteX2" fmla="*/ 52313 w 1105610"/>
              <a:gd name="connsiteY2" fmla="*/ 138896 h 370390"/>
              <a:gd name="connsiteX3" fmla="*/ 6015 w 1105610"/>
              <a:gd name="connsiteY3" fmla="*/ 370390 h 37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5610" h="370390">
                <a:moveTo>
                  <a:pt x="1105610" y="0"/>
                </a:moveTo>
                <a:cubicBezTo>
                  <a:pt x="834569" y="0"/>
                  <a:pt x="563528" y="0"/>
                  <a:pt x="387979" y="23149"/>
                </a:cubicBezTo>
                <a:cubicBezTo>
                  <a:pt x="212430" y="46298"/>
                  <a:pt x="115974" y="81023"/>
                  <a:pt x="52313" y="138896"/>
                </a:cubicBezTo>
                <a:cubicBezTo>
                  <a:pt x="-11348" y="196769"/>
                  <a:pt x="-2667" y="283579"/>
                  <a:pt x="6015" y="370390"/>
                </a:cubicBezTo>
              </a:path>
            </a:pathLst>
          </a:custGeom>
          <a:noFill/>
          <a:ln w="38100" cmpd="dbl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Freeform 303">
            <a:extLst>
              <a:ext uri="{FF2B5EF4-FFF2-40B4-BE49-F238E27FC236}">
                <a16:creationId xmlns:a16="http://schemas.microsoft.com/office/drawing/2014/main" id="{246BC1D2-2C85-204E-A730-95D2C4418B61}"/>
              </a:ext>
            </a:extLst>
          </p:cNvPr>
          <p:cNvSpPr/>
          <p:nvPr/>
        </p:nvSpPr>
        <p:spPr>
          <a:xfrm>
            <a:off x="6584066" y="1321517"/>
            <a:ext cx="1376265" cy="252253"/>
          </a:xfrm>
          <a:custGeom>
            <a:avLst/>
            <a:gdLst>
              <a:gd name="connsiteX0" fmla="*/ 1376265 w 1376265"/>
              <a:gd name="connsiteY0" fmla="*/ 0 h 252253"/>
              <a:gd name="connsiteX1" fmla="*/ 466530 w 1376265"/>
              <a:gd name="connsiteY1" fmla="*/ 4666 h 252253"/>
              <a:gd name="connsiteX2" fmla="*/ 480526 w 1376265"/>
              <a:gd name="connsiteY2" fmla="*/ 79311 h 252253"/>
              <a:gd name="connsiteX3" fmla="*/ 494522 w 1376265"/>
              <a:gd name="connsiteY3" fmla="*/ 130629 h 252253"/>
              <a:gd name="connsiteX4" fmla="*/ 452534 w 1376265"/>
              <a:gd name="connsiteY4" fmla="*/ 228600 h 252253"/>
              <a:gd name="connsiteX5" fmla="*/ 354563 w 1376265"/>
              <a:gd name="connsiteY5" fmla="*/ 251927 h 252253"/>
              <a:gd name="connsiteX6" fmla="*/ 275253 w 1376265"/>
              <a:gd name="connsiteY6" fmla="*/ 237931 h 252253"/>
              <a:gd name="connsiteX7" fmla="*/ 228600 w 1376265"/>
              <a:gd name="connsiteY7" fmla="*/ 181947 h 252253"/>
              <a:gd name="connsiteX8" fmla="*/ 242595 w 1376265"/>
              <a:gd name="connsiteY8" fmla="*/ 97972 h 252253"/>
              <a:gd name="connsiteX9" fmla="*/ 284583 w 1376265"/>
              <a:gd name="connsiteY9" fmla="*/ 46654 h 252253"/>
              <a:gd name="connsiteX10" fmla="*/ 251926 w 1376265"/>
              <a:gd name="connsiteY10" fmla="*/ 9331 h 252253"/>
              <a:gd name="connsiteX11" fmla="*/ 116632 w 1376265"/>
              <a:gd name="connsiteY11" fmla="*/ 4666 h 252253"/>
              <a:gd name="connsiteX12" fmla="*/ 0 w 1376265"/>
              <a:gd name="connsiteY12" fmla="*/ 4666 h 25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6265" h="252253">
                <a:moveTo>
                  <a:pt x="1376265" y="0"/>
                </a:moveTo>
                <a:lnTo>
                  <a:pt x="466530" y="4666"/>
                </a:lnTo>
                <a:cubicBezTo>
                  <a:pt x="317240" y="17884"/>
                  <a:pt x="475861" y="58317"/>
                  <a:pt x="480526" y="79311"/>
                </a:cubicBezTo>
                <a:cubicBezTo>
                  <a:pt x="485191" y="100305"/>
                  <a:pt x="499187" y="105748"/>
                  <a:pt x="494522" y="130629"/>
                </a:cubicBezTo>
                <a:cubicBezTo>
                  <a:pt x="489857" y="155510"/>
                  <a:pt x="475861" y="208384"/>
                  <a:pt x="452534" y="228600"/>
                </a:cubicBezTo>
                <a:cubicBezTo>
                  <a:pt x="429207" y="248816"/>
                  <a:pt x="384110" y="250372"/>
                  <a:pt x="354563" y="251927"/>
                </a:cubicBezTo>
                <a:cubicBezTo>
                  <a:pt x="325016" y="253482"/>
                  <a:pt x="296247" y="249594"/>
                  <a:pt x="275253" y="237931"/>
                </a:cubicBezTo>
                <a:cubicBezTo>
                  <a:pt x="254259" y="226268"/>
                  <a:pt x="234043" y="205273"/>
                  <a:pt x="228600" y="181947"/>
                </a:cubicBezTo>
                <a:cubicBezTo>
                  <a:pt x="223157" y="158621"/>
                  <a:pt x="233265" y="120521"/>
                  <a:pt x="242595" y="97972"/>
                </a:cubicBezTo>
                <a:cubicBezTo>
                  <a:pt x="251925" y="75423"/>
                  <a:pt x="283028" y="61427"/>
                  <a:pt x="284583" y="46654"/>
                </a:cubicBezTo>
                <a:cubicBezTo>
                  <a:pt x="286138" y="31881"/>
                  <a:pt x="279918" y="16329"/>
                  <a:pt x="251926" y="9331"/>
                </a:cubicBezTo>
                <a:cubicBezTo>
                  <a:pt x="223934" y="2333"/>
                  <a:pt x="158620" y="5443"/>
                  <a:pt x="116632" y="4666"/>
                </a:cubicBezTo>
                <a:cubicBezTo>
                  <a:pt x="74644" y="3889"/>
                  <a:pt x="37322" y="4277"/>
                  <a:pt x="0" y="4666"/>
                </a:cubicBezTo>
              </a:path>
            </a:pathLst>
          </a:custGeom>
          <a:noFill/>
          <a:ln w="381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3" name="Rectangle 1082">
            <a:extLst>
              <a:ext uri="{FF2B5EF4-FFF2-40B4-BE49-F238E27FC236}">
                <a16:creationId xmlns:a16="http://schemas.microsoft.com/office/drawing/2014/main" id="{77B8D84D-04E5-6046-A239-3465D5645E52}"/>
              </a:ext>
            </a:extLst>
          </p:cNvPr>
          <p:cNvSpPr/>
          <p:nvPr/>
        </p:nvSpPr>
        <p:spPr>
          <a:xfrm>
            <a:off x="7540314" y="1258811"/>
            <a:ext cx="98868" cy="1126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92CDE99F-852A-B64D-BF12-F5CE12CF8E2A}"/>
              </a:ext>
            </a:extLst>
          </p:cNvPr>
          <p:cNvSpPr/>
          <p:nvPr/>
        </p:nvSpPr>
        <p:spPr>
          <a:xfrm>
            <a:off x="6533772" y="1260822"/>
            <a:ext cx="98868" cy="1126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2FC0CE76-7350-0841-9CD7-647E1A3BB12D}"/>
              </a:ext>
            </a:extLst>
          </p:cNvPr>
          <p:cNvSpPr/>
          <p:nvPr/>
        </p:nvSpPr>
        <p:spPr>
          <a:xfrm>
            <a:off x="5615677" y="1574072"/>
            <a:ext cx="45719" cy="274320"/>
          </a:xfrm>
          <a:prstGeom prst="rect">
            <a:avLst/>
          </a:prstGeom>
          <a:solidFill>
            <a:srgbClr val="AE2D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DD2B24A2-22D2-CB45-A0F1-8B3D1311AF48}"/>
              </a:ext>
            </a:extLst>
          </p:cNvPr>
          <p:cNvSpPr/>
          <p:nvPr/>
        </p:nvSpPr>
        <p:spPr>
          <a:xfrm>
            <a:off x="5606745" y="1525599"/>
            <a:ext cx="67350" cy="572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Freeform 305">
            <a:extLst>
              <a:ext uri="{FF2B5EF4-FFF2-40B4-BE49-F238E27FC236}">
                <a16:creationId xmlns:a16="http://schemas.microsoft.com/office/drawing/2014/main" id="{9F9C02BC-9696-4F46-BC1B-8F5EA8E586B8}"/>
              </a:ext>
            </a:extLst>
          </p:cNvPr>
          <p:cNvSpPr/>
          <p:nvPr/>
        </p:nvSpPr>
        <p:spPr>
          <a:xfrm>
            <a:off x="5634088" y="1630369"/>
            <a:ext cx="2374029" cy="2253686"/>
          </a:xfrm>
          <a:custGeom>
            <a:avLst/>
            <a:gdLst>
              <a:gd name="connsiteX0" fmla="*/ 14770 w 2549626"/>
              <a:gd name="connsiteY0" fmla="*/ 1909823 h 2285920"/>
              <a:gd name="connsiteX1" fmla="*/ 72644 w 2549626"/>
              <a:gd name="connsiteY1" fmla="*/ 2210765 h 2285920"/>
              <a:gd name="connsiteX2" fmla="*/ 581930 w 2549626"/>
              <a:gd name="connsiteY2" fmla="*/ 2268638 h 2285920"/>
              <a:gd name="connsiteX3" fmla="*/ 1438456 w 2549626"/>
              <a:gd name="connsiteY3" fmla="*/ 2257064 h 2285920"/>
              <a:gd name="connsiteX4" fmla="*/ 1600502 w 2549626"/>
              <a:gd name="connsiteY4" fmla="*/ 1956122 h 2285920"/>
              <a:gd name="connsiteX5" fmla="*/ 1600502 w 2549626"/>
              <a:gd name="connsiteY5" fmla="*/ 1423686 h 2285920"/>
              <a:gd name="connsiteX6" fmla="*/ 1554203 w 2549626"/>
              <a:gd name="connsiteY6" fmla="*/ 254643 h 2285920"/>
              <a:gd name="connsiteX7" fmla="*/ 2051915 w 2549626"/>
              <a:gd name="connsiteY7" fmla="*/ 46299 h 2285920"/>
              <a:gd name="connsiteX8" fmla="*/ 2549626 w 2549626"/>
              <a:gd name="connsiteY8" fmla="*/ 0 h 22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9626" h="2285920">
                <a:moveTo>
                  <a:pt x="14770" y="1909823"/>
                </a:moveTo>
                <a:cubicBezTo>
                  <a:pt x="-3557" y="2030393"/>
                  <a:pt x="-21883" y="2150963"/>
                  <a:pt x="72644" y="2210765"/>
                </a:cubicBezTo>
                <a:cubicBezTo>
                  <a:pt x="167171" y="2270567"/>
                  <a:pt x="354295" y="2260922"/>
                  <a:pt x="581930" y="2268638"/>
                </a:cubicBezTo>
                <a:cubicBezTo>
                  <a:pt x="809565" y="2276355"/>
                  <a:pt x="1268694" y="2309150"/>
                  <a:pt x="1438456" y="2257064"/>
                </a:cubicBezTo>
                <a:cubicBezTo>
                  <a:pt x="1608218" y="2204978"/>
                  <a:pt x="1573494" y="2095018"/>
                  <a:pt x="1600502" y="1956122"/>
                </a:cubicBezTo>
                <a:cubicBezTo>
                  <a:pt x="1627510" y="1817226"/>
                  <a:pt x="1608218" y="1707266"/>
                  <a:pt x="1600502" y="1423686"/>
                </a:cubicBezTo>
                <a:cubicBezTo>
                  <a:pt x="1592786" y="1140106"/>
                  <a:pt x="1478968" y="484207"/>
                  <a:pt x="1554203" y="254643"/>
                </a:cubicBezTo>
                <a:cubicBezTo>
                  <a:pt x="1629438" y="25079"/>
                  <a:pt x="1886011" y="88739"/>
                  <a:pt x="2051915" y="46299"/>
                </a:cubicBezTo>
                <a:cubicBezTo>
                  <a:pt x="2217819" y="3858"/>
                  <a:pt x="2383722" y="1929"/>
                  <a:pt x="2549626" y="0"/>
                </a:cubicBezTo>
              </a:path>
            </a:pathLst>
          </a:custGeom>
          <a:noFill/>
          <a:ln w="38100" cmpd="dbl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6" name="Group 1055">
            <a:extLst>
              <a:ext uri="{FF2B5EF4-FFF2-40B4-BE49-F238E27FC236}">
                <a16:creationId xmlns:a16="http://schemas.microsoft.com/office/drawing/2014/main" id="{48DF9653-4AA6-3E4A-B086-0CA8CEF5CCBF}"/>
              </a:ext>
            </a:extLst>
          </p:cNvPr>
          <p:cNvGrpSpPr/>
          <p:nvPr/>
        </p:nvGrpSpPr>
        <p:grpSpPr>
          <a:xfrm>
            <a:off x="7965582" y="1300468"/>
            <a:ext cx="844062" cy="1097941"/>
            <a:chOff x="8077200" y="754305"/>
            <a:chExt cx="844062" cy="1097941"/>
          </a:xfrm>
        </p:grpSpPr>
        <p:grpSp>
          <p:nvGrpSpPr>
            <p:cNvPr id="1054" name="Group 1053">
              <a:extLst>
                <a:ext uri="{FF2B5EF4-FFF2-40B4-BE49-F238E27FC236}">
                  <a16:creationId xmlns:a16="http://schemas.microsoft.com/office/drawing/2014/main" id="{3FA2D494-F037-3C42-8525-1EF0E50CDA6C}"/>
                </a:ext>
              </a:extLst>
            </p:cNvPr>
            <p:cNvGrpSpPr/>
            <p:nvPr/>
          </p:nvGrpSpPr>
          <p:grpSpPr>
            <a:xfrm>
              <a:off x="8077200" y="775121"/>
              <a:ext cx="844062" cy="1077125"/>
              <a:chOff x="8077200" y="775121"/>
              <a:chExt cx="844062" cy="1077125"/>
            </a:xfrm>
          </p:grpSpPr>
          <p:sp>
            <p:nvSpPr>
              <p:cNvPr id="1050" name="Freeform 1049">
                <a:extLst>
                  <a:ext uri="{FF2B5EF4-FFF2-40B4-BE49-F238E27FC236}">
                    <a16:creationId xmlns:a16="http://schemas.microsoft.com/office/drawing/2014/main" id="{165B0E37-8A7C-0943-B6F8-B4A9E268EA74}"/>
                  </a:ext>
                </a:extLst>
              </p:cNvPr>
              <p:cNvSpPr/>
              <p:nvPr/>
            </p:nvSpPr>
            <p:spPr>
              <a:xfrm>
                <a:off x="8663354" y="984738"/>
                <a:ext cx="257908" cy="867508"/>
              </a:xfrm>
              <a:custGeom>
                <a:avLst/>
                <a:gdLst>
                  <a:gd name="connsiteX0" fmla="*/ 0 w 257908"/>
                  <a:gd name="connsiteY0" fmla="*/ 0 h 867508"/>
                  <a:gd name="connsiteX1" fmla="*/ 164123 w 257908"/>
                  <a:gd name="connsiteY1" fmla="*/ 128954 h 867508"/>
                  <a:gd name="connsiteX2" fmla="*/ 199292 w 257908"/>
                  <a:gd name="connsiteY2" fmla="*/ 574431 h 867508"/>
                  <a:gd name="connsiteX3" fmla="*/ 257908 w 257908"/>
                  <a:gd name="connsiteY3" fmla="*/ 867508 h 867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908" h="867508">
                    <a:moveTo>
                      <a:pt x="0" y="0"/>
                    </a:moveTo>
                    <a:cubicBezTo>
                      <a:pt x="65454" y="16608"/>
                      <a:pt x="130908" y="33216"/>
                      <a:pt x="164123" y="128954"/>
                    </a:cubicBezTo>
                    <a:cubicBezTo>
                      <a:pt x="197338" y="224692"/>
                      <a:pt x="183661" y="451339"/>
                      <a:pt x="199292" y="574431"/>
                    </a:cubicBezTo>
                    <a:cubicBezTo>
                      <a:pt x="214923" y="697523"/>
                      <a:pt x="236415" y="782515"/>
                      <a:pt x="257908" y="867508"/>
                    </a:cubicBezTo>
                  </a:path>
                </a:pathLst>
              </a:custGeom>
              <a:noFill/>
              <a:ln w="38100" cap="rnd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3" name="Freeform 1052">
                <a:extLst>
                  <a:ext uri="{FF2B5EF4-FFF2-40B4-BE49-F238E27FC236}">
                    <a16:creationId xmlns:a16="http://schemas.microsoft.com/office/drawing/2014/main" id="{4D565098-67CE-2E47-9599-0699435AB813}"/>
                  </a:ext>
                </a:extLst>
              </p:cNvPr>
              <p:cNvSpPr/>
              <p:nvPr/>
            </p:nvSpPr>
            <p:spPr>
              <a:xfrm>
                <a:off x="8077200" y="775121"/>
                <a:ext cx="614082" cy="179620"/>
              </a:xfrm>
              <a:custGeom>
                <a:avLst/>
                <a:gdLst>
                  <a:gd name="connsiteX0" fmla="*/ 614082 w 614082"/>
                  <a:gd name="connsiteY0" fmla="*/ 179620 h 179620"/>
                  <a:gd name="connsiteX1" fmla="*/ 389965 w 614082"/>
                  <a:gd name="connsiteY1" fmla="*/ 89973 h 179620"/>
                  <a:gd name="connsiteX2" fmla="*/ 259976 w 614082"/>
                  <a:gd name="connsiteY2" fmla="*/ 13773 h 179620"/>
                  <a:gd name="connsiteX3" fmla="*/ 0 w 614082"/>
                  <a:gd name="connsiteY3" fmla="*/ 326 h 179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4082" h="179620">
                    <a:moveTo>
                      <a:pt x="614082" y="179620"/>
                    </a:moveTo>
                    <a:cubicBezTo>
                      <a:pt x="531532" y="148617"/>
                      <a:pt x="448983" y="117614"/>
                      <a:pt x="389965" y="89973"/>
                    </a:cubicBezTo>
                    <a:cubicBezTo>
                      <a:pt x="330947" y="62332"/>
                      <a:pt x="324970" y="28714"/>
                      <a:pt x="259976" y="13773"/>
                    </a:cubicBezTo>
                    <a:cubicBezTo>
                      <a:pt x="194982" y="-1168"/>
                      <a:pt x="97491" y="-421"/>
                      <a:pt x="0" y="326"/>
                    </a:cubicBezTo>
                  </a:path>
                </a:pathLst>
              </a:custGeom>
              <a:noFill/>
              <a:ln w="31750" cmpd="dbl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2" name="Freeform 1051">
                <a:extLst>
                  <a:ext uri="{FF2B5EF4-FFF2-40B4-BE49-F238E27FC236}">
                    <a16:creationId xmlns:a16="http://schemas.microsoft.com/office/drawing/2014/main" id="{823749F4-DFF7-8A46-873B-B574740F9BE2}"/>
                  </a:ext>
                </a:extLst>
              </p:cNvPr>
              <p:cNvSpPr/>
              <p:nvPr/>
            </p:nvSpPr>
            <p:spPr>
              <a:xfrm>
                <a:off x="8095132" y="953221"/>
                <a:ext cx="573741" cy="135991"/>
              </a:xfrm>
              <a:custGeom>
                <a:avLst/>
                <a:gdLst>
                  <a:gd name="connsiteX0" fmla="*/ 573741 w 573741"/>
                  <a:gd name="connsiteY0" fmla="*/ 46344 h 135991"/>
                  <a:gd name="connsiteX1" fmla="*/ 318247 w 573741"/>
                  <a:gd name="connsiteY1" fmla="*/ 1521 h 135991"/>
                  <a:gd name="connsiteX2" fmla="*/ 161365 w 573741"/>
                  <a:gd name="connsiteY2" fmla="*/ 95650 h 135991"/>
                  <a:gd name="connsiteX3" fmla="*/ 0 w 573741"/>
                  <a:gd name="connsiteY3" fmla="*/ 135991 h 135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3741" h="135991">
                    <a:moveTo>
                      <a:pt x="573741" y="46344"/>
                    </a:moveTo>
                    <a:cubicBezTo>
                      <a:pt x="480358" y="19823"/>
                      <a:pt x="386976" y="-6697"/>
                      <a:pt x="318247" y="1521"/>
                    </a:cubicBezTo>
                    <a:cubicBezTo>
                      <a:pt x="249518" y="9739"/>
                      <a:pt x="214406" y="73238"/>
                      <a:pt x="161365" y="95650"/>
                    </a:cubicBezTo>
                    <a:cubicBezTo>
                      <a:pt x="108324" y="118062"/>
                      <a:pt x="54162" y="127026"/>
                      <a:pt x="0" y="135991"/>
                    </a:cubicBezTo>
                  </a:path>
                </a:pathLst>
              </a:custGeom>
              <a:noFill/>
              <a:ln w="31750" cmpd="dbl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1" name="Triangle 1050">
                <a:extLst>
                  <a:ext uri="{FF2B5EF4-FFF2-40B4-BE49-F238E27FC236}">
                    <a16:creationId xmlns:a16="http://schemas.microsoft.com/office/drawing/2014/main" id="{A6BDEC66-DF06-644A-A371-DF5F2C294EA8}"/>
                  </a:ext>
                </a:extLst>
              </p:cNvPr>
              <p:cNvSpPr/>
              <p:nvPr/>
            </p:nvSpPr>
            <p:spPr>
              <a:xfrm rot="7200000">
                <a:off x="8616317" y="928803"/>
                <a:ext cx="128953" cy="10550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55" name="Rectangle 1054">
              <a:extLst>
                <a:ext uri="{FF2B5EF4-FFF2-40B4-BE49-F238E27FC236}">
                  <a16:creationId xmlns:a16="http://schemas.microsoft.com/office/drawing/2014/main" id="{CBFEE614-50F2-DD41-8F5B-13E18A66EC59}"/>
                </a:ext>
              </a:extLst>
            </p:cNvPr>
            <p:cNvSpPr/>
            <p:nvPr/>
          </p:nvSpPr>
          <p:spPr>
            <a:xfrm>
              <a:off x="8081682" y="754305"/>
              <a:ext cx="45719" cy="45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663B94D3-2016-2742-A570-26A815AC2F17}"/>
                </a:ext>
              </a:extLst>
            </p:cNvPr>
            <p:cNvSpPr/>
            <p:nvPr/>
          </p:nvSpPr>
          <p:spPr>
            <a:xfrm rot="20858366">
              <a:off x="8095131" y="1063582"/>
              <a:ext cx="45719" cy="45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5" name="Rectangle 214">
            <a:extLst>
              <a:ext uri="{FF2B5EF4-FFF2-40B4-BE49-F238E27FC236}">
                <a16:creationId xmlns:a16="http://schemas.microsoft.com/office/drawing/2014/main" id="{E11F13A0-2A33-CC42-81AB-1C807F419C62}"/>
              </a:ext>
            </a:extLst>
          </p:cNvPr>
          <p:cNvSpPr/>
          <p:nvPr/>
        </p:nvSpPr>
        <p:spPr>
          <a:xfrm>
            <a:off x="5615677" y="3474583"/>
            <a:ext cx="45719" cy="274320"/>
          </a:xfrm>
          <a:prstGeom prst="rect">
            <a:avLst/>
          </a:prstGeom>
          <a:solidFill>
            <a:srgbClr val="AE2D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F2A219D1-371C-4542-ADB2-18D747338092}"/>
              </a:ext>
            </a:extLst>
          </p:cNvPr>
          <p:cNvSpPr/>
          <p:nvPr/>
        </p:nvSpPr>
        <p:spPr>
          <a:xfrm>
            <a:off x="5608170" y="3708819"/>
            <a:ext cx="67350" cy="572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12DB03C8-F211-9C47-949B-140AE48E837F}"/>
              </a:ext>
            </a:extLst>
          </p:cNvPr>
          <p:cNvSpPr/>
          <p:nvPr/>
        </p:nvSpPr>
        <p:spPr>
          <a:xfrm>
            <a:off x="5370735" y="1832356"/>
            <a:ext cx="539496" cy="11268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73B0501D-DB25-124A-8FDA-B4F105D08FD1}"/>
              </a:ext>
            </a:extLst>
          </p:cNvPr>
          <p:cNvSpPr/>
          <p:nvPr/>
        </p:nvSpPr>
        <p:spPr>
          <a:xfrm>
            <a:off x="5372512" y="3369880"/>
            <a:ext cx="539496" cy="11268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D88C3F72-100D-2A4C-A1A6-8A709755B9A3}"/>
              </a:ext>
            </a:extLst>
          </p:cNvPr>
          <p:cNvGrpSpPr/>
          <p:nvPr/>
        </p:nvGrpSpPr>
        <p:grpSpPr>
          <a:xfrm>
            <a:off x="5634887" y="1908589"/>
            <a:ext cx="0" cy="1490472"/>
            <a:chOff x="5456471" y="1902979"/>
            <a:chExt cx="0" cy="1490472"/>
          </a:xfrm>
        </p:grpSpPr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6911EAEC-899D-244D-9DE2-B10340A00E14}"/>
                </a:ext>
              </a:extLst>
            </p:cNvPr>
            <p:cNvCxnSpPr>
              <a:cxnSpLocks/>
            </p:cNvCxnSpPr>
            <p:nvPr/>
          </p:nvCxnSpPr>
          <p:spPr>
            <a:xfrm>
              <a:off x="5456471" y="1902979"/>
              <a:ext cx="0" cy="1490472"/>
            </a:xfrm>
            <a:prstGeom prst="line">
              <a:avLst/>
            </a:prstGeom>
            <a:ln w="3810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D17EC914-1C23-3149-8156-3022D420971C}"/>
                </a:ext>
              </a:extLst>
            </p:cNvPr>
            <p:cNvCxnSpPr>
              <a:cxnSpLocks/>
            </p:cNvCxnSpPr>
            <p:nvPr/>
          </p:nvCxnSpPr>
          <p:spPr>
            <a:xfrm>
              <a:off x="5456471" y="1902979"/>
              <a:ext cx="0" cy="1490472"/>
            </a:xfrm>
            <a:prstGeom prst="line">
              <a:avLst/>
            </a:prstGeom>
            <a:ln w="38100" cmpd="dbl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594D007D-047F-114B-A880-4BCFB48015DF}"/>
              </a:ext>
            </a:extLst>
          </p:cNvPr>
          <p:cNvGrpSpPr/>
          <p:nvPr/>
        </p:nvGrpSpPr>
        <p:grpSpPr>
          <a:xfrm>
            <a:off x="5707145" y="1908589"/>
            <a:ext cx="0" cy="1490472"/>
            <a:chOff x="5456471" y="1902979"/>
            <a:chExt cx="0" cy="1490472"/>
          </a:xfrm>
        </p:grpSpPr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279AE082-5577-6744-857B-94D7D937686F}"/>
                </a:ext>
              </a:extLst>
            </p:cNvPr>
            <p:cNvCxnSpPr>
              <a:cxnSpLocks/>
            </p:cNvCxnSpPr>
            <p:nvPr/>
          </p:nvCxnSpPr>
          <p:spPr>
            <a:xfrm>
              <a:off x="5456471" y="1902979"/>
              <a:ext cx="0" cy="1490472"/>
            </a:xfrm>
            <a:prstGeom prst="line">
              <a:avLst/>
            </a:prstGeom>
            <a:ln w="3810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B1314CA7-EA58-F14C-8577-4F0F25D0BE62}"/>
                </a:ext>
              </a:extLst>
            </p:cNvPr>
            <p:cNvCxnSpPr>
              <a:cxnSpLocks/>
            </p:cNvCxnSpPr>
            <p:nvPr/>
          </p:nvCxnSpPr>
          <p:spPr>
            <a:xfrm>
              <a:off x="5456471" y="1902979"/>
              <a:ext cx="0" cy="1490472"/>
            </a:xfrm>
            <a:prstGeom prst="line">
              <a:avLst/>
            </a:prstGeom>
            <a:ln w="38100" cmpd="dbl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E2559BD2-95D3-9F44-BC10-812401A61275}"/>
              </a:ext>
            </a:extLst>
          </p:cNvPr>
          <p:cNvGrpSpPr/>
          <p:nvPr/>
        </p:nvGrpSpPr>
        <p:grpSpPr>
          <a:xfrm>
            <a:off x="5775397" y="1908589"/>
            <a:ext cx="0" cy="1490472"/>
            <a:chOff x="5456471" y="1902979"/>
            <a:chExt cx="0" cy="1490472"/>
          </a:xfrm>
        </p:grpSpPr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7BBB74B8-C641-1E4B-9BF3-0433737CBCE0}"/>
                </a:ext>
              </a:extLst>
            </p:cNvPr>
            <p:cNvCxnSpPr>
              <a:cxnSpLocks/>
            </p:cNvCxnSpPr>
            <p:nvPr/>
          </p:nvCxnSpPr>
          <p:spPr>
            <a:xfrm>
              <a:off x="5456471" y="1902979"/>
              <a:ext cx="0" cy="1490472"/>
            </a:xfrm>
            <a:prstGeom prst="line">
              <a:avLst/>
            </a:prstGeom>
            <a:ln w="3810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4A8CFADD-803A-FA4B-B181-6F368CD7DD2D}"/>
                </a:ext>
              </a:extLst>
            </p:cNvPr>
            <p:cNvCxnSpPr>
              <a:cxnSpLocks/>
            </p:cNvCxnSpPr>
            <p:nvPr/>
          </p:nvCxnSpPr>
          <p:spPr>
            <a:xfrm>
              <a:off x="5456471" y="1902979"/>
              <a:ext cx="0" cy="1490472"/>
            </a:xfrm>
            <a:prstGeom prst="line">
              <a:avLst/>
            </a:prstGeom>
            <a:ln w="38100" cmpd="dbl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C7F8279F-E8F5-6E42-9560-67DE9323FCD0}"/>
              </a:ext>
            </a:extLst>
          </p:cNvPr>
          <p:cNvGrpSpPr/>
          <p:nvPr/>
        </p:nvGrpSpPr>
        <p:grpSpPr>
          <a:xfrm>
            <a:off x="5849260" y="1907892"/>
            <a:ext cx="0" cy="1490472"/>
            <a:chOff x="5456471" y="1902979"/>
            <a:chExt cx="0" cy="1490472"/>
          </a:xfrm>
        </p:grpSpPr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D3F07192-B216-6A4A-9403-85B1BDE9CAFF}"/>
                </a:ext>
              </a:extLst>
            </p:cNvPr>
            <p:cNvCxnSpPr>
              <a:cxnSpLocks/>
            </p:cNvCxnSpPr>
            <p:nvPr/>
          </p:nvCxnSpPr>
          <p:spPr>
            <a:xfrm>
              <a:off x="5456471" y="1902979"/>
              <a:ext cx="0" cy="1490472"/>
            </a:xfrm>
            <a:prstGeom prst="line">
              <a:avLst/>
            </a:prstGeom>
            <a:ln w="3810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B516EDD7-82C8-FE44-B762-CC4D6EEC5B19}"/>
                </a:ext>
              </a:extLst>
            </p:cNvPr>
            <p:cNvCxnSpPr>
              <a:cxnSpLocks/>
            </p:cNvCxnSpPr>
            <p:nvPr/>
          </p:nvCxnSpPr>
          <p:spPr>
            <a:xfrm>
              <a:off x="5456471" y="1902979"/>
              <a:ext cx="0" cy="1490472"/>
            </a:xfrm>
            <a:prstGeom prst="line">
              <a:avLst/>
            </a:prstGeom>
            <a:ln w="38100" cmpd="dbl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8" name="U-Turn Arrow 157">
            <a:extLst>
              <a:ext uri="{FF2B5EF4-FFF2-40B4-BE49-F238E27FC236}">
                <a16:creationId xmlns:a16="http://schemas.microsoft.com/office/drawing/2014/main" id="{E320FFE0-BC26-374E-A88F-60FBAF294144}"/>
              </a:ext>
            </a:extLst>
          </p:cNvPr>
          <p:cNvSpPr/>
          <p:nvPr/>
        </p:nvSpPr>
        <p:spPr>
          <a:xfrm rot="5400000" flipH="1">
            <a:off x="4746438" y="2557383"/>
            <a:ext cx="950953" cy="181811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3" name="Rectangle 322">
            <a:extLst>
              <a:ext uri="{FF2B5EF4-FFF2-40B4-BE49-F238E27FC236}">
                <a16:creationId xmlns:a16="http://schemas.microsoft.com/office/drawing/2014/main" id="{038719DB-1AD9-D14E-A5A3-4A66E271B377}"/>
              </a:ext>
            </a:extLst>
          </p:cNvPr>
          <p:cNvSpPr/>
          <p:nvPr/>
        </p:nvSpPr>
        <p:spPr>
          <a:xfrm rot="16200000">
            <a:off x="4680727" y="2557537"/>
            <a:ext cx="103838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cap="small" dirty="0">
                <a:solidFill>
                  <a:schemeClr val="accent1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dialysate flow </a:t>
            </a:r>
            <a:r>
              <a:rPr lang="en-US" sz="800" b="1" cap="small" dirty="0">
                <a:solidFill>
                  <a:schemeClr val="accent1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Q</a:t>
            </a:r>
            <a:r>
              <a:rPr lang="en-US" sz="800" b="1" cap="small" baseline="-25000" dirty="0">
                <a:solidFill>
                  <a:schemeClr val="accent1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D</a:t>
            </a:r>
            <a:endParaRPr lang="en-US" sz="800" b="1" cap="small" dirty="0">
              <a:solidFill>
                <a:schemeClr val="accent1"/>
              </a:solidFill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59" name="Down Arrow 158">
            <a:extLst>
              <a:ext uri="{FF2B5EF4-FFF2-40B4-BE49-F238E27FC236}">
                <a16:creationId xmlns:a16="http://schemas.microsoft.com/office/drawing/2014/main" id="{99FFAED6-AC8E-D24A-90F2-4A5CA1C2C989}"/>
              </a:ext>
            </a:extLst>
          </p:cNvPr>
          <p:cNvSpPr/>
          <p:nvPr/>
        </p:nvSpPr>
        <p:spPr>
          <a:xfrm>
            <a:off x="6000124" y="2051992"/>
            <a:ext cx="87924" cy="1255921"/>
          </a:xfrm>
          <a:prstGeom prst="downArrow">
            <a:avLst/>
          </a:prstGeom>
          <a:solidFill>
            <a:srgbClr val="C00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AD371B52-B28D-874A-999B-BCA276E29211}"/>
              </a:ext>
            </a:extLst>
          </p:cNvPr>
          <p:cNvSpPr/>
          <p:nvPr/>
        </p:nvSpPr>
        <p:spPr>
          <a:xfrm rot="16200000">
            <a:off x="5642329" y="2558870"/>
            <a:ext cx="93712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cap="small" dirty="0">
                <a:solidFill>
                  <a:srgbClr val="C00000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blood flow </a:t>
            </a:r>
            <a:r>
              <a:rPr lang="en-US" sz="800" b="1" cap="small" dirty="0">
                <a:solidFill>
                  <a:srgbClr val="C00000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Q</a:t>
            </a:r>
            <a:r>
              <a:rPr lang="en-US" sz="800" b="1" cap="small" baseline="-25000" dirty="0">
                <a:solidFill>
                  <a:srgbClr val="C00000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B</a:t>
            </a:r>
            <a:endParaRPr lang="en-US" sz="800" b="1" cap="small" dirty="0">
              <a:solidFill>
                <a:srgbClr val="C00000"/>
              </a:solidFill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C2E8BDFB-DC04-6D41-ACD7-87C0766BBB53}"/>
              </a:ext>
            </a:extLst>
          </p:cNvPr>
          <p:cNvSpPr/>
          <p:nvPr/>
        </p:nvSpPr>
        <p:spPr>
          <a:xfrm rot="16200000">
            <a:off x="6002882" y="3184353"/>
            <a:ext cx="9371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cap="small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replacement fluid</a:t>
            </a:r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D49565FC-5351-0D4E-8A2A-3723391F2E8C}"/>
              </a:ext>
            </a:extLst>
          </p:cNvPr>
          <p:cNvSpPr/>
          <p:nvPr/>
        </p:nvSpPr>
        <p:spPr>
          <a:xfrm>
            <a:off x="3901171" y="2693459"/>
            <a:ext cx="74276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cap="small" dirty="0">
                <a:solidFill>
                  <a:schemeClr val="accent5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dialysate</a:t>
            </a:r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F921F2CB-9070-1A4B-8287-418E02445659}"/>
              </a:ext>
            </a:extLst>
          </p:cNvPr>
          <p:cNvSpPr/>
          <p:nvPr/>
        </p:nvSpPr>
        <p:spPr>
          <a:xfrm>
            <a:off x="3338235" y="2698923"/>
            <a:ext cx="74276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cap="small" dirty="0">
                <a:solidFill>
                  <a:schemeClr val="accent2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effluent</a:t>
            </a:r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F8857459-FCE9-744B-B1EB-CB09793FCE7F}"/>
              </a:ext>
            </a:extLst>
          </p:cNvPr>
          <p:cNvSpPr/>
          <p:nvPr/>
        </p:nvSpPr>
        <p:spPr>
          <a:xfrm>
            <a:off x="6080398" y="480922"/>
            <a:ext cx="12922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Anticoagulant</a:t>
            </a:r>
          </a:p>
          <a:p>
            <a:pPr algn="ctr"/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(</a:t>
            </a:r>
            <a:r>
              <a:rPr lang="en-US" sz="800" b="1" cap="small" dirty="0">
                <a:solidFill>
                  <a:schemeClr val="accent2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citrate</a:t>
            </a:r>
            <a:r>
              <a:rPr lang="en-US" sz="800" cap="small" dirty="0">
                <a:solidFill>
                  <a:schemeClr val="accent1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 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or </a:t>
            </a:r>
            <a:r>
              <a:rPr lang="en-US" sz="800" b="1" cap="small" dirty="0">
                <a:solidFill>
                  <a:schemeClr val="accent2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heparin</a:t>
            </a:r>
            <a:r>
              <a:rPr lang="en-US" sz="800" cap="small" dirty="0">
                <a:solidFill>
                  <a:schemeClr val="accent1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)</a:t>
            </a:r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07CE40F3-5B0B-8E4C-A345-13682C3CC652}"/>
              </a:ext>
            </a:extLst>
          </p:cNvPr>
          <p:cNvSpPr/>
          <p:nvPr/>
        </p:nvSpPr>
        <p:spPr>
          <a:xfrm>
            <a:off x="6504942" y="971203"/>
            <a:ext cx="8815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Blood</a:t>
            </a:r>
          </a:p>
          <a:p>
            <a:pPr algn="ctr"/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Pump</a:t>
            </a:r>
            <a:endParaRPr lang="en-US" sz="800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C53BC7E7-2819-CC46-A4F3-205A7F60534A}"/>
              </a:ext>
            </a:extLst>
          </p:cNvPr>
          <p:cNvSpPr/>
          <p:nvPr/>
        </p:nvSpPr>
        <p:spPr>
          <a:xfrm>
            <a:off x="7670972" y="851996"/>
            <a:ext cx="6519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“Arterial” or </a:t>
            </a:r>
            <a:r>
              <a:rPr lang="en-US" sz="800" b="1" dirty="0">
                <a:solidFill>
                  <a:prstClr val="black"/>
                </a:solidFill>
                <a:latin typeface="Corbel" panose="020B0503020204020204" pitchFamily="34" charset="0"/>
              </a:rPr>
              <a:t>access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b="1" dirty="0">
                <a:solidFill>
                  <a:prstClr val="black"/>
                </a:solidFill>
                <a:latin typeface="Corbel" panose="020B0503020204020204" pitchFamily="34" charset="0"/>
              </a:rPr>
              <a:t>pressure</a:t>
            </a:r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5D7CAA4C-D867-0B43-956E-239FE5868F7A}"/>
              </a:ext>
            </a:extLst>
          </p:cNvPr>
          <p:cNvSpPr/>
          <p:nvPr/>
        </p:nvSpPr>
        <p:spPr>
          <a:xfrm>
            <a:off x="6204003" y="889812"/>
            <a:ext cx="7001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prstClr val="black"/>
                </a:solidFill>
                <a:latin typeface="Corbel" panose="020B0503020204020204" pitchFamily="34" charset="0"/>
              </a:rPr>
              <a:t>Filter pressure</a:t>
            </a:r>
          </a:p>
        </p:txBody>
      </p:sp>
      <p:sp>
        <p:nvSpPr>
          <p:cNvPr id="333" name="Freeform 332">
            <a:extLst>
              <a:ext uri="{FF2B5EF4-FFF2-40B4-BE49-F238E27FC236}">
                <a16:creationId xmlns:a16="http://schemas.microsoft.com/office/drawing/2014/main" id="{B2F36964-42A3-F149-B505-408DA7177586}"/>
              </a:ext>
            </a:extLst>
          </p:cNvPr>
          <p:cNvSpPr/>
          <p:nvPr/>
        </p:nvSpPr>
        <p:spPr>
          <a:xfrm rot="3930154" flipH="1">
            <a:off x="7643932" y="1008177"/>
            <a:ext cx="86596" cy="201300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id="{9CAB45F0-CB1D-3141-82F5-AAF6B9176A86}"/>
              </a:ext>
            </a:extLst>
          </p:cNvPr>
          <p:cNvSpPr/>
          <p:nvPr/>
        </p:nvSpPr>
        <p:spPr>
          <a:xfrm>
            <a:off x="4385417" y="459479"/>
            <a:ext cx="1844983" cy="798831"/>
          </a:xfrm>
          <a:prstGeom prst="roundRect">
            <a:avLst/>
          </a:prstGeom>
          <a:solidFill>
            <a:srgbClr val="AE2D2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Rounded Rectangle 335">
            <a:extLst>
              <a:ext uri="{FF2B5EF4-FFF2-40B4-BE49-F238E27FC236}">
                <a16:creationId xmlns:a16="http://schemas.microsoft.com/office/drawing/2014/main" id="{B58997A3-2E3C-714F-A5FB-3A54418625DF}"/>
              </a:ext>
            </a:extLst>
          </p:cNvPr>
          <p:cNvSpPr/>
          <p:nvPr/>
        </p:nvSpPr>
        <p:spPr>
          <a:xfrm>
            <a:off x="4430036" y="3915728"/>
            <a:ext cx="1770676" cy="569573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7" name="Straight Arrow Connector 336">
            <a:extLst>
              <a:ext uri="{FF2B5EF4-FFF2-40B4-BE49-F238E27FC236}">
                <a16:creationId xmlns:a16="http://schemas.microsoft.com/office/drawing/2014/main" id="{A2B59FF2-8AC2-3C4D-ACA4-92856291D093}"/>
              </a:ext>
            </a:extLst>
          </p:cNvPr>
          <p:cNvCxnSpPr>
            <a:cxnSpLocks/>
          </p:cNvCxnSpPr>
          <p:nvPr/>
        </p:nvCxnSpPr>
        <p:spPr>
          <a:xfrm flipH="1">
            <a:off x="7792014" y="1392590"/>
            <a:ext cx="274320" cy="0"/>
          </a:xfrm>
          <a:prstGeom prst="straightConnector1">
            <a:avLst/>
          </a:prstGeom>
          <a:ln w="12700">
            <a:solidFill>
              <a:srgbClr val="941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Arrow Connector 337">
            <a:extLst>
              <a:ext uri="{FF2B5EF4-FFF2-40B4-BE49-F238E27FC236}">
                <a16:creationId xmlns:a16="http://schemas.microsoft.com/office/drawing/2014/main" id="{674B7F86-F6DE-E44F-B7E4-773504256FFF}"/>
              </a:ext>
            </a:extLst>
          </p:cNvPr>
          <p:cNvCxnSpPr>
            <a:cxnSpLocks/>
          </p:cNvCxnSpPr>
          <p:nvPr/>
        </p:nvCxnSpPr>
        <p:spPr>
          <a:xfrm>
            <a:off x="7792014" y="1551551"/>
            <a:ext cx="274320" cy="0"/>
          </a:xfrm>
          <a:prstGeom prst="straightConnector1">
            <a:avLst/>
          </a:prstGeom>
          <a:ln w="12700">
            <a:solidFill>
              <a:srgbClr val="941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Arrow Connector 338">
            <a:extLst>
              <a:ext uri="{FF2B5EF4-FFF2-40B4-BE49-F238E27FC236}">
                <a16:creationId xmlns:a16="http://schemas.microsoft.com/office/drawing/2014/main" id="{DB2AA8E7-4585-2145-90AD-84AA18E23B2C}"/>
              </a:ext>
            </a:extLst>
          </p:cNvPr>
          <p:cNvCxnSpPr>
            <a:cxnSpLocks/>
          </p:cNvCxnSpPr>
          <p:nvPr/>
        </p:nvCxnSpPr>
        <p:spPr>
          <a:xfrm flipH="1">
            <a:off x="6135651" y="1390615"/>
            <a:ext cx="274320" cy="0"/>
          </a:xfrm>
          <a:prstGeom prst="straightConnector1">
            <a:avLst/>
          </a:prstGeom>
          <a:ln w="12700">
            <a:solidFill>
              <a:srgbClr val="941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Arrow Connector 339">
            <a:extLst>
              <a:ext uri="{FF2B5EF4-FFF2-40B4-BE49-F238E27FC236}">
                <a16:creationId xmlns:a16="http://schemas.microsoft.com/office/drawing/2014/main" id="{3B1F8B63-23E3-7849-AE61-7001D47E4079}"/>
              </a:ext>
            </a:extLst>
          </p:cNvPr>
          <p:cNvCxnSpPr>
            <a:cxnSpLocks/>
          </p:cNvCxnSpPr>
          <p:nvPr/>
        </p:nvCxnSpPr>
        <p:spPr>
          <a:xfrm>
            <a:off x="5911152" y="3791677"/>
            <a:ext cx="274320" cy="0"/>
          </a:xfrm>
          <a:prstGeom prst="straightConnector1">
            <a:avLst/>
          </a:prstGeom>
          <a:ln w="12700">
            <a:solidFill>
              <a:srgbClr val="941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4" name="Rectangle 343">
            <a:extLst>
              <a:ext uri="{FF2B5EF4-FFF2-40B4-BE49-F238E27FC236}">
                <a16:creationId xmlns:a16="http://schemas.microsoft.com/office/drawing/2014/main" id="{2795AA13-DA97-1A4A-8AB5-42237588AB68}"/>
              </a:ext>
            </a:extLst>
          </p:cNvPr>
          <p:cNvSpPr/>
          <p:nvPr/>
        </p:nvSpPr>
        <p:spPr>
          <a:xfrm>
            <a:off x="7543147" y="1602753"/>
            <a:ext cx="98868" cy="1126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Rectangle 344">
            <a:extLst>
              <a:ext uri="{FF2B5EF4-FFF2-40B4-BE49-F238E27FC236}">
                <a16:creationId xmlns:a16="http://schemas.microsoft.com/office/drawing/2014/main" id="{6813BC6C-BEE6-8C4C-B93A-BD4DC877BDF4}"/>
              </a:ext>
            </a:extLst>
          </p:cNvPr>
          <p:cNvSpPr/>
          <p:nvPr/>
        </p:nvSpPr>
        <p:spPr>
          <a:xfrm>
            <a:off x="7057152" y="1784767"/>
            <a:ext cx="6519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“Venous” or </a:t>
            </a:r>
            <a:r>
              <a:rPr lang="en-US" sz="800" b="1" dirty="0">
                <a:solidFill>
                  <a:prstClr val="black"/>
                </a:solidFill>
                <a:latin typeface="Corbel" panose="020B0503020204020204" pitchFamily="34" charset="0"/>
              </a:rPr>
              <a:t>return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b="1" dirty="0">
                <a:solidFill>
                  <a:prstClr val="black"/>
                </a:solidFill>
                <a:latin typeface="Corbel" panose="020B0503020204020204" pitchFamily="34" charset="0"/>
              </a:rPr>
              <a:t>pressure</a:t>
            </a:r>
          </a:p>
        </p:txBody>
      </p:sp>
      <p:sp>
        <p:nvSpPr>
          <p:cNvPr id="346" name="Freeform 345">
            <a:extLst>
              <a:ext uri="{FF2B5EF4-FFF2-40B4-BE49-F238E27FC236}">
                <a16:creationId xmlns:a16="http://schemas.microsoft.com/office/drawing/2014/main" id="{20598D67-025E-5143-BA73-851838BF1F4B}"/>
              </a:ext>
            </a:extLst>
          </p:cNvPr>
          <p:cNvSpPr/>
          <p:nvPr/>
        </p:nvSpPr>
        <p:spPr>
          <a:xfrm rot="3930154" flipV="1">
            <a:off x="7517825" y="1811897"/>
            <a:ext cx="163824" cy="55953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Rectangle 346">
            <a:extLst>
              <a:ext uri="{FF2B5EF4-FFF2-40B4-BE49-F238E27FC236}">
                <a16:creationId xmlns:a16="http://schemas.microsoft.com/office/drawing/2014/main" id="{0435E9C9-9FC5-DC44-B0EE-8EF26316A69B}"/>
              </a:ext>
            </a:extLst>
          </p:cNvPr>
          <p:cNvSpPr/>
          <p:nvPr/>
        </p:nvSpPr>
        <p:spPr>
          <a:xfrm>
            <a:off x="4357139" y="435449"/>
            <a:ext cx="191186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BLOOD FLOW RATE (</a:t>
            </a:r>
            <a:r>
              <a:rPr lang="en-US" sz="900" b="1" dirty="0">
                <a:solidFill>
                  <a:srgbClr val="C00000"/>
                </a:solidFill>
                <a:latin typeface="Corbel" panose="020B0503020204020204" pitchFamily="34" charset="0"/>
              </a:rPr>
              <a:t>Q</a:t>
            </a:r>
            <a:r>
              <a:rPr lang="en-US" sz="900" b="1" baseline="-25000" dirty="0">
                <a:solidFill>
                  <a:srgbClr val="C00000"/>
                </a:solidFill>
                <a:latin typeface="Corbel" panose="020B0503020204020204" pitchFamily="34" charset="0"/>
              </a:rPr>
              <a:t>B</a:t>
            </a:r>
            <a:r>
              <a:rPr lang="en-US" sz="900" b="1" dirty="0">
                <a:latin typeface="Corbel" panose="020B0503020204020204" pitchFamily="34" charset="0"/>
              </a:rPr>
              <a:t>) i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s the flow rate of blood through the dialysis circuit. Higher flows enable greater clearance/UF &amp; have lower thrombosis risk but may require larger access &amp; have more adverse hemodynamic effects.</a:t>
            </a:r>
          </a:p>
          <a:p>
            <a:endParaRPr lang="en-US" sz="900" b="1" dirty="0">
              <a:latin typeface="Corbel" panose="020B0503020204020204" pitchFamily="34" charset="0"/>
            </a:endParaRPr>
          </a:p>
        </p:txBody>
      </p:sp>
      <p:sp>
        <p:nvSpPr>
          <p:cNvPr id="349" name="Rounded Rectangle 348">
            <a:extLst>
              <a:ext uri="{FF2B5EF4-FFF2-40B4-BE49-F238E27FC236}">
                <a16:creationId xmlns:a16="http://schemas.microsoft.com/office/drawing/2014/main" id="{52E6371A-680E-4F4D-BC98-FFF93FCBF7A3}"/>
              </a:ext>
            </a:extLst>
          </p:cNvPr>
          <p:cNvSpPr/>
          <p:nvPr/>
        </p:nvSpPr>
        <p:spPr>
          <a:xfrm>
            <a:off x="1883499" y="462311"/>
            <a:ext cx="2414166" cy="1148909"/>
          </a:xfrm>
          <a:prstGeom prst="roundRect">
            <a:avLst>
              <a:gd name="adj" fmla="val 7555"/>
            </a:avLst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Rectangle 349">
            <a:extLst>
              <a:ext uri="{FF2B5EF4-FFF2-40B4-BE49-F238E27FC236}">
                <a16:creationId xmlns:a16="http://schemas.microsoft.com/office/drawing/2014/main" id="{572E32E0-FA2C-D14F-9414-183E2C48D7BE}"/>
              </a:ext>
            </a:extLst>
          </p:cNvPr>
          <p:cNvSpPr/>
          <p:nvPr/>
        </p:nvSpPr>
        <p:spPr>
          <a:xfrm>
            <a:off x="1820601" y="435449"/>
            <a:ext cx="2542666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ULTRAFILTRATION (</a:t>
            </a:r>
            <a:r>
              <a:rPr lang="en-US" sz="900" b="1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</a:rPr>
              <a:t>UF</a:t>
            </a:r>
            <a:r>
              <a:rPr lang="en-US" sz="900" b="1" dirty="0">
                <a:latin typeface="Corbel" panose="020B0503020204020204" pitchFamily="34" charset="0"/>
              </a:rPr>
              <a:t>) </a:t>
            </a:r>
            <a:r>
              <a:rPr lang="en-US" sz="800" dirty="0">
                <a:latin typeface="Corbel" panose="020B0503020204020204" pitchFamily="34" charset="0"/>
              </a:rPr>
              <a:t>is the filtration of water from the blood, driven by </a:t>
            </a:r>
            <a:r>
              <a:rPr lang="en-US" sz="800" dirty="0">
                <a:latin typeface="Corbel" panose="020B0503020204020204" pitchFamily="34" charset="0"/>
                <a:hlinkClick r:id="rId8"/>
              </a:rPr>
              <a:t>the transmembrane pressure (TMP) gradient </a:t>
            </a:r>
            <a:r>
              <a:rPr lang="en-US" sz="800" dirty="0">
                <a:latin typeface="Corbel" panose="020B0503020204020204" pitchFamily="34" charset="0"/>
              </a:rPr>
              <a:t>between the blood &amp; effluent. TMP can be titrated by adjusting the effluent pump &amp; pressure.</a:t>
            </a:r>
          </a:p>
          <a:p>
            <a:endParaRPr lang="en-US" sz="800" dirty="0">
              <a:latin typeface="Corbel" panose="020B0503020204020204" pitchFamily="34" charset="0"/>
            </a:endParaRPr>
          </a:p>
          <a:p>
            <a:endParaRPr lang="en-US" sz="800" dirty="0">
              <a:latin typeface="Corbel" panose="020B0503020204020204" pitchFamily="34" charset="0"/>
            </a:endParaRPr>
          </a:p>
          <a:p>
            <a:r>
              <a:rPr lang="en-US" sz="800" dirty="0">
                <a:latin typeface="Corbel" panose="020B0503020204020204" pitchFamily="34" charset="0"/>
              </a:rPr>
              <a:t>Ultrafiltration</a:t>
            </a:r>
            <a:r>
              <a:rPr lang="en-US" sz="800" b="1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</a:rPr>
              <a:t> (UF)</a:t>
            </a:r>
            <a:r>
              <a:rPr lang="en-US" sz="800" dirty="0">
                <a:latin typeface="Corbel" panose="020B0503020204020204" pitchFamily="34" charset="0"/>
              </a:rPr>
              <a:t> provides clearance by </a:t>
            </a:r>
            <a:r>
              <a:rPr lang="en-US" sz="800" b="1" dirty="0">
                <a:latin typeface="Corbel" panose="020B0503020204020204" pitchFamily="34" charset="0"/>
              </a:rPr>
              <a:t>convection </a:t>
            </a:r>
            <a:r>
              <a:rPr lang="en-US" sz="800" dirty="0">
                <a:latin typeface="Corbel" panose="020B0503020204020204" pitchFamily="34" charset="0"/>
              </a:rPr>
              <a:t>(also called solute drag) removing small &amp; medium sized molecules.</a:t>
            </a:r>
          </a:p>
        </p:txBody>
      </p:sp>
      <p:sp>
        <p:nvSpPr>
          <p:cNvPr id="351" name="Rectangle 350">
            <a:extLst>
              <a:ext uri="{FF2B5EF4-FFF2-40B4-BE49-F238E27FC236}">
                <a16:creationId xmlns:a16="http://schemas.microsoft.com/office/drawing/2014/main" id="{4BD301FE-CB3C-3142-9093-4CCB11E192B3}"/>
              </a:ext>
            </a:extLst>
          </p:cNvPr>
          <p:cNvSpPr/>
          <p:nvPr/>
        </p:nvSpPr>
        <p:spPr>
          <a:xfrm>
            <a:off x="4894586" y="3195281"/>
            <a:ext cx="98868" cy="1126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Rectangle 351">
            <a:extLst>
              <a:ext uri="{FF2B5EF4-FFF2-40B4-BE49-F238E27FC236}">
                <a16:creationId xmlns:a16="http://schemas.microsoft.com/office/drawing/2014/main" id="{C86E0857-C7F1-EA40-B9BE-E9046AC8135B}"/>
              </a:ext>
            </a:extLst>
          </p:cNvPr>
          <p:cNvSpPr/>
          <p:nvPr/>
        </p:nvSpPr>
        <p:spPr>
          <a:xfrm>
            <a:off x="4587646" y="2642712"/>
            <a:ext cx="7001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prstClr val="black"/>
                </a:solidFill>
                <a:latin typeface="Corbel" panose="020B0503020204020204" pitchFamily="34" charset="0"/>
              </a:rPr>
              <a:t>Dialysate pressure</a:t>
            </a:r>
          </a:p>
        </p:txBody>
      </p:sp>
      <p:sp>
        <p:nvSpPr>
          <p:cNvPr id="353" name="Rectangle 352">
            <a:extLst>
              <a:ext uri="{FF2B5EF4-FFF2-40B4-BE49-F238E27FC236}">
                <a16:creationId xmlns:a16="http://schemas.microsoft.com/office/drawing/2014/main" id="{7526CFDC-B46A-3C4B-B585-D03F8A0AF348}"/>
              </a:ext>
            </a:extLst>
          </p:cNvPr>
          <p:cNvSpPr/>
          <p:nvPr/>
        </p:nvSpPr>
        <p:spPr>
          <a:xfrm>
            <a:off x="4208012" y="1712096"/>
            <a:ext cx="8815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Effluent</a:t>
            </a:r>
          </a:p>
          <a:p>
            <a:pPr algn="ctr"/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Pump</a:t>
            </a:r>
            <a:endParaRPr lang="en-US" sz="800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354" name="Rectangle 353">
            <a:extLst>
              <a:ext uri="{FF2B5EF4-FFF2-40B4-BE49-F238E27FC236}">
                <a16:creationId xmlns:a16="http://schemas.microsoft.com/office/drawing/2014/main" id="{C50D6AAF-C5B3-924B-B0E2-F4971B2836D5}"/>
              </a:ext>
            </a:extLst>
          </p:cNvPr>
          <p:cNvSpPr/>
          <p:nvPr/>
        </p:nvSpPr>
        <p:spPr>
          <a:xfrm>
            <a:off x="4182220" y="3536306"/>
            <a:ext cx="8815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Dialysate</a:t>
            </a:r>
          </a:p>
          <a:p>
            <a:pPr algn="ctr"/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Pump</a:t>
            </a:r>
            <a:endParaRPr lang="en-US" sz="800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355" name="Rectangle 354">
            <a:extLst>
              <a:ext uri="{FF2B5EF4-FFF2-40B4-BE49-F238E27FC236}">
                <a16:creationId xmlns:a16="http://schemas.microsoft.com/office/drawing/2014/main" id="{D0E99C4E-EBAE-8744-92F3-62746943162C}"/>
              </a:ext>
            </a:extLst>
          </p:cNvPr>
          <p:cNvSpPr/>
          <p:nvPr/>
        </p:nvSpPr>
        <p:spPr>
          <a:xfrm>
            <a:off x="4611795" y="1406745"/>
            <a:ext cx="7001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prstClr val="black"/>
                </a:solidFill>
                <a:latin typeface="Corbel" panose="020B0503020204020204" pitchFamily="34" charset="0"/>
              </a:rPr>
              <a:t>Effluent pressure</a:t>
            </a:r>
          </a:p>
        </p:txBody>
      </p: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54D51FDE-0F03-E247-81DC-5C659E1DC798}"/>
              </a:ext>
            </a:extLst>
          </p:cNvPr>
          <p:cNvCxnSpPr>
            <a:cxnSpLocks/>
          </p:cNvCxnSpPr>
          <p:nvPr/>
        </p:nvCxnSpPr>
        <p:spPr>
          <a:xfrm flipH="1">
            <a:off x="4952256" y="1745299"/>
            <a:ext cx="1" cy="21925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Arrow Connector 358">
            <a:extLst>
              <a:ext uri="{FF2B5EF4-FFF2-40B4-BE49-F238E27FC236}">
                <a16:creationId xmlns:a16="http://schemas.microsoft.com/office/drawing/2014/main" id="{45D1F457-6E07-4D47-A2E7-E50B652445F8}"/>
              </a:ext>
            </a:extLst>
          </p:cNvPr>
          <p:cNvCxnSpPr>
            <a:cxnSpLocks/>
          </p:cNvCxnSpPr>
          <p:nvPr/>
        </p:nvCxnSpPr>
        <p:spPr>
          <a:xfrm flipH="1" flipV="1">
            <a:off x="7178694" y="2573182"/>
            <a:ext cx="37594" cy="321512"/>
          </a:xfrm>
          <a:prstGeom prst="straightConnector1">
            <a:avLst/>
          </a:prstGeom>
          <a:ln w="12700">
            <a:solidFill>
              <a:srgbClr val="941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Arrow Connector 362">
            <a:extLst>
              <a:ext uri="{FF2B5EF4-FFF2-40B4-BE49-F238E27FC236}">
                <a16:creationId xmlns:a16="http://schemas.microsoft.com/office/drawing/2014/main" id="{9B0D9457-7BD9-1E41-94E6-4D7BB56CBB1F}"/>
              </a:ext>
            </a:extLst>
          </p:cNvPr>
          <p:cNvCxnSpPr>
            <a:cxnSpLocks/>
          </p:cNvCxnSpPr>
          <p:nvPr/>
        </p:nvCxnSpPr>
        <p:spPr>
          <a:xfrm>
            <a:off x="7013384" y="770696"/>
            <a:ext cx="256060" cy="140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Arrow Connector 367">
            <a:extLst>
              <a:ext uri="{FF2B5EF4-FFF2-40B4-BE49-F238E27FC236}">
                <a16:creationId xmlns:a16="http://schemas.microsoft.com/office/drawing/2014/main" id="{5D42D93F-02E6-694D-94EC-1F5387F83C8F}"/>
              </a:ext>
            </a:extLst>
          </p:cNvPr>
          <p:cNvCxnSpPr>
            <a:cxnSpLocks/>
          </p:cNvCxnSpPr>
          <p:nvPr/>
        </p:nvCxnSpPr>
        <p:spPr>
          <a:xfrm flipH="1">
            <a:off x="4065466" y="2004953"/>
            <a:ext cx="274320" cy="0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" name="Rounded Rectangle 368">
            <a:extLst>
              <a:ext uri="{FF2B5EF4-FFF2-40B4-BE49-F238E27FC236}">
                <a16:creationId xmlns:a16="http://schemas.microsoft.com/office/drawing/2014/main" id="{08A4114C-046B-6B45-9ECC-A8D58B7A2EB2}"/>
              </a:ext>
            </a:extLst>
          </p:cNvPr>
          <p:cNvSpPr/>
          <p:nvPr/>
        </p:nvSpPr>
        <p:spPr>
          <a:xfrm>
            <a:off x="6434762" y="3915347"/>
            <a:ext cx="2709237" cy="70333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Rectangle 369">
            <a:extLst>
              <a:ext uri="{FF2B5EF4-FFF2-40B4-BE49-F238E27FC236}">
                <a16:creationId xmlns:a16="http://schemas.microsoft.com/office/drawing/2014/main" id="{C02B5A03-C42B-AF47-9946-428198657DE9}"/>
              </a:ext>
            </a:extLst>
          </p:cNvPr>
          <p:cNvSpPr/>
          <p:nvPr/>
        </p:nvSpPr>
        <p:spPr>
          <a:xfrm>
            <a:off x="1820294" y="3508324"/>
            <a:ext cx="259479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DIALYZER </a:t>
            </a:r>
            <a:r>
              <a:rPr lang="en-US" sz="800" dirty="0">
                <a:latin typeface="Corbel" panose="020B0503020204020204" pitchFamily="34" charset="0"/>
              </a:rPr>
              <a:t>is rigid case that encloses thousands of semi-permeable polymer tubules. Blood flows through the tubules &amp; </a:t>
            </a:r>
            <a:r>
              <a:rPr lang="en-US" sz="800" b="1" dirty="0">
                <a:solidFill>
                  <a:schemeClr val="accent1"/>
                </a:solidFill>
                <a:latin typeface="Corbel" panose="020B0503020204020204" pitchFamily="34" charset="0"/>
              </a:rPr>
              <a:t>dialysate</a:t>
            </a:r>
            <a:r>
              <a:rPr lang="en-US" sz="800" dirty="0">
                <a:latin typeface="Corbel" panose="020B0503020204020204" pitchFamily="34" charset="0"/>
              </a:rPr>
              <a:t> flows in the opposite direction outside (countercurrent). </a:t>
            </a:r>
            <a:r>
              <a:rPr lang="en-US" sz="800" dirty="0">
                <a:latin typeface="Corbel" panose="020B0503020204020204" pitchFamily="34" charset="0"/>
                <a:hlinkClick r:id="rId9"/>
              </a:rPr>
              <a:t>Dialyzers differ </a:t>
            </a:r>
            <a:r>
              <a:rPr lang="en-US" sz="800" dirty="0">
                <a:latin typeface="Corbel" panose="020B0503020204020204" pitchFamily="34" charset="0"/>
              </a:rPr>
              <a:t>in surface area, hydraulic permeability (</a:t>
            </a:r>
            <a:r>
              <a:rPr lang="en-US" sz="800" b="1" dirty="0">
                <a:latin typeface="Corbel" panose="020B0503020204020204" pitchFamily="34" charset="0"/>
              </a:rPr>
              <a:t>KUF</a:t>
            </a:r>
            <a:r>
              <a:rPr lang="en-US" sz="800" dirty="0">
                <a:latin typeface="Corbel" panose="020B0503020204020204" pitchFamily="34" charset="0"/>
              </a:rPr>
              <a:t>), permeability to medium sized molecules (</a:t>
            </a:r>
            <a:r>
              <a:rPr lang="en-US" sz="800" b="1" dirty="0">
                <a:latin typeface="Corbel" panose="020B0503020204020204" pitchFamily="34" charset="0"/>
              </a:rPr>
              <a:t>flux</a:t>
            </a:r>
            <a:r>
              <a:rPr lang="en-US" sz="800" dirty="0">
                <a:latin typeface="Corbel" panose="020B0503020204020204" pitchFamily="34" charset="0"/>
              </a:rPr>
              <a:t> of β2 </a:t>
            </a:r>
            <a:r>
              <a:rPr lang="en-US" sz="800" dirty="0" err="1">
                <a:latin typeface="Corbel" panose="020B0503020204020204" pitchFamily="34" charset="0"/>
              </a:rPr>
              <a:t>microglobulin</a:t>
            </a:r>
            <a:r>
              <a:rPr lang="en-US" sz="800" dirty="0">
                <a:latin typeface="Corbel" panose="020B0503020204020204" pitchFamily="34" charset="0"/>
              </a:rPr>
              <a:t>), &amp; permeability to small molecules diffusion (</a:t>
            </a:r>
            <a:r>
              <a:rPr lang="en-US" sz="800" b="1" dirty="0">
                <a:latin typeface="Corbel" panose="020B0503020204020204" pitchFamily="34" charset="0"/>
              </a:rPr>
              <a:t>mass transfer coefficient</a:t>
            </a:r>
            <a:r>
              <a:rPr lang="en-US" sz="800" dirty="0">
                <a:latin typeface="Corbel" panose="020B0503020204020204" pitchFamily="34" charset="0"/>
              </a:rPr>
              <a:t>)</a:t>
            </a:r>
          </a:p>
          <a:p>
            <a:endParaRPr lang="en-US" sz="900" b="1" dirty="0">
              <a:latin typeface="Corbel" panose="020B0503020204020204" pitchFamily="34" charset="0"/>
            </a:endParaRPr>
          </a:p>
        </p:txBody>
      </p:sp>
      <p:sp>
        <p:nvSpPr>
          <p:cNvPr id="373" name="Rectangle 372">
            <a:extLst>
              <a:ext uri="{FF2B5EF4-FFF2-40B4-BE49-F238E27FC236}">
                <a16:creationId xmlns:a16="http://schemas.microsoft.com/office/drawing/2014/main" id="{0724137C-C12E-924E-8F02-3358A5B12229}"/>
              </a:ext>
            </a:extLst>
          </p:cNvPr>
          <p:cNvSpPr/>
          <p:nvPr/>
        </p:nvSpPr>
        <p:spPr>
          <a:xfrm>
            <a:off x="1820601" y="2749985"/>
            <a:ext cx="1730237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DIALYSATE FLOW RATE </a:t>
            </a:r>
            <a:r>
              <a:rPr lang="en-US" sz="900" dirty="0">
                <a:latin typeface="Corbel" panose="020B0503020204020204" pitchFamily="34" charset="0"/>
              </a:rPr>
              <a:t>(</a:t>
            </a:r>
            <a:r>
              <a:rPr lang="en-US" sz="900" b="1" dirty="0">
                <a:solidFill>
                  <a:schemeClr val="accent1"/>
                </a:solidFill>
                <a:latin typeface="Corbel" panose="020B0503020204020204" pitchFamily="34" charset="0"/>
              </a:rPr>
              <a:t>Q</a:t>
            </a:r>
            <a:r>
              <a:rPr lang="en-US" sz="900" b="1" baseline="-25000" dirty="0">
                <a:solidFill>
                  <a:schemeClr val="accent1"/>
                </a:solidFill>
                <a:latin typeface="Corbel" panose="020B0503020204020204" pitchFamily="34" charset="0"/>
              </a:rPr>
              <a:t>D</a:t>
            </a:r>
            <a:r>
              <a:rPr lang="en-US" sz="900" dirty="0">
                <a:latin typeface="Corbel" panose="020B0503020204020204" pitchFamily="34" charset="0"/>
              </a:rPr>
              <a:t>)</a:t>
            </a:r>
          </a:p>
          <a:p>
            <a:r>
              <a:rPr lang="en-US" sz="800" dirty="0">
                <a:latin typeface="Corbel" panose="020B0503020204020204" pitchFamily="34" charset="0"/>
              </a:rPr>
              <a:t>is a countercurrent flow of dialysate through the dialyzer. Higher flow rates enable greater clearance of small molecules via </a:t>
            </a:r>
            <a:r>
              <a:rPr lang="en-US" sz="800" b="1" dirty="0">
                <a:latin typeface="Corbel" panose="020B0503020204020204" pitchFamily="34" charset="0"/>
              </a:rPr>
              <a:t>diffusion</a:t>
            </a:r>
            <a:r>
              <a:rPr lang="en-US" sz="800" dirty="0">
                <a:latin typeface="Corbel" panose="020B0503020204020204" pitchFamily="34" charset="0"/>
              </a:rPr>
              <a:t>.</a:t>
            </a:r>
          </a:p>
        </p:txBody>
      </p:sp>
      <p:sp>
        <p:nvSpPr>
          <p:cNvPr id="173" name="Rounded Rectangle 172">
            <a:extLst>
              <a:ext uri="{FF2B5EF4-FFF2-40B4-BE49-F238E27FC236}">
                <a16:creationId xmlns:a16="http://schemas.microsoft.com/office/drawing/2014/main" id="{A8DB6081-54AC-424E-8A8C-DB54A5F68BA5}"/>
              </a:ext>
            </a:extLst>
          </p:cNvPr>
          <p:cNvSpPr/>
          <p:nvPr/>
        </p:nvSpPr>
        <p:spPr>
          <a:xfrm>
            <a:off x="7077806" y="3284100"/>
            <a:ext cx="112259" cy="26482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Rectangle 374">
            <a:extLst>
              <a:ext uri="{FF2B5EF4-FFF2-40B4-BE49-F238E27FC236}">
                <a16:creationId xmlns:a16="http://schemas.microsoft.com/office/drawing/2014/main" id="{F412947C-9857-DB45-B74B-5F017956C65D}"/>
              </a:ext>
            </a:extLst>
          </p:cNvPr>
          <p:cNvSpPr/>
          <p:nvPr/>
        </p:nvSpPr>
        <p:spPr>
          <a:xfrm>
            <a:off x="1820601" y="1653559"/>
            <a:ext cx="1756898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DIALYSATE SOLUTION </a:t>
            </a:r>
            <a:r>
              <a:rPr lang="en-US" sz="800" dirty="0">
                <a:latin typeface="Corbel" panose="020B0503020204020204" pitchFamily="34" charset="0"/>
              </a:rPr>
              <a:t>is an isotonic fluid containing electrolytes, bicarbonate/acetate, glucose, &amp; sometimes other small molecules. The dialysate is chosen to match serum osmolality &amp; to correct any blood chemistry abnormalities; </a:t>
            </a:r>
            <a:r>
              <a:rPr lang="en-US" sz="800" dirty="0" err="1">
                <a:latin typeface="Corbel" panose="020B0503020204020204" pitchFamily="34" charset="0"/>
              </a:rPr>
              <a:t>e.g</a:t>
            </a:r>
            <a:r>
              <a:rPr lang="en-US" sz="800" dirty="0">
                <a:latin typeface="Corbel" panose="020B0503020204020204" pitchFamily="34" charset="0"/>
              </a:rPr>
              <a:t>:</a:t>
            </a:r>
          </a:p>
        </p:txBody>
      </p:sp>
      <p:sp>
        <p:nvSpPr>
          <p:cNvPr id="376" name="Rectangle 375">
            <a:extLst>
              <a:ext uri="{FF2B5EF4-FFF2-40B4-BE49-F238E27FC236}">
                <a16:creationId xmlns:a16="http://schemas.microsoft.com/office/drawing/2014/main" id="{7A414FFC-3C44-4046-8CF4-B45F5A871E31}"/>
              </a:ext>
            </a:extLst>
          </p:cNvPr>
          <p:cNvSpPr/>
          <p:nvPr/>
        </p:nvSpPr>
        <p:spPr>
          <a:xfrm>
            <a:off x="4395707" y="3900486"/>
            <a:ext cx="18401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REPLACEMENT FLUID (</a:t>
            </a:r>
            <a:r>
              <a:rPr lang="en-US" sz="9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RF</a:t>
            </a:r>
            <a:r>
              <a:rPr lang="en-US" sz="900" b="1" dirty="0">
                <a:latin typeface="Corbel" panose="020B0503020204020204" pitchFamily="34" charset="0"/>
              </a:rPr>
              <a:t>) </a:t>
            </a:r>
            <a:r>
              <a:rPr lang="en-US" sz="800" dirty="0">
                <a:latin typeface="Corbel" panose="020B0503020204020204" pitchFamily="34" charset="0"/>
              </a:rPr>
              <a:t>can be used to restore fluid volume removed by UF in the dialyzer. Replacement fluid can be given </a:t>
            </a:r>
            <a:r>
              <a:rPr lang="en-US" sz="800" b="1" dirty="0">
                <a:latin typeface="Corbel" panose="020B0503020204020204" pitchFamily="34" charset="0"/>
              </a:rPr>
              <a:t>pre-</a:t>
            </a:r>
            <a:r>
              <a:rPr lang="en-US" sz="800" dirty="0">
                <a:latin typeface="Corbel" panose="020B0503020204020204" pitchFamily="34" charset="0"/>
              </a:rPr>
              <a:t> or </a:t>
            </a:r>
            <a:r>
              <a:rPr lang="en-US" sz="800" b="1" dirty="0">
                <a:latin typeface="Corbel" panose="020B0503020204020204" pitchFamily="34" charset="0"/>
              </a:rPr>
              <a:t>post-dialyzer</a:t>
            </a:r>
            <a:r>
              <a:rPr lang="en-US" sz="800" dirty="0">
                <a:latin typeface="Corbel" panose="020B0503020204020204" pitchFamily="34" charset="0"/>
              </a:rPr>
              <a:t>.</a:t>
            </a:r>
          </a:p>
        </p:txBody>
      </p:sp>
      <p:sp>
        <p:nvSpPr>
          <p:cNvPr id="174" name="Freeform 173">
            <a:extLst>
              <a:ext uri="{FF2B5EF4-FFF2-40B4-BE49-F238E27FC236}">
                <a16:creationId xmlns:a16="http://schemas.microsoft.com/office/drawing/2014/main" id="{5F2C5982-D200-8C4B-BBF5-E2260F5706D3}"/>
              </a:ext>
            </a:extLst>
          </p:cNvPr>
          <p:cNvSpPr/>
          <p:nvPr/>
        </p:nvSpPr>
        <p:spPr>
          <a:xfrm rot="21080255">
            <a:off x="4115402" y="3157085"/>
            <a:ext cx="158271" cy="154004"/>
          </a:xfrm>
          <a:custGeom>
            <a:avLst/>
            <a:gdLst>
              <a:gd name="connsiteX0" fmla="*/ 13892 w 158271"/>
              <a:gd name="connsiteY0" fmla="*/ 0 h 154004"/>
              <a:gd name="connsiteX1" fmla="*/ 13892 w 158271"/>
              <a:gd name="connsiteY1" fmla="*/ 115503 h 154004"/>
              <a:gd name="connsiteX2" fmla="*/ 158271 w 158271"/>
              <a:gd name="connsiteY2" fmla="*/ 154004 h 154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271" h="154004">
                <a:moveTo>
                  <a:pt x="13892" y="0"/>
                </a:moveTo>
                <a:cubicBezTo>
                  <a:pt x="1860" y="44918"/>
                  <a:pt x="-10171" y="89836"/>
                  <a:pt x="13892" y="115503"/>
                </a:cubicBezTo>
                <a:cubicBezTo>
                  <a:pt x="37955" y="141170"/>
                  <a:pt x="98113" y="147587"/>
                  <a:pt x="158271" y="154004"/>
                </a:cubicBezTo>
              </a:path>
            </a:pathLst>
          </a:custGeom>
          <a:noFill/>
          <a:ln>
            <a:solidFill>
              <a:schemeClr val="accent5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Freeform 377">
            <a:extLst>
              <a:ext uri="{FF2B5EF4-FFF2-40B4-BE49-F238E27FC236}">
                <a16:creationId xmlns:a16="http://schemas.microsoft.com/office/drawing/2014/main" id="{648DA0BB-C027-3B4E-A1CB-22DAAA292F1D}"/>
              </a:ext>
            </a:extLst>
          </p:cNvPr>
          <p:cNvSpPr/>
          <p:nvPr/>
        </p:nvSpPr>
        <p:spPr>
          <a:xfrm rot="4869754">
            <a:off x="3565030" y="2010753"/>
            <a:ext cx="158271" cy="154004"/>
          </a:xfrm>
          <a:custGeom>
            <a:avLst/>
            <a:gdLst>
              <a:gd name="connsiteX0" fmla="*/ 13892 w 158271"/>
              <a:gd name="connsiteY0" fmla="*/ 0 h 154004"/>
              <a:gd name="connsiteX1" fmla="*/ 13892 w 158271"/>
              <a:gd name="connsiteY1" fmla="*/ 115503 h 154004"/>
              <a:gd name="connsiteX2" fmla="*/ 158271 w 158271"/>
              <a:gd name="connsiteY2" fmla="*/ 154004 h 154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271" h="154004">
                <a:moveTo>
                  <a:pt x="13892" y="0"/>
                </a:moveTo>
                <a:cubicBezTo>
                  <a:pt x="1860" y="44918"/>
                  <a:pt x="-10171" y="89836"/>
                  <a:pt x="13892" y="115503"/>
                </a:cubicBezTo>
                <a:cubicBezTo>
                  <a:pt x="37955" y="141170"/>
                  <a:pt x="98113" y="147587"/>
                  <a:pt x="158271" y="154004"/>
                </a:cubicBezTo>
              </a:path>
            </a:pathLst>
          </a:custGeom>
          <a:noFill/>
          <a:ln>
            <a:solidFill>
              <a:schemeClr val="accent4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26743D20-369D-5F40-BFE8-16F23C32A110}"/>
              </a:ext>
            </a:extLst>
          </p:cNvPr>
          <p:cNvSpPr/>
          <p:nvPr/>
        </p:nvSpPr>
        <p:spPr>
          <a:xfrm>
            <a:off x="6380016" y="3903061"/>
            <a:ext cx="2829784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VASCULAR ACCESS </a:t>
            </a:r>
            <a:r>
              <a:rPr lang="en-US" sz="800" dirty="0">
                <a:latin typeface="Corbel" panose="020B0503020204020204" pitchFamily="34" charset="0"/>
              </a:rPr>
              <a:t>can be</a:t>
            </a:r>
            <a:r>
              <a:rPr lang="en-US" sz="800" i="1" dirty="0">
                <a:latin typeface="Corbel" panose="020B0503020204020204" pitchFamily="34" charset="0"/>
              </a:rPr>
              <a:t> permanent</a:t>
            </a:r>
            <a:r>
              <a:rPr lang="en-US" sz="800" dirty="0">
                <a:latin typeface="Corbel" panose="020B0503020204020204" pitchFamily="34" charset="0"/>
              </a:rPr>
              <a:t> (such as an </a:t>
            </a:r>
            <a:r>
              <a:rPr lang="en-US" sz="800" b="1" dirty="0">
                <a:latin typeface="Corbel" panose="020B0503020204020204" pitchFamily="34" charset="0"/>
              </a:rPr>
              <a:t>AV fistula</a:t>
            </a:r>
            <a:r>
              <a:rPr lang="en-US" sz="800" dirty="0">
                <a:latin typeface="Corbel" panose="020B0503020204020204" pitchFamily="34" charset="0"/>
              </a:rPr>
              <a:t> or an </a:t>
            </a:r>
            <a:r>
              <a:rPr lang="en-US" sz="800" b="1" dirty="0">
                <a:latin typeface="Corbel" panose="020B0503020204020204" pitchFamily="34" charset="0"/>
              </a:rPr>
              <a:t>AV graft</a:t>
            </a:r>
            <a:r>
              <a:rPr lang="en-US" sz="800" dirty="0">
                <a:latin typeface="Corbel" panose="020B0503020204020204" pitchFamily="34" charset="0"/>
              </a:rPr>
              <a:t>) accessed using needles, </a:t>
            </a:r>
            <a:r>
              <a:rPr lang="en-US" sz="800" i="1" dirty="0">
                <a:latin typeface="Corbel" panose="020B0503020204020204" pitchFamily="34" charset="0"/>
              </a:rPr>
              <a:t>semi-permanent</a:t>
            </a:r>
            <a:r>
              <a:rPr lang="en-US" sz="800" dirty="0">
                <a:latin typeface="Corbel" panose="020B0503020204020204" pitchFamily="34" charset="0"/>
              </a:rPr>
              <a:t>  (a </a:t>
            </a:r>
            <a:r>
              <a:rPr lang="en-US" sz="800" b="1" dirty="0">
                <a:latin typeface="Corbel" panose="020B0503020204020204" pitchFamily="34" charset="0"/>
              </a:rPr>
              <a:t>tunneled CVC), </a:t>
            </a:r>
            <a:r>
              <a:rPr lang="en-US" sz="800" dirty="0">
                <a:latin typeface="Corbel" panose="020B0503020204020204" pitchFamily="34" charset="0"/>
              </a:rPr>
              <a:t>or </a:t>
            </a:r>
            <a:r>
              <a:rPr lang="en-US" sz="800" i="1" dirty="0">
                <a:latin typeface="Corbel" panose="020B0503020204020204" pitchFamily="34" charset="0"/>
              </a:rPr>
              <a:t>temporary</a:t>
            </a:r>
            <a:r>
              <a:rPr lang="en-US" sz="800" dirty="0">
                <a:latin typeface="Corbel" panose="020B0503020204020204" pitchFamily="34" charset="0"/>
              </a:rPr>
              <a:t> (such as a </a:t>
            </a:r>
            <a:r>
              <a:rPr lang="en-US" sz="800" b="1" dirty="0">
                <a:latin typeface="Corbel" panose="020B0503020204020204" pitchFamily="34" charset="0"/>
              </a:rPr>
              <a:t>non-tunneled CVC</a:t>
            </a:r>
            <a:r>
              <a:rPr lang="en-US" sz="800" dirty="0">
                <a:latin typeface="Corbel" panose="020B0503020204020204" pitchFamily="34" charset="0"/>
              </a:rPr>
              <a:t>).  NB: The “arterial” (red) side describes blood coming out of the patient; it does NOT mean that it comes out of an artery.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2" name="Rectangle 381">
                <a:extLst>
                  <a:ext uri="{FF2B5EF4-FFF2-40B4-BE49-F238E27FC236}">
                    <a16:creationId xmlns:a16="http://schemas.microsoft.com/office/drawing/2014/main" id="{BFD88A3D-A45B-CE4C-BA50-640AC5E5D723}"/>
                  </a:ext>
                </a:extLst>
              </p:cNvPr>
              <p:cNvSpPr/>
              <p:nvPr/>
            </p:nvSpPr>
            <p:spPr>
              <a:xfrm>
                <a:off x="2237343" y="954100"/>
                <a:ext cx="2430889" cy="327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𝑻𝑴𝑷</m:t>
                      </m:r>
                      <m:r>
                        <a:rPr kumimoji="0" lang="en-US" sz="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𝑷</m:t>
                              </m:r>
                            </m:e>
                            <m:sub>
                              <m:r>
                                <a:rPr kumimoji="0" lang="en-US" sz="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𝒇𝒊𝒍𝒕𝒆𝒓</m:t>
                              </m:r>
                            </m:sub>
                          </m:sSub>
                          <m:r>
                            <a:rPr kumimoji="0" lang="en-US" sz="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𝑷</m:t>
                              </m:r>
                            </m:e>
                            <m:sub>
                              <m:r>
                                <a:rPr kumimoji="0" lang="en-US" sz="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𝒓𝒆𝒕𝒖𝒓𝒏</m:t>
                              </m:r>
                            </m:sub>
                          </m:sSub>
                        </m:num>
                        <m:den>
                          <m:r>
                            <a:rPr kumimoji="0" lang="en-US" sz="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  <m:r>
                        <a:rPr kumimoji="0" lang="en-US" sz="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−</m:t>
                      </m:r>
                      <m:sSub>
                        <m:sSubPr>
                          <m:ctrlPr>
                            <a:rPr kumimoji="0" lang="en-US" sz="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𝒆𝒇𝒇𝒍𝒖𝒆𝒏𝒕</m:t>
                          </m:r>
                        </m:sub>
                      </m:sSub>
                    </m:oMath>
                  </m:oMathPara>
                </a14:m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82" name="Rectangle 381">
                <a:extLst>
                  <a:ext uri="{FF2B5EF4-FFF2-40B4-BE49-F238E27FC236}">
                    <a16:creationId xmlns:a16="http://schemas.microsoft.com/office/drawing/2014/main" id="{BFD88A3D-A45B-CE4C-BA50-640AC5E5D7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343" y="954100"/>
                <a:ext cx="2430889" cy="3272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3" name="Rectangle 382">
                <a:extLst>
                  <a:ext uri="{FF2B5EF4-FFF2-40B4-BE49-F238E27FC236}">
                    <a16:creationId xmlns:a16="http://schemas.microsoft.com/office/drawing/2014/main" id="{6951B42E-CEF9-CB4A-9D27-2AAFCD0FD9CC}"/>
                  </a:ext>
                </a:extLst>
              </p:cNvPr>
              <p:cNvSpPr/>
              <p:nvPr/>
            </p:nvSpPr>
            <p:spPr>
              <a:xfrm>
                <a:off x="1757051" y="1010720"/>
                <a:ext cx="994130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𝑼𝑭</m:t>
                      </m:r>
                      <m:r>
                        <a:rPr kumimoji="0" lang="en-US" sz="1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kumimoji="0" lang="en-US" sz="1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𝑻𝑴𝑷</m:t>
                      </m:r>
                    </m:oMath>
                  </m:oMathPara>
                </a14:m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83" name="Rectangle 382">
                <a:extLst>
                  <a:ext uri="{FF2B5EF4-FFF2-40B4-BE49-F238E27FC236}">
                    <a16:creationId xmlns:a16="http://schemas.microsoft.com/office/drawing/2014/main" id="{6951B42E-CEF9-CB4A-9D27-2AAFCD0FD9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051" y="1010720"/>
                <a:ext cx="994130" cy="2462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4" name="Straight Arrow Connector 383">
            <a:extLst>
              <a:ext uri="{FF2B5EF4-FFF2-40B4-BE49-F238E27FC236}">
                <a16:creationId xmlns:a16="http://schemas.microsoft.com/office/drawing/2014/main" id="{8FD34909-5960-9D4E-B59B-BF253605A3DC}"/>
              </a:ext>
            </a:extLst>
          </p:cNvPr>
          <p:cNvCxnSpPr>
            <a:cxnSpLocks/>
          </p:cNvCxnSpPr>
          <p:nvPr/>
        </p:nvCxnSpPr>
        <p:spPr>
          <a:xfrm flipH="1">
            <a:off x="4935682" y="2931315"/>
            <a:ext cx="1" cy="21925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5" name="Rectangle 384">
            <a:extLst>
              <a:ext uri="{FF2B5EF4-FFF2-40B4-BE49-F238E27FC236}">
                <a16:creationId xmlns:a16="http://schemas.microsoft.com/office/drawing/2014/main" id="{1263B27D-19A9-FF43-A85A-9B39584FCAC2}"/>
              </a:ext>
            </a:extLst>
          </p:cNvPr>
          <p:cNvSpPr/>
          <p:nvPr/>
        </p:nvSpPr>
        <p:spPr>
          <a:xfrm>
            <a:off x="6315751" y="2482499"/>
            <a:ext cx="7843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Anticoagulant reversal</a:t>
            </a:r>
          </a:p>
        </p:txBody>
      </p:sp>
      <p:cxnSp>
        <p:nvCxnSpPr>
          <p:cNvPr id="387" name="Straight Arrow Connector 386">
            <a:extLst>
              <a:ext uri="{FF2B5EF4-FFF2-40B4-BE49-F238E27FC236}">
                <a16:creationId xmlns:a16="http://schemas.microsoft.com/office/drawing/2014/main" id="{1A16181C-6AA8-3348-9CBD-AB149E1DE436}"/>
              </a:ext>
            </a:extLst>
          </p:cNvPr>
          <p:cNvCxnSpPr>
            <a:cxnSpLocks/>
          </p:cNvCxnSpPr>
          <p:nvPr/>
        </p:nvCxnSpPr>
        <p:spPr>
          <a:xfrm>
            <a:off x="6793608" y="2783968"/>
            <a:ext cx="0" cy="23737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5" name="Rectangle 394">
            <a:extLst>
              <a:ext uri="{FF2B5EF4-FFF2-40B4-BE49-F238E27FC236}">
                <a16:creationId xmlns:a16="http://schemas.microsoft.com/office/drawing/2014/main" id="{AF9976D8-B60B-8E43-8C0A-9B84DB3FDA1A}"/>
              </a:ext>
            </a:extLst>
          </p:cNvPr>
          <p:cNvSpPr/>
          <p:nvPr/>
        </p:nvSpPr>
        <p:spPr>
          <a:xfrm>
            <a:off x="7391947" y="453650"/>
            <a:ext cx="178632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ANTICOAGULATION </a:t>
            </a:r>
            <a:r>
              <a:rPr lang="en-US" sz="800" b="1" i="1" dirty="0">
                <a:latin typeface="Corbel" panose="020B0503020204020204" pitchFamily="34" charset="0"/>
              </a:rPr>
              <a:t>may</a:t>
            </a:r>
            <a:r>
              <a:rPr lang="en-US" sz="800" dirty="0">
                <a:latin typeface="Corbel" panose="020B0503020204020204" pitchFamily="34" charset="0"/>
              </a:rPr>
              <a:t> be used to reduce thrombosis in the circuit. It is typically reversed on return.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F756D6-B1D9-D747-A9C3-42FF98C4A98E}"/>
              </a:ext>
            </a:extLst>
          </p:cNvPr>
          <p:cNvGraphicFramePr>
            <a:graphicFrameLocks noGrp="1"/>
          </p:cNvGraphicFramePr>
          <p:nvPr/>
        </p:nvGraphicFramePr>
        <p:xfrm>
          <a:off x="-76332" y="4577603"/>
          <a:ext cx="4577708" cy="233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932">
                  <a:extLst>
                    <a:ext uri="{9D8B030D-6E8A-4147-A177-3AD203B41FA5}">
                      <a16:colId xmlns:a16="http://schemas.microsoft.com/office/drawing/2014/main" val="1719911813"/>
                    </a:ext>
                  </a:extLst>
                </a:gridCol>
                <a:gridCol w="1119707">
                  <a:extLst>
                    <a:ext uri="{9D8B030D-6E8A-4147-A177-3AD203B41FA5}">
                      <a16:colId xmlns:a16="http://schemas.microsoft.com/office/drawing/2014/main" val="425953906"/>
                    </a:ext>
                  </a:extLst>
                </a:gridCol>
                <a:gridCol w="1195826">
                  <a:extLst>
                    <a:ext uri="{9D8B030D-6E8A-4147-A177-3AD203B41FA5}">
                      <a16:colId xmlns:a16="http://schemas.microsoft.com/office/drawing/2014/main" val="2764935471"/>
                    </a:ext>
                  </a:extLst>
                </a:gridCol>
                <a:gridCol w="1447243">
                  <a:extLst>
                    <a:ext uri="{9D8B030D-6E8A-4147-A177-3AD203B41FA5}">
                      <a16:colId xmlns:a16="http://schemas.microsoft.com/office/drawing/2014/main" val="511577365"/>
                    </a:ext>
                  </a:extLst>
                </a:gridCol>
              </a:tblGrid>
              <a:tr h="163943"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IHD  </a:t>
                      </a:r>
                    </a:p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(Intermittent HD)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SLEDD 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(Sustained low efficiency daily dialysis)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CRRT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(Continuous renal replacement therapy)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F00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530451"/>
                  </a:ext>
                </a:extLst>
              </a:tr>
              <a:tr h="163943">
                <a:tc>
                  <a:txBody>
                    <a:bodyPr/>
                    <a:lstStyle/>
                    <a:p>
                      <a:pPr algn="r"/>
                      <a:r>
                        <a:rPr lang="en-US" sz="750" b="1" dirty="0">
                          <a:solidFill>
                            <a:schemeClr val="tx1"/>
                          </a:solidFill>
                        </a:rPr>
                        <a:t>Description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dirty="0">
                          <a:solidFill>
                            <a:schemeClr val="tx1"/>
                          </a:solidFill>
                        </a:rPr>
                        <a:t>3-5 </a:t>
                      </a:r>
                      <a:r>
                        <a:rPr lang="en-US" sz="750" dirty="0" err="1">
                          <a:solidFill>
                            <a:schemeClr val="tx1"/>
                          </a:solidFill>
                        </a:rPr>
                        <a:t>hr</a:t>
                      </a:r>
                      <a:r>
                        <a:rPr lang="en-US" sz="750" dirty="0">
                          <a:solidFill>
                            <a:schemeClr val="tx1"/>
                          </a:solidFill>
                        </a:rPr>
                        <a:t> session using </a:t>
                      </a:r>
                      <a:r>
                        <a:rPr lang="en-US" sz="750" b="1" dirty="0">
                          <a:solidFill>
                            <a:schemeClr val="tx1"/>
                          </a:solidFill>
                        </a:rPr>
                        <a:t>standard HD machine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dirty="0">
                          <a:solidFill>
                            <a:schemeClr val="tx1"/>
                          </a:solidFill>
                        </a:rPr>
                        <a:t>~12 </a:t>
                      </a:r>
                      <a:r>
                        <a:rPr lang="en-US" sz="750" dirty="0" err="1">
                          <a:solidFill>
                            <a:schemeClr val="tx1"/>
                          </a:solidFill>
                        </a:rPr>
                        <a:t>hr</a:t>
                      </a:r>
                      <a:r>
                        <a:rPr lang="en-US" sz="750" dirty="0">
                          <a:solidFill>
                            <a:schemeClr val="tx1"/>
                          </a:solidFill>
                        </a:rPr>
                        <a:t> session using </a:t>
                      </a:r>
                      <a:r>
                        <a:rPr lang="en-US" sz="750" b="1" dirty="0">
                          <a:solidFill>
                            <a:schemeClr val="tx1"/>
                          </a:solidFill>
                        </a:rPr>
                        <a:t>standard HD machine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dirty="0">
                          <a:solidFill>
                            <a:schemeClr val="tx1"/>
                          </a:solidFill>
                        </a:rPr>
                        <a:t>24 </a:t>
                      </a:r>
                      <a:r>
                        <a:rPr lang="en-US" sz="750" dirty="0" err="1">
                          <a:solidFill>
                            <a:schemeClr val="tx1"/>
                          </a:solidFill>
                        </a:rPr>
                        <a:t>hr</a:t>
                      </a:r>
                      <a:r>
                        <a:rPr lang="en-US" sz="750" dirty="0">
                          <a:solidFill>
                            <a:schemeClr val="tx1"/>
                          </a:solidFill>
                        </a:rPr>
                        <a:t> (continuous) session using a </a:t>
                      </a:r>
                      <a:r>
                        <a:rPr lang="en-US" sz="750" b="1" dirty="0">
                          <a:solidFill>
                            <a:schemeClr val="tx1"/>
                          </a:solidFill>
                        </a:rPr>
                        <a:t>CRRT machine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F00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042463"/>
                  </a:ext>
                </a:extLst>
              </a:tr>
              <a:tr h="163943">
                <a:tc>
                  <a:txBody>
                    <a:bodyPr/>
                    <a:lstStyle/>
                    <a:p>
                      <a:pPr algn="r"/>
                      <a:r>
                        <a:rPr lang="en-US" sz="750" b="1" dirty="0">
                          <a:solidFill>
                            <a:schemeClr val="tx1"/>
                          </a:solidFill>
                        </a:rPr>
                        <a:t>Logistics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750" dirty="0">
                          <a:solidFill>
                            <a:schemeClr val="tx1"/>
                          </a:solidFill>
                        </a:rPr>
                        <a:t>Typically done by dialysis RNs</a:t>
                      </a:r>
                    </a:p>
                    <a:p>
                      <a:pPr algn="ctr"/>
                      <a:r>
                        <a:rPr lang="en-US" sz="750" dirty="0">
                          <a:solidFill>
                            <a:schemeClr val="tx1"/>
                          </a:solidFill>
                        </a:rPr>
                        <a:t>Requires fresh water &amp; drain connections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79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dirty="0">
                          <a:solidFill>
                            <a:schemeClr val="tx1"/>
                          </a:solidFill>
                        </a:rPr>
                        <a:t>Typically done by CCRNs</a:t>
                      </a:r>
                    </a:p>
                    <a:p>
                      <a:pPr algn="ctr"/>
                      <a:r>
                        <a:rPr lang="en-US" sz="750" dirty="0">
                          <a:solidFill>
                            <a:schemeClr val="tx1"/>
                          </a:solidFill>
                        </a:rPr>
                        <a:t>Uses sterile fluid bags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F00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769005"/>
                  </a:ext>
                </a:extLst>
              </a:tr>
              <a:tr h="163943">
                <a:tc>
                  <a:txBody>
                    <a:bodyPr/>
                    <a:lstStyle/>
                    <a:p>
                      <a:pPr algn="r"/>
                      <a:r>
                        <a:rPr lang="en-US" sz="750" b="1" dirty="0">
                          <a:solidFill>
                            <a:schemeClr val="tx1"/>
                          </a:solidFill>
                        </a:rPr>
                        <a:t>Vascular Access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dirty="0">
                          <a:solidFill>
                            <a:schemeClr val="tx1"/>
                          </a:solidFill>
                        </a:rPr>
                        <a:t>Fistula/Graft or CVC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dirty="0">
                          <a:solidFill>
                            <a:schemeClr val="tx1"/>
                          </a:solidFill>
                        </a:rPr>
                        <a:t>Usually requires CVC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dirty="0">
                          <a:solidFill>
                            <a:schemeClr val="tx1"/>
                          </a:solidFill>
                        </a:rPr>
                        <a:t>Requires CVC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F00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481201"/>
                  </a:ext>
                </a:extLst>
              </a:tr>
              <a:tr h="163943">
                <a:tc>
                  <a:txBody>
                    <a:bodyPr/>
                    <a:lstStyle/>
                    <a:p>
                      <a:pPr algn="r"/>
                      <a:r>
                        <a:rPr lang="en-US" sz="750" b="1" dirty="0">
                          <a:solidFill>
                            <a:srgbClr val="C00000"/>
                          </a:solidFill>
                        </a:rPr>
                        <a:t>QB</a:t>
                      </a:r>
                      <a:r>
                        <a:rPr lang="en-US" sz="750" b="1" dirty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en-US" sz="750" b="1" dirty="0">
                          <a:solidFill>
                            <a:schemeClr val="accent1"/>
                          </a:solidFill>
                        </a:rPr>
                        <a:t>QD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dirty="0">
                          <a:solidFill>
                            <a:srgbClr val="C00000"/>
                          </a:solidFill>
                        </a:rPr>
                        <a:t>&gt; 300 ml/min</a:t>
                      </a:r>
                    </a:p>
                    <a:p>
                      <a:pPr algn="ctr"/>
                      <a:r>
                        <a:rPr lang="en-US" sz="750" dirty="0">
                          <a:solidFill>
                            <a:schemeClr val="accent1"/>
                          </a:solidFill>
                        </a:rPr>
                        <a:t>&gt; 500 ml/min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dirty="0">
                          <a:solidFill>
                            <a:srgbClr val="C00000"/>
                          </a:solidFill>
                        </a:rPr>
                        <a:t>~ 200 ml/min</a:t>
                      </a:r>
                    </a:p>
                    <a:p>
                      <a:pPr algn="ctr"/>
                      <a:r>
                        <a:rPr lang="en-US" sz="750" dirty="0">
                          <a:solidFill>
                            <a:schemeClr val="accent1"/>
                          </a:solidFill>
                        </a:rPr>
                        <a:t>100-200 ml/min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dirty="0">
                          <a:solidFill>
                            <a:srgbClr val="C00000"/>
                          </a:solidFill>
                        </a:rPr>
                        <a:t>&lt; 200 ml/min</a:t>
                      </a:r>
                    </a:p>
                    <a:p>
                      <a:pPr algn="ctr"/>
                      <a:r>
                        <a:rPr lang="en-US" sz="750" dirty="0">
                          <a:solidFill>
                            <a:schemeClr val="accent1"/>
                          </a:solidFill>
                        </a:rPr>
                        <a:t>&lt;50 ml/min </a:t>
                      </a:r>
                      <a:r>
                        <a:rPr lang="en-US" sz="750" dirty="0">
                          <a:solidFill>
                            <a:schemeClr val="tx1"/>
                          </a:solidFill>
                        </a:rPr>
                        <a:t>(depends on mode)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F00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448435"/>
                  </a:ext>
                </a:extLst>
              </a:tr>
              <a:tr h="163943">
                <a:tc>
                  <a:txBody>
                    <a:bodyPr/>
                    <a:lstStyle/>
                    <a:p>
                      <a:pPr algn="r"/>
                      <a:r>
                        <a:rPr lang="en-US" sz="750" b="1" dirty="0">
                          <a:solidFill>
                            <a:schemeClr val="tx1"/>
                          </a:solidFill>
                        </a:rPr>
                        <a:t>Clearance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dirty="0">
                          <a:solidFill>
                            <a:schemeClr val="tx1"/>
                          </a:solidFill>
                        </a:rPr>
                        <a:t>Highest; ideal for </a:t>
                      </a:r>
                      <a:r>
                        <a:rPr lang="en-US" sz="750" dirty="0" err="1">
                          <a:solidFill>
                            <a:schemeClr val="tx1"/>
                          </a:solidFill>
                        </a:rPr>
                        <a:t>hyperK</a:t>
                      </a:r>
                      <a:r>
                        <a:rPr lang="en-US" sz="750" dirty="0">
                          <a:solidFill>
                            <a:schemeClr val="tx1"/>
                          </a:solidFill>
                        </a:rPr>
                        <a:t> or toxins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dirty="0">
                          <a:solidFill>
                            <a:schemeClr val="tx1"/>
                          </a:solidFill>
                        </a:rPr>
                        <a:t>Moderate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dirty="0">
                          <a:solidFill>
                            <a:schemeClr val="tx1"/>
                          </a:solidFill>
                        </a:rPr>
                        <a:t>Low; </a:t>
                      </a:r>
                      <a:r>
                        <a:rPr lang="en-US" sz="750" dirty="0">
                          <a:solidFill>
                            <a:schemeClr val="tx1"/>
                          </a:solidFill>
                          <a:hlinkClick r:id="rId12"/>
                        </a:rPr>
                        <a:t>ideal for slower correction </a:t>
                      </a:r>
                      <a:r>
                        <a:rPr lang="en-US" sz="750" dirty="0">
                          <a:solidFill>
                            <a:schemeClr val="tx1"/>
                          </a:solidFill>
                        </a:rPr>
                        <a:t>of abnormalities &amp; fluid removal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F00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977076"/>
                  </a:ext>
                </a:extLst>
              </a:tr>
              <a:tr h="163943">
                <a:tc>
                  <a:txBody>
                    <a:bodyPr/>
                    <a:lstStyle/>
                    <a:p>
                      <a:pPr algn="r"/>
                      <a:r>
                        <a:rPr lang="en-US" sz="750" b="1" dirty="0">
                          <a:solidFill>
                            <a:schemeClr val="tx1"/>
                          </a:solidFill>
                        </a:rPr>
                        <a:t>Hemodynamics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b="1" dirty="0">
                          <a:solidFill>
                            <a:schemeClr val="tx1"/>
                          </a:solidFill>
                        </a:rPr>
                        <a:t>Hypotension</a:t>
                      </a:r>
                      <a:r>
                        <a:rPr lang="en-US" sz="750" dirty="0">
                          <a:solidFill>
                            <a:schemeClr val="tx1"/>
                          </a:solidFill>
                        </a:rPr>
                        <a:t> common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dirty="0">
                          <a:solidFill>
                            <a:schemeClr val="tx1"/>
                          </a:solidFill>
                        </a:rPr>
                        <a:t>Causes less </a:t>
                      </a:r>
                      <a:r>
                        <a:rPr lang="en-US" sz="750" b="1" dirty="0">
                          <a:solidFill>
                            <a:schemeClr val="tx1"/>
                          </a:solidFill>
                        </a:rPr>
                        <a:t>hypotension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dirty="0">
                          <a:solidFill>
                            <a:schemeClr val="tx1"/>
                          </a:solidFill>
                        </a:rPr>
                        <a:t>Causes the </a:t>
                      </a:r>
                      <a:r>
                        <a:rPr lang="en-US" sz="750" dirty="0">
                          <a:solidFill>
                            <a:schemeClr val="tx1"/>
                          </a:solidFill>
                          <a:hlinkClick r:id="rId13"/>
                        </a:rPr>
                        <a:t>least</a:t>
                      </a:r>
                      <a:r>
                        <a:rPr lang="en-US" sz="7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50" b="1" dirty="0">
                          <a:solidFill>
                            <a:schemeClr val="tx1"/>
                          </a:solidFill>
                        </a:rPr>
                        <a:t>hypotension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F00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030834"/>
                  </a:ext>
                </a:extLst>
              </a:tr>
              <a:tr h="163943">
                <a:tc>
                  <a:txBody>
                    <a:bodyPr/>
                    <a:lstStyle/>
                    <a:p>
                      <a:pPr algn="r"/>
                      <a:r>
                        <a:rPr lang="en-US" sz="750" b="1" dirty="0">
                          <a:solidFill>
                            <a:schemeClr val="tx1"/>
                          </a:solidFill>
                        </a:rPr>
                        <a:t>Other risks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dirty="0">
                          <a:solidFill>
                            <a:schemeClr val="tx1"/>
                          </a:solidFill>
                        </a:rPr>
                        <a:t>Risk of </a:t>
                      </a:r>
                      <a:r>
                        <a:rPr lang="en-US" sz="750" dirty="0">
                          <a:solidFill>
                            <a:schemeClr val="tx1"/>
                          </a:solidFill>
                          <a:hlinkClick r:id="rId14"/>
                        </a:rPr>
                        <a:t>disequilibrium syndrome</a:t>
                      </a:r>
                      <a:endParaRPr lang="en-US" sz="7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dirty="0">
                          <a:solidFill>
                            <a:schemeClr val="tx1"/>
                          </a:solidFill>
                        </a:rPr>
                        <a:t>Risk of </a:t>
                      </a:r>
                      <a:r>
                        <a:rPr lang="en-US" sz="750" dirty="0" err="1">
                          <a:solidFill>
                            <a:schemeClr val="tx1"/>
                          </a:solidFill>
                        </a:rPr>
                        <a:t>hypoPhos</a:t>
                      </a:r>
                      <a:r>
                        <a:rPr lang="en-US" sz="750" dirty="0">
                          <a:solidFill>
                            <a:schemeClr val="tx1"/>
                          </a:solidFill>
                        </a:rPr>
                        <a:t>, unclear med pharmacokinetics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dirty="0">
                          <a:solidFill>
                            <a:schemeClr val="tx1"/>
                          </a:solidFill>
                        </a:rPr>
                        <a:t>Thrombosis risk, immobility, higher cost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F00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06965"/>
                  </a:ext>
                </a:extLst>
              </a:tr>
            </a:tbl>
          </a:graphicData>
        </a:graphic>
      </p:graphicFrame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C37052CA-E579-A346-91AD-375A9D463E12}"/>
              </a:ext>
            </a:extLst>
          </p:cNvPr>
          <p:cNvGraphicFramePr>
            <a:graphicFrameLocks noGrp="1"/>
          </p:cNvGraphicFramePr>
          <p:nvPr/>
        </p:nvGraphicFramePr>
        <p:xfrm>
          <a:off x="4498746" y="4576542"/>
          <a:ext cx="4538316" cy="2300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754">
                  <a:extLst>
                    <a:ext uri="{9D8B030D-6E8A-4147-A177-3AD203B41FA5}">
                      <a16:colId xmlns:a16="http://schemas.microsoft.com/office/drawing/2014/main" val="483595493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75610214"/>
                    </a:ext>
                  </a:extLst>
                </a:gridCol>
                <a:gridCol w="1124962">
                  <a:extLst>
                    <a:ext uri="{9D8B030D-6E8A-4147-A177-3AD203B41FA5}">
                      <a16:colId xmlns:a16="http://schemas.microsoft.com/office/drawing/2014/main" val="1598947381"/>
                    </a:ext>
                  </a:extLst>
                </a:gridCol>
              </a:tblGrid>
              <a:tr h="138252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CRRT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hlinkClick r:id="rId15"/>
                        </a:rPr>
                        <a:t>Mode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Description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Schematic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184524"/>
                  </a:ext>
                </a:extLst>
              </a:tr>
              <a:tr h="37603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DIN Condensed" pitchFamily="2" charset="0"/>
                        </a:rPr>
                        <a:t>SC</a:t>
                      </a:r>
                      <a:r>
                        <a:rPr lang="en-US" sz="1200" b="0" dirty="0">
                          <a:solidFill>
                            <a:schemeClr val="accent4"/>
                          </a:solidFill>
                          <a:latin typeface="DIN Condensed" pitchFamily="2" charset="0"/>
                        </a:rPr>
                        <a:t>UF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Slow continuous UF; UF removes fluid but provides almost no clearance and does not correct pH; no replacement fluid required. Corrects volume overload 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only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9728152"/>
                  </a:ext>
                </a:extLst>
              </a:tr>
              <a:tr h="471788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DIN Condensed" pitchFamily="2" charset="0"/>
                        </a:rPr>
                        <a:t>CVV</a:t>
                      </a:r>
                      <a:r>
                        <a:rPr lang="en-US" sz="1200" b="0" dirty="0">
                          <a:solidFill>
                            <a:schemeClr val="accent4"/>
                          </a:solidFill>
                          <a:latin typeface="DIN Condensed" pitchFamily="2" charset="0"/>
                        </a:rPr>
                        <a:t>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DIN Condensed" pitchFamily="2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700" b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rbel" panose="020B0503020204020204" pitchFamily="34" charset="0"/>
                        </a:rPr>
                        <a:t>a.k.a.</a:t>
                      </a:r>
                      <a:r>
                        <a:rPr lang="en-US" sz="1200" b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DIN Condensed" pitchFamily="2" charset="0"/>
                        </a:rPr>
                        <a:t>CVV</a:t>
                      </a:r>
                      <a:r>
                        <a:rPr lang="en-US" sz="1200" b="0" dirty="0" err="1">
                          <a:solidFill>
                            <a:schemeClr val="accent4"/>
                          </a:solidFill>
                          <a:latin typeface="DIN Condensed" pitchFamily="2" charset="0"/>
                        </a:rPr>
                        <a:t>HF</a:t>
                      </a:r>
                      <a:r>
                        <a:rPr lang="en-US" sz="12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DIN Condensed" pitchFamily="2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Continuous </a:t>
                      </a:r>
                      <a:r>
                        <a:rPr lang="en-US" sz="800" dirty="0" err="1">
                          <a:solidFill>
                            <a:schemeClr val="tx1"/>
                          </a:solidFill>
                        </a:rPr>
                        <a:t>venovenous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hemofiltration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. Provides </a:t>
                      </a:r>
                      <a:r>
                        <a:rPr lang="en-US" sz="800" b="1" i="1" dirty="0">
                          <a:solidFill>
                            <a:schemeClr val="tx1"/>
                          </a:solidFill>
                        </a:rPr>
                        <a:t>convective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 clearance by filtering a large volume of blood; Replacement fluid restores volume lost. Corrects uremia, </a:t>
                      </a:r>
                      <a:r>
                        <a:rPr lang="en-US" sz="800" dirty="0" err="1">
                          <a:solidFill>
                            <a:schemeClr val="tx1"/>
                          </a:solidFill>
                        </a:rPr>
                        <a:t>lytes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, pH and can remove volume.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7877226"/>
                  </a:ext>
                </a:extLst>
              </a:tr>
              <a:tr h="471788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DIN Condensed" pitchFamily="2" charset="0"/>
                        </a:rPr>
                        <a:t>CVV</a:t>
                      </a:r>
                      <a:r>
                        <a:rPr lang="en-US" sz="1200" b="0" dirty="0">
                          <a:solidFill>
                            <a:schemeClr val="accent5"/>
                          </a:solidFill>
                          <a:latin typeface="DIN Condensed" pitchFamily="2" charset="0"/>
                        </a:rPr>
                        <a:t>HD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Continuous </a:t>
                      </a:r>
                      <a:r>
                        <a:rPr lang="en-US" sz="800" dirty="0" err="1">
                          <a:solidFill>
                            <a:schemeClr val="tx1"/>
                          </a:solidFill>
                        </a:rPr>
                        <a:t>venovenous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1" dirty="0">
                          <a:solidFill>
                            <a:schemeClr val="accent1"/>
                          </a:solidFill>
                        </a:rPr>
                        <a:t>hemodialysis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. Provides </a:t>
                      </a:r>
                      <a:r>
                        <a:rPr lang="en-US" sz="800" b="1" i="1" dirty="0">
                          <a:solidFill>
                            <a:schemeClr val="tx1"/>
                          </a:solidFill>
                        </a:rPr>
                        <a:t>diffusive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 clearance by running </a:t>
                      </a:r>
                      <a:r>
                        <a:rPr lang="en-US" sz="800" b="1" dirty="0">
                          <a:solidFill>
                            <a:schemeClr val="accent1"/>
                          </a:solidFill>
                        </a:rPr>
                        <a:t>dialysate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 opposite blood flow. No replacement fluid used. Gently corrects uremia, </a:t>
                      </a:r>
                      <a:r>
                        <a:rPr lang="en-US" sz="800" dirty="0" err="1">
                          <a:solidFill>
                            <a:schemeClr val="tx1"/>
                          </a:solidFill>
                        </a:rPr>
                        <a:t>lytes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, pH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964823"/>
                  </a:ext>
                </a:extLst>
              </a:tr>
              <a:tr h="471788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DIN Condensed" pitchFamily="2" charset="0"/>
                        </a:rPr>
                        <a:t>CVV</a:t>
                      </a:r>
                      <a:r>
                        <a:rPr lang="en-US" sz="1200" b="0" dirty="0">
                          <a:solidFill>
                            <a:schemeClr val="accent5"/>
                          </a:solidFill>
                          <a:latin typeface="DIN Condensed" pitchFamily="2" charset="0"/>
                        </a:rPr>
                        <a:t>HD</a:t>
                      </a:r>
                      <a:r>
                        <a:rPr lang="en-US" sz="1200" b="0" dirty="0">
                          <a:solidFill>
                            <a:schemeClr val="accent4"/>
                          </a:solidFill>
                          <a:latin typeface="DIN Condensed" pitchFamily="2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Continuous </a:t>
                      </a:r>
                      <a:r>
                        <a:rPr lang="en-US" sz="800" dirty="0" err="1">
                          <a:solidFill>
                            <a:schemeClr val="tx1"/>
                          </a:solidFill>
                        </a:rPr>
                        <a:t>venovenous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hemo</a:t>
                      </a:r>
                      <a:r>
                        <a:rPr lang="en-US" sz="800" b="1" dirty="0">
                          <a:solidFill>
                            <a:schemeClr val="accent1"/>
                          </a:solidFill>
                        </a:rPr>
                        <a:t>dia</a:t>
                      </a:r>
                      <a:r>
                        <a:rPr lang="en-US" sz="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filtration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. High clearance achieved using both </a:t>
                      </a:r>
                      <a:r>
                        <a:rPr lang="en-US" sz="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UF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 &amp; </a:t>
                      </a:r>
                      <a:r>
                        <a:rPr lang="en-US" sz="800" b="1" dirty="0">
                          <a:solidFill>
                            <a:schemeClr val="accent5"/>
                          </a:solidFill>
                        </a:rPr>
                        <a:t>dialysate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 flow (both </a:t>
                      </a:r>
                      <a:r>
                        <a:rPr lang="en-US" sz="800" b="1" i="1" dirty="0">
                          <a:solidFill>
                            <a:schemeClr val="tx1"/>
                          </a:solidFill>
                        </a:rPr>
                        <a:t>convection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 &amp; </a:t>
                      </a:r>
                      <a:r>
                        <a:rPr lang="en-US" sz="800" b="1" i="1" dirty="0">
                          <a:solidFill>
                            <a:schemeClr val="tx1"/>
                          </a:solidFill>
                        </a:rPr>
                        <a:t>diffusion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). Replacement fluid used.  Allows fluid removal and correction of electrolyte/</a:t>
                      </a:r>
                      <a:r>
                        <a:rPr lang="en-US" sz="800" dirty="0" err="1">
                          <a:solidFill>
                            <a:schemeClr val="tx1"/>
                          </a:solidFill>
                        </a:rPr>
                        <a:t>pH.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 Good for toxin removal.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9446324"/>
                  </a:ext>
                </a:extLst>
              </a:tr>
            </a:tbl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5C589A2B-3B96-7446-9D28-3976E224F9CF}"/>
              </a:ext>
            </a:extLst>
          </p:cNvPr>
          <p:cNvGrpSpPr/>
          <p:nvPr/>
        </p:nvGrpSpPr>
        <p:grpSpPr>
          <a:xfrm>
            <a:off x="7771620" y="4924543"/>
            <a:ext cx="1255301" cy="299822"/>
            <a:chOff x="7815674" y="5008808"/>
            <a:chExt cx="1255301" cy="29982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11BA6FE-C583-7645-8DDE-C677AD302345}"/>
                </a:ext>
              </a:extLst>
            </p:cNvPr>
            <p:cNvSpPr txBox="1"/>
            <p:nvPr/>
          </p:nvSpPr>
          <p:spPr>
            <a:xfrm>
              <a:off x="8567920" y="5108575"/>
              <a:ext cx="28405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solidFill>
                    <a:schemeClr val="accent4"/>
                  </a:solidFill>
                </a:rPr>
                <a:t>UF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E35DFBD-D7D7-6D45-B260-CF740B90BF14}"/>
                </a:ext>
              </a:extLst>
            </p:cNvPr>
            <p:cNvGrpSpPr/>
            <p:nvPr/>
          </p:nvGrpSpPr>
          <p:grpSpPr>
            <a:xfrm>
              <a:off x="7815674" y="5008808"/>
              <a:ext cx="1255301" cy="256916"/>
              <a:chOff x="7815674" y="5008808"/>
              <a:chExt cx="1255301" cy="256916"/>
            </a:xfrm>
          </p:grpSpPr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BEF9E92B-40E1-7D49-B967-0C957BB6906A}"/>
                  </a:ext>
                </a:extLst>
              </p:cNvPr>
              <p:cNvSpPr/>
              <p:nvPr/>
            </p:nvSpPr>
            <p:spPr>
              <a:xfrm rot="5400000">
                <a:off x="8561258" y="5147247"/>
                <a:ext cx="58491" cy="2743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8" name="Straight Connector 347">
                <a:extLst>
                  <a:ext uri="{FF2B5EF4-FFF2-40B4-BE49-F238E27FC236}">
                    <a16:creationId xmlns:a16="http://schemas.microsoft.com/office/drawing/2014/main" id="{D30516C5-1F0B-9642-9B57-A2FB860C54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88834" y="5141241"/>
                <a:ext cx="0" cy="121308"/>
              </a:xfrm>
              <a:prstGeom prst="line">
                <a:avLst/>
              </a:prstGeom>
              <a:ln w="12700" cmpd="sng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45ACB544-903C-7548-9F46-BD249056C1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15674" y="5073650"/>
                <a:ext cx="1255301" cy="0"/>
              </a:xfrm>
              <a:prstGeom prst="line">
                <a:avLst/>
              </a:prstGeom>
              <a:ln w="12700" cmpd="sng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B56B237-0DFD-D04F-924E-AB38B1A81EBA}"/>
                  </a:ext>
                </a:extLst>
              </p:cNvPr>
              <p:cNvSpPr/>
              <p:nvPr/>
            </p:nvSpPr>
            <p:spPr>
              <a:xfrm>
                <a:off x="8114445" y="5063490"/>
                <a:ext cx="58491" cy="2743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DBDD23A-EDB6-1146-AAD6-B41950AC43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15674" y="5073650"/>
                <a:ext cx="1255301" cy="0"/>
              </a:xfrm>
              <a:prstGeom prst="line">
                <a:avLst/>
              </a:prstGeom>
              <a:ln w="19050" cmpd="dbl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707D8FE7-07E0-7E4F-B9E2-54F527C02810}"/>
                  </a:ext>
                </a:extLst>
              </p:cNvPr>
              <p:cNvSpPr/>
              <p:nvPr/>
            </p:nvSpPr>
            <p:spPr>
              <a:xfrm>
                <a:off x="8625508" y="5063490"/>
                <a:ext cx="58491" cy="2743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1536C76A-9ABD-B947-8DD7-512285FF6C5F}"/>
                  </a:ext>
                </a:extLst>
              </p:cNvPr>
              <p:cNvSpPr/>
              <p:nvPr/>
            </p:nvSpPr>
            <p:spPr>
              <a:xfrm rot="5400000">
                <a:off x="8190504" y="5147246"/>
                <a:ext cx="58491" cy="2743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3B10B812-6AD9-6145-B6E9-9F16253A1992}"/>
                  </a:ext>
                </a:extLst>
              </p:cNvPr>
              <p:cNvSpPr/>
              <p:nvPr/>
            </p:nvSpPr>
            <p:spPr>
              <a:xfrm>
                <a:off x="8144569" y="5008808"/>
                <a:ext cx="63701" cy="14578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081CE8CF-A954-CC49-BE33-AC3B4EB36C09}"/>
                  </a:ext>
                </a:extLst>
              </p:cNvPr>
              <p:cNvSpPr/>
              <p:nvPr/>
            </p:nvSpPr>
            <p:spPr>
              <a:xfrm>
                <a:off x="8594224" y="5008808"/>
                <a:ext cx="63701" cy="14578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8A20C12-1093-9640-BB08-99D133E7E133}"/>
                  </a:ext>
                </a:extLst>
              </p:cNvPr>
              <p:cNvSpPr/>
              <p:nvPr/>
            </p:nvSpPr>
            <p:spPr>
              <a:xfrm>
                <a:off x="8156697" y="5018292"/>
                <a:ext cx="491036" cy="1261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41678BE-0733-2548-97AB-F54CC1E861C4}"/>
                  </a:ext>
                </a:extLst>
              </p:cNvPr>
              <p:cNvSpPr/>
              <p:nvPr/>
            </p:nvSpPr>
            <p:spPr>
              <a:xfrm>
                <a:off x="8153964" y="5017686"/>
                <a:ext cx="27432" cy="128016"/>
              </a:xfrm>
              <a:prstGeom prst="rect">
                <a:avLst/>
              </a:prstGeom>
              <a:solidFill>
                <a:srgbClr val="AE2D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6F83AB79-E170-3E4C-B1E5-41CB210477CB}"/>
                  </a:ext>
                </a:extLst>
              </p:cNvPr>
              <p:cNvSpPr/>
              <p:nvPr/>
            </p:nvSpPr>
            <p:spPr>
              <a:xfrm>
                <a:off x="8627321" y="5017685"/>
                <a:ext cx="27432" cy="128016"/>
              </a:xfrm>
              <a:prstGeom prst="rect">
                <a:avLst/>
              </a:prstGeom>
              <a:solidFill>
                <a:srgbClr val="AE2D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58723C42-B14D-7D4B-92B3-F63A176F8E56}"/>
                  </a:ext>
                </a:extLst>
              </p:cNvPr>
              <p:cNvSpPr/>
              <p:nvPr/>
            </p:nvSpPr>
            <p:spPr>
              <a:xfrm>
                <a:off x="8176095" y="5017685"/>
                <a:ext cx="27432" cy="12801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4CE05955-EA1E-114F-A539-C61542C2847D}"/>
                  </a:ext>
                </a:extLst>
              </p:cNvPr>
              <p:cNvSpPr/>
              <p:nvPr/>
            </p:nvSpPr>
            <p:spPr>
              <a:xfrm>
                <a:off x="8600574" y="5017685"/>
                <a:ext cx="27432" cy="12801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CBEA7EC8-D8C1-1048-A02D-C357ACAF6126}"/>
                  </a:ext>
                </a:extLst>
              </p:cNvPr>
              <p:cNvGrpSpPr/>
              <p:nvPr/>
            </p:nvGrpSpPr>
            <p:grpSpPr>
              <a:xfrm>
                <a:off x="8177165" y="5054781"/>
                <a:ext cx="444206" cy="339"/>
                <a:chOff x="8046990" y="5054781"/>
                <a:chExt cx="444206" cy="339"/>
              </a:xfrm>
            </p:grpSpPr>
            <p:cxnSp>
              <p:nvCxnSpPr>
                <p:cNvPr id="276" name="Straight Connector 275">
                  <a:extLst>
                    <a:ext uri="{FF2B5EF4-FFF2-40B4-BE49-F238E27FC236}">
                      <a16:creationId xmlns:a16="http://schemas.microsoft.com/office/drawing/2014/main" id="{19AE0572-9342-E245-BDC4-96FCD699C8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46990" y="5054781"/>
                  <a:ext cx="444206" cy="339"/>
                </a:xfrm>
                <a:prstGeom prst="line">
                  <a:avLst/>
                </a:prstGeom>
                <a:ln>
                  <a:solidFill>
                    <a:srgbClr val="AE2D2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Straight Connector 286">
                  <a:extLst>
                    <a:ext uri="{FF2B5EF4-FFF2-40B4-BE49-F238E27FC236}">
                      <a16:creationId xmlns:a16="http://schemas.microsoft.com/office/drawing/2014/main" id="{DBE5D7E0-8F5F-D047-B1AE-B9F99B5244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46990" y="5054781"/>
                  <a:ext cx="444206" cy="339"/>
                </a:xfrm>
                <a:prstGeom prst="line">
                  <a:avLst/>
                </a:prstGeom>
                <a:ln cmpd="dbl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2" name="Group 291">
                <a:extLst>
                  <a:ext uri="{FF2B5EF4-FFF2-40B4-BE49-F238E27FC236}">
                    <a16:creationId xmlns:a16="http://schemas.microsoft.com/office/drawing/2014/main" id="{0272EC72-F7E1-8A48-8746-631946FB10FE}"/>
                  </a:ext>
                </a:extLst>
              </p:cNvPr>
              <p:cNvGrpSpPr/>
              <p:nvPr/>
            </p:nvGrpSpPr>
            <p:grpSpPr>
              <a:xfrm>
                <a:off x="8177165" y="5034006"/>
                <a:ext cx="444206" cy="339"/>
                <a:chOff x="8046990" y="5054781"/>
                <a:chExt cx="444206" cy="339"/>
              </a:xfrm>
            </p:grpSpPr>
            <p:cxnSp>
              <p:nvCxnSpPr>
                <p:cNvPr id="293" name="Straight Connector 292">
                  <a:extLst>
                    <a:ext uri="{FF2B5EF4-FFF2-40B4-BE49-F238E27FC236}">
                      <a16:creationId xmlns:a16="http://schemas.microsoft.com/office/drawing/2014/main" id="{BF39CCD4-F5F0-4F46-912B-F253C5C53C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46990" y="5054781"/>
                  <a:ext cx="444206" cy="339"/>
                </a:xfrm>
                <a:prstGeom prst="line">
                  <a:avLst/>
                </a:prstGeom>
                <a:ln>
                  <a:solidFill>
                    <a:srgbClr val="AE2D2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Connector 306">
                  <a:extLst>
                    <a:ext uri="{FF2B5EF4-FFF2-40B4-BE49-F238E27FC236}">
                      <a16:creationId xmlns:a16="http://schemas.microsoft.com/office/drawing/2014/main" id="{F27A9228-2DF7-9247-8759-D87809D86B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46990" y="5054781"/>
                  <a:ext cx="444206" cy="339"/>
                </a:xfrm>
                <a:prstGeom prst="line">
                  <a:avLst/>
                </a:prstGeom>
                <a:ln cmpd="dbl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9" name="Group 308">
                <a:extLst>
                  <a:ext uri="{FF2B5EF4-FFF2-40B4-BE49-F238E27FC236}">
                    <a16:creationId xmlns:a16="http://schemas.microsoft.com/office/drawing/2014/main" id="{97309F2E-928A-434A-9496-98FF2BC963ED}"/>
                  </a:ext>
                </a:extLst>
              </p:cNvPr>
              <p:cNvGrpSpPr/>
              <p:nvPr/>
            </p:nvGrpSpPr>
            <p:grpSpPr>
              <a:xfrm>
                <a:off x="8179520" y="5073311"/>
                <a:ext cx="444206" cy="339"/>
                <a:chOff x="8046990" y="5054781"/>
                <a:chExt cx="444206" cy="339"/>
              </a:xfrm>
            </p:grpSpPr>
            <p:cxnSp>
              <p:nvCxnSpPr>
                <p:cNvPr id="311" name="Straight Connector 310">
                  <a:extLst>
                    <a:ext uri="{FF2B5EF4-FFF2-40B4-BE49-F238E27FC236}">
                      <a16:creationId xmlns:a16="http://schemas.microsoft.com/office/drawing/2014/main" id="{6C8F2DB7-CFAC-FC43-85D4-72F8787003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46990" y="5054781"/>
                  <a:ext cx="444206" cy="339"/>
                </a:xfrm>
                <a:prstGeom prst="line">
                  <a:avLst/>
                </a:prstGeom>
                <a:ln>
                  <a:solidFill>
                    <a:srgbClr val="AE2D2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Straight Connector 320">
                  <a:extLst>
                    <a:ext uri="{FF2B5EF4-FFF2-40B4-BE49-F238E27FC236}">
                      <a16:creationId xmlns:a16="http://schemas.microsoft.com/office/drawing/2014/main" id="{DEADDEF5-2A4F-5948-A3BB-1E1EC268F9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46990" y="5054781"/>
                  <a:ext cx="444206" cy="339"/>
                </a:xfrm>
                <a:prstGeom prst="line">
                  <a:avLst/>
                </a:prstGeom>
                <a:ln cmpd="dbl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2" name="Group 321">
                <a:extLst>
                  <a:ext uri="{FF2B5EF4-FFF2-40B4-BE49-F238E27FC236}">
                    <a16:creationId xmlns:a16="http://schemas.microsoft.com/office/drawing/2014/main" id="{F6BBB8F2-B207-1948-AA1A-E24AD992146F}"/>
                  </a:ext>
                </a:extLst>
              </p:cNvPr>
              <p:cNvGrpSpPr/>
              <p:nvPr/>
            </p:nvGrpSpPr>
            <p:grpSpPr>
              <a:xfrm>
                <a:off x="8177165" y="5092700"/>
                <a:ext cx="444206" cy="339"/>
                <a:chOff x="8046990" y="5054781"/>
                <a:chExt cx="444206" cy="339"/>
              </a:xfrm>
            </p:grpSpPr>
            <p:cxnSp>
              <p:nvCxnSpPr>
                <p:cNvPr id="324" name="Straight Connector 323">
                  <a:extLst>
                    <a:ext uri="{FF2B5EF4-FFF2-40B4-BE49-F238E27FC236}">
                      <a16:creationId xmlns:a16="http://schemas.microsoft.com/office/drawing/2014/main" id="{0BB1CEA8-3F05-FB4A-AEB5-7F377C7584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46990" y="5054781"/>
                  <a:ext cx="444206" cy="339"/>
                </a:xfrm>
                <a:prstGeom prst="line">
                  <a:avLst/>
                </a:prstGeom>
                <a:ln>
                  <a:solidFill>
                    <a:srgbClr val="AE2D2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Straight Connector 333">
                  <a:extLst>
                    <a:ext uri="{FF2B5EF4-FFF2-40B4-BE49-F238E27FC236}">
                      <a16:creationId xmlns:a16="http://schemas.microsoft.com/office/drawing/2014/main" id="{FE237329-0134-E94E-8BCA-B61A676102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46990" y="5054781"/>
                  <a:ext cx="444206" cy="339"/>
                </a:xfrm>
                <a:prstGeom prst="line">
                  <a:avLst/>
                </a:prstGeom>
                <a:ln cmpd="dbl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5" name="Group 334">
                <a:extLst>
                  <a:ext uri="{FF2B5EF4-FFF2-40B4-BE49-F238E27FC236}">
                    <a16:creationId xmlns:a16="http://schemas.microsoft.com/office/drawing/2014/main" id="{FDB0897A-BD46-6B48-8944-8756C35D5CC6}"/>
                  </a:ext>
                </a:extLst>
              </p:cNvPr>
              <p:cNvGrpSpPr/>
              <p:nvPr/>
            </p:nvGrpSpPr>
            <p:grpSpPr>
              <a:xfrm>
                <a:off x="8177165" y="5113435"/>
                <a:ext cx="444206" cy="339"/>
                <a:chOff x="8046990" y="5054781"/>
                <a:chExt cx="444206" cy="339"/>
              </a:xfrm>
            </p:grpSpPr>
            <p:cxnSp>
              <p:nvCxnSpPr>
                <p:cNvPr id="342" name="Straight Connector 341">
                  <a:extLst>
                    <a:ext uri="{FF2B5EF4-FFF2-40B4-BE49-F238E27FC236}">
                      <a16:creationId xmlns:a16="http://schemas.microsoft.com/office/drawing/2014/main" id="{53E6E344-E5D2-4A44-BA11-A87B2AE405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46990" y="5054781"/>
                  <a:ext cx="444206" cy="339"/>
                </a:xfrm>
                <a:prstGeom prst="line">
                  <a:avLst/>
                </a:prstGeom>
                <a:ln>
                  <a:solidFill>
                    <a:srgbClr val="AE2D2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Straight Connector 342">
                  <a:extLst>
                    <a:ext uri="{FF2B5EF4-FFF2-40B4-BE49-F238E27FC236}">
                      <a16:creationId xmlns:a16="http://schemas.microsoft.com/office/drawing/2014/main" id="{95AA3E2D-C0FD-4942-AB27-49FF81BAC5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46990" y="5054781"/>
                  <a:ext cx="444206" cy="339"/>
                </a:xfrm>
                <a:prstGeom prst="line">
                  <a:avLst/>
                </a:prstGeom>
                <a:ln cmpd="dbl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C3915A8-519A-3E45-A651-970059CB01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86361" y="5144416"/>
                <a:ext cx="0" cy="121308"/>
              </a:xfrm>
              <a:prstGeom prst="line">
                <a:avLst/>
              </a:prstGeom>
              <a:ln w="19050" cmpd="dbl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146A841-365B-EB4D-A168-C3A1EBD27A9F}"/>
                </a:ext>
              </a:extLst>
            </p:cNvPr>
            <p:cNvCxnSpPr>
              <a:cxnSpLocks/>
            </p:cNvCxnSpPr>
            <p:nvPr/>
          </p:nvCxnSpPr>
          <p:spPr>
            <a:xfrm>
              <a:off x="7894207" y="5013325"/>
              <a:ext cx="192255" cy="0"/>
            </a:xfrm>
            <a:prstGeom prst="straightConnector1">
              <a:avLst/>
            </a:prstGeom>
            <a:ln>
              <a:solidFill>
                <a:srgbClr val="AE2D2A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Arrow Connector 355">
              <a:extLst>
                <a:ext uri="{FF2B5EF4-FFF2-40B4-BE49-F238E27FC236}">
                  <a16:creationId xmlns:a16="http://schemas.microsoft.com/office/drawing/2014/main" id="{B204FD3B-A0EE-AD45-ADEC-268C6D14606B}"/>
                </a:ext>
              </a:extLst>
            </p:cNvPr>
            <p:cNvCxnSpPr>
              <a:cxnSpLocks/>
            </p:cNvCxnSpPr>
            <p:nvPr/>
          </p:nvCxnSpPr>
          <p:spPr>
            <a:xfrm>
              <a:off x="8632671" y="5168900"/>
              <a:ext cx="0" cy="104775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1B069B8-D286-BA49-B225-AA855390D7BD}"/>
              </a:ext>
            </a:extLst>
          </p:cNvPr>
          <p:cNvGrpSpPr/>
          <p:nvPr/>
        </p:nvGrpSpPr>
        <p:grpSpPr>
          <a:xfrm>
            <a:off x="7786069" y="5336611"/>
            <a:ext cx="1255301" cy="410313"/>
            <a:chOff x="7810844" y="5592905"/>
            <a:chExt cx="1255301" cy="410313"/>
          </a:xfrm>
        </p:grpSpPr>
        <p:grpSp>
          <p:nvGrpSpPr>
            <p:cNvPr id="357" name="Group 356">
              <a:extLst>
                <a:ext uri="{FF2B5EF4-FFF2-40B4-BE49-F238E27FC236}">
                  <a16:creationId xmlns:a16="http://schemas.microsoft.com/office/drawing/2014/main" id="{B435852F-F219-4B49-AFB1-F0EC335663E6}"/>
                </a:ext>
              </a:extLst>
            </p:cNvPr>
            <p:cNvGrpSpPr/>
            <p:nvPr/>
          </p:nvGrpSpPr>
          <p:grpSpPr>
            <a:xfrm>
              <a:off x="7810844" y="5703396"/>
              <a:ext cx="1255301" cy="299822"/>
              <a:chOff x="7815674" y="5008808"/>
              <a:chExt cx="1255301" cy="299822"/>
            </a:xfrm>
          </p:grpSpPr>
          <p:sp>
            <p:nvSpPr>
              <p:cNvPr id="362" name="TextBox 361">
                <a:extLst>
                  <a:ext uri="{FF2B5EF4-FFF2-40B4-BE49-F238E27FC236}">
                    <a16:creationId xmlns:a16="http://schemas.microsoft.com/office/drawing/2014/main" id="{2FD7E837-0DD2-744C-B27D-D30FE28407D6}"/>
                  </a:ext>
                </a:extLst>
              </p:cNvPr>
              <p:cNvSpPr txBox="1"/>
              <p:nvPr/>
            </p:nvSpPr>
            <p:spPr>
              <a:xfrm>
                <a:off x="8567920" y="5108575"/>
                <a:ext cx="284052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>
                    <a:solidFill>
                      <a:schemeClr val="accent4"/>
                    </a:solidFill>
                  </a:rPr>
                  <a:t>UF</a:t>
                </a:r>
              </a:p>
            </p:txBody>
          </p:sp>
          <p:grpSp>
            <p:nvGrpSpPr>
              <p:cNvPr id="358" name="Group 357">
                <a:extLst>
                  <a:ext uri="{FF2B5EF4-FFF2-40B4-BE49-F238E27FC236}">
                    <a16:creationId xmlns:a16="http://schemas.microsoft.com/office/drawing/2014/main" id="{1B0927C8-7C90-9A49-9E36-CE8D4C3B75B3}"/>
                  </a:ext>
                </a:extLst>
              </p:cNvPr>
              <p:cNvGrpSpPr/>
              <p:nvPr/>
            </p:nvGrpSpPr>
            <p:grpSpPr>
              <a:xfrm>
                <a:off x="7815674" y="5008808"/>
                <a:ext cx="1255301" cy="256916"/>
                <a:chOff x="7815674" y="5008808"/>
                <a:chExt cx="1255301" cy="256916"/>
              </a:xfrm>
            </p:grpSpPr>
            <p:sp>
              <p:nvSpPr>
                <p:cNvPr id="364" name="Rectangle 363">
                  <a:extLst>
                    <a:ext uri="{FF2B5EF4-FFF2-40B4-BE49-F238E27FC236}">
                      <a16:creationId xmlns:a16="http://schemas.microsoft.com/office/drawing/2014/main" id="{1CCE3964-5B71-E845-B540-B5DBBF538A62}"/>
                    </a:ext>
                  </a:extLst>
                </p:cNvPr>
                <p:cNvSpPr/>
                <p:nvPr/>
              </p:nvSpPr>
              <p:spPr>
                <a:xfrm rot="5400000">
                  <a:off x="8561258" y="5147247"/>
                  <a:ext cx="58491" cy="27432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65" name="Straight Connector 364">
                  <a:extLst>
                    <a:ext uri="{FF2B5EF4-FFF2-40B4-BE49-F238E27FC236}">
                      <a16:creationId xmlns:a16="http://schemas.microsoft.com/office/drawing/2014/main" id="{610B6AF5-C3F5-554E-8746-365E8896C6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88834" y="5141241"/>
                  <a:ext cx="0" cy="121308"/>
                </a:xfrm>
                <a:prstGeom prst="line">
                  <a:avLst/>
                </a:prstGeom>
                <a:ln w="12700" cmpd="sng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6" name="Straight Connector 365">
                  <a:extLst>
                    <a:ext uri="{FF2B5EF4-FFF2-40B4-BE49-F238E27FC236}">
                      <a16:creationId xmlns:a16="http://schemas.microsoft.com/office/drawing/2014/main" id="{84EEEDC4-EBDB-F04D-AAB1-07B69C3598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15674" y="5073650"/>
                  <a:ext cx="1255301" cy="0"/>
                </a:xfrm>
                <a:prstGeom prst="line">
                  <a:avLst/>
                </a:prstGeom>
                <a:ln w="12700" cmpd="sng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7" name="Rectangle 366">
                  <a:extLst>
                    <a:ext uri="{FF2B5EF4-FFF2-40B4-BE49-F238E27FC236}">
                      <a16:creationId xmlns:a16="http://schemas.microsoft.com/office/drawing/2014/main" id="{81DE98CB-E83F-1B43-8CCC-5C7825BADD72}"/>
                    </a:ext>
                  </a:extLst>
                </p:cNvPr>
                <p:cNvSpPr/>
                <p:nvPr/>
              </p:nvSpPr>
              <p:spPr>
                <a:xfrm>
                  <a:off x="8114445" y="5063490"/>
                  <a:ext cx="58491" cy="27432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74" name="Straight Connector 373">
                  <a:extLst>
                    <a:ext uri="{FF2B5EF4-FFF2-40B4-BE49-F238E27FC236}">
                      <a16:creationId xmlns:a16="http://schemas.microsoft.com/office/drawing/2014/main" id="{9D1D1FFF-6539-FB42-BB6D-45C493FBB8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15674" y="5073650"/>
                  <a:ext cx="1255301" cy="0"/>
                </a:xfrm>
                <a:prstGeom prst="line">
                  <a:avLst/>
                </a:prstGeom>
                <a:ln w="19050" cmpd="dbl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7" name="Rectangle 376">
                  <a:extLst>
                    <a:ext uri="{FF2B5EF4-FFF2-40B4-BE49-F238E27FC236}">
                      <a16:creationId xmlns:a16="http://schemas.microsoft.com/office/drawing/2014/main" id="{780A628B-352D-0446-B57B-1B27DAB7122C}"/>
                    </a:ext>
                  </a:extLst>
                </p:cNvPr>
                <p:cNvSpPr/>
                <p:nvPr/>
              </p:nvSpPr>
              <p:spPr>
                <a:xfrm>
                  <a:off x="8625508" y="5063490"/>
                  <a:ext cx="58491" cy="27432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8" name="Rectangle 387">
                  <a:extLst>
                    <a:ext uri="{FF2B5EF4-FFF2-40B4-BE49-F238E27FC236}">
                      <a16:creationId xmlns:a16="http://schemas.microsoft.com/office/drawing/2014/main" id="{C95F4DAB-CC3E-8F4D-A720-760210A7D05A}"/>
                    </a:ext>
                  </a:extLst>
                </p:cNvPr>
                <p:cNvSpPr/>
                <p:nvPr/>
              </p:nvSpPr>
              <p:spPr>
                <a:xfrm rot="5400000">
                  <a:off x="8190504" y="5147246"/>
                  <a:ext cx="58491" cy="27432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9" name="Rectangle 388">
                  <a:extLst>
                    <a:ext uri="{FF2B5EF4-FFF2-40B4-BE49-F238E27FC236}">
                      <a16:creationId xmlns:a16="http://schemas.microsoft.com/office/drawing/2014/main" id="{6BAF6FD8-03BB-CE41-8C6E-F318A7BCAE9B}"/>
                    </a:ext>
                  </a:extLst>
                </p:cNvPr>
                <p:cNvSpPr/>
                <p:nvPr/>
              </p:nvSpPr>
              <p:spPr>
                <a:xfrm>
                  <a:off x="8144569" y="5008808"/>
                  <a:ext cx="63701" cy="145781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3" name="Rectangle 392">
                  <a:extLst>
                    <a:ext uri="{FF2B5EF4-FFF2-40B4-BE49-F238E27FC236}">
                      <a16:creationId xmlns:a16="http://schemas.microsoft.com/office/drawing/2014/main" id="{EA6A691B-B4E8-8240-AC40-8BA179EF7790}"/>
                    </a:ext>
                  </a:extLst>
                </p:cNvPr>
                <p:cNvSpPr/>
                <p:nvPr/>
              </p:nvSpPr>
              <p:spPr>
                <a:xfrm>
                  <a:off x="8594224" y="5008808"/>
                  <a:ext cx="63701" cy="145781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Rectangle 393">
                  <a:extLst>
                    <a:ext uri="{FF2B5EF4-FFF2-40B4-BE49-F238E27FC236}">
                      <a16:creationId xmlns:a16="http://schemas.microsoft.com/office/drawing/2014/main" id="{565245E6-72F0-484E-9193-FBA5959081ED}"/>
                    </a:ext>
                  </a:extLst>
                </p:cNvPr>
                <p:cNvSpPr/>
                <p:nvPr/>
              </p:nvSpPr>
              <p:spPr>
                <a:xfrm>
                  <a:off x="8156697" y="5018292"/>
                  <a:ext cx="491036" cy="12612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7" name="Rectangle 396">
                  <a:extLst>
                    <a:ext uri="{FF2B5EF4-FFF2-40B4-BE49-F238E27FC236}">
                      <a16:creationId xmlns:a16="http://schemas.microsoft.com/office/drawing/2014/main" id="{E1068E63-4803-5347-A63F-6895539D2BF9}"/>
                    </a:ext>
                  </a:extLst>
                </p:cNvPr>
                <p:cNvSpPr/>
                <p:nvPr/>
              </p:nvSpPr>
              <p:spPr>
                <a:xfrm>
                  <a:off x="8153964" y="5017686"/>
                  <a:ext cx="27432" cy="128016"/>
                </a:xfrm>
                <a:prstGeom prst="rect">
                  <a:avLst/>
                </a:prstGeom>
                <a:solidFill>
                  <a:srgbClr val="AE2D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9" name="Rectangle 398">
                  <a:extLst>
                    <a:ext uri="{FF2B5EF4-FFF2-40B4-BE49-F238E27FC236}">
                      <a16:creationId xmlns:a16="http://schemas.microsoft.com/office/drawing/2014/main" id="{1D4DF20B-6185-1C4A-903F-3A73F923EE7E}"/>
                    </a:ext>
                  </a:extLst>
                </p:cNvPr>
                <p:cNvSpPr/>
                <p:nvPr/>
              </p:nvSpPr>
              <p:spPr>
                <a:xfrm>
                  <a:off x="8627321" y="5017685"/>
                  <a:ext cx="27432" cy="128016"/>
                </a:xfrm>
                <a:prstGeom prst="rect">
                  <a:avLst/>
                </a:prstGeom>
                <a:solidFill>
                  <a:srgbClr val="AE2D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1" name="Rectangle 400">
                  <a:extLst>
                    <a:ext uri="{FF2B5EF4-FFF2-40B4-BE49-F238E27FC236}">
                      <a16:creationId xmlns:a16="http://schemas.microsoft.com/office/drawing/2014/main" id="{38E13DA3-FA02-874A-880A-30C3E0037F1E}"/>
                    </a:ext>
                  </a:extLst>
                </p:cNvPr>
                <p:cNvSpPr/>
                <p:nvPr/>
              </p:nvSpPr>
              <p:spPr>
                <a:xfrm>
                  <a:off x="8176095" y="5017685"/>
                  <a:ext cx="27432" cy="128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2" name="Rectangle 401">
                  <a:extLst>
                    <a:ext uri="{FF2B5EF4-FFF2-40B4-BE49-F238E27FC236}">
                      <a16:creationId xmlns:a16="http://schemas.microsoft.com/office/drawing/2014/main" id="{4E542343-D6D7-4D46-BE30-AAC5C1243A49}"/>
                    </a:ext>
                  </a:extLst>
                </p:cNvPr>
                <p:cNvSpPr/>
                <p:nvPr/>
              </p:nvSpPr>
              <p:spPr>
                <a:xfrm>
                  <a:off x="8600574" y="5017685"/>
                  <a:ext cx="27432" cy="128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03" name="Group 402">
                  <a:extLst>
                    <a:ext uri="{FF2B5EF4-FFF2-40B4-BE49-F238E27FC236}">
                      <a16:creationId xmlns:a16="http://schemas.microsoft.com/office/drawing/2014/main" id="{8021EAF6-5CC1-1F4F-AB32-1CB7F2DF6B60}"/>
                    </a:ext>
                  </a:extLst>
                </p:cNvPr>
                <p:cNvGrpSpPr/>
                <p:nvPr/>
              </p:nvGrpSpPr>
              <p:grpSpPr>
                <a:xfrm>
                  <a:off x="8177165" y="5054781"/>
                  <a:ext cx="444206" cy="339"/>
                  <a:chOff x="8046990" y="5054781"/>
                  <a:chExt cx="444206" cy="339"/>
                </a:xfrm>
              </p:grpSpPr>
              <p:cxnSp>
                <p:nvCxnSpPr>
                  <p:cNvPr id="417" name="Straight Connector 416">
                    <a:extLst>
                      <a:ext uri="{FF2B5EF4-FFF2-40B4-BE49-F238E27FC236}">
                        <a16:creationId xmlns:a16="http://schemas.microsoft.com/office/drawing/2014/main" id="{143AAFD9-6A14-664E-9CA6-0D6B6304E9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46990" y="5054781"/>
                    <a:ext cx="444206" cy="339"/>
                  </a:xfrm>
                  <a:prstGeom prst="line">
                    <a:avLst/>
                  </a:prstGeom>
                  <a:ln>
                    <a:solidFill>
                      <a:srgbClr val="AE2D2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8" name="Straight Connector 417">
                    <a:extLst>
                      <a:ext uri="{FF2B5EF4-FFF2-40B4-BE49-F238E27FC236}">
                        <a16:creationId xmlns:a16="http://schemas.microsoft.com/office/drawing/2014/main" id="{74580DE0-D904-5A4C-BDF6-7FDFEFB6F2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46990" y="5054781"/>
                    <a:ext cx="444206" cy="339"/>
                  </a:xfrm>
                  <a:prstGeom prst="line">
                    <a:avLst/>
                  </a:prstGeom>
                  <a:ln cmpd="dbl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4" name="Group 403">
                  <a:extLst>
                    <a:ext uri="{FF2B5EF4-FFF2-40B4-BE49-F238E27FC236}">
                      <a16:creationId xmlns:a16="http://schemas.microsoft.com/office/drawing/2014/main" id="{424D6BC4-D54C-B840-88C9-D69C2BD755E0}"/>
                    </a:ext>
                  </a:extLst>
                </p:cNvPr>
                <p:cNvGrpSpPr/>
                <p:nvPr/>
              </p:nvGrpSpPr>
              <p:grpSpPr>
                <a:xfrm>
                  <a:off x="8177165" y="5034006"/>
                  <a:ext cx="444206" cy="339"/>
                  <a:chOff x="8046990" y="5054781"/>
                  <a:chExt cx="444206" cy="339"/>
                </a:xfrm>
              </p:grpSpPr>
              <p:cxnSp>
                <p:nvCxnSpPr>
                  <p:cNvPr id="415" name="Straight Connector 414">
                    <a:extLst>
                      <a:ext uri="{FF2B5EF4-FFF2-40B4-BE49-F238E27FC236}">
                        <a16:creationId xmlns:a16="http://schemas.microsoft.com/office/drawing/2014/main" id="{A23E6055-9FDC-B14D-8432-0274433118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46990" y="5054781"/>
                    <a:ext cx="444206" cy="339"/>
                  </a:xfrm>
                  <a:prstGeom prst="line">
                    <a:avLst/>
                  </a:prstGeom>
                  <a:ln>
                    <a:solidFill>
                      <a:srgbClr val="AE2D2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6" name="Straight Connector 415">
                    <a:extLst>
                      <a:ext uri="{FF2B5EF4-FFF2-40B4-BE49-F238E27FC236}">
                        <a16:creationId xmlns:a16="http://schemas.microsoft.com/office/drawing/2014/main" id="{87F5E854-8296-F44E-ACD4-25F161FD45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46990" y="5054781"/>
                    <a:ext cx="444206" cy="339"/>
                  </a:xfrm>
                  <a:prstGeom prst="line">
                    <a:avLst/>
                  </a:prstGeom>
                  <a:ln cmpd="dbl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5" name="Group 404">
                  <a:extLst>
                    <a:ext uri="{FF2B5EF4-FFF2-40B4-BE49-F238E27FC236}">
                      <a16:creationId xmlns:a16="http://schemas.microsoft.com/office/drawing/2014/main" id="{A5D75E15-5CD0-EE4C-921D-3B50305C49C1}"/>
                    </a:ext>
                  </a:extLst>
                </p:cNvPr>
                <p:cNvGrpSpPr/>
                <p:nvPr/>
              </p:nvGrpSpPr>
              <p:grpSpPr>
                <a:xfrm>
                  <a:off x="8179520" y="5073311"/>
                  <a:ext cx="444206" cy="339"/>
                  <a:chOff x="8046990" y="5054781"/>
                  <a:chExt cx="444206" cy="339"/>
                </a:xfrm>
              </p:grpSpPr>
              <p:cxnSp>
                <p:nvCxnSpPr>
                  <p:cNvPr id="413" name="Straight Connector 412">
                    <a:extLst>
                      <a:ext uri="{FF2B5EF4-FFF2-40B4-BE49-F238E27FC236}">
                        <a16:creationId xmlns:a16="http://schemas.microsoft.com/office/drawing/2014/main" id="{79BFD14A-5A3E-934E-B2D3-8018AA04C70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46990" y="5054781"/>
                    <a:ext cx="444206" cy="339"/>
                  </a:xfrm>
                  <a:prstGeom prst="line">
                    <a:avLst/>
                  </a:prstGeom>
                  <a:ln>
                    <a:solidFill>
                      <a:srgbClr val="AE2D2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4" name="Straight Connector 413">
                    <a:extLst>
                      <a:ext uri="{FF2B5EF4-FFF2-40B4-BE49-F238E27FC236}">
                        <a16:creationId xmlns:a16="http://schemas.microsoft.com/office/drawing/2014/main" id="{69C68AD5-BE0C-B84A-944D-C25423BA35F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46990" y="5054781"/>
                    <a:ext cx="444206" cy="339"/>
                  </a:xfrm>
                  <a:prstGeom prst="line">
                    <a:avLst/>
                  </a:prstGeom>
                  <a:ln cmpd="dbl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6" name="Group 405">
                  <a:extLst>
                    <a:ext uri="{FF2B5EF4-FFF2-40B4-BE49-F238E27FC236}">
                      <a16:creationId xmlns:a16="http://schemas.microsoft.com/office/drawing/2014/main" id="{3BF4517F-5391-CF44-A481-58AD5BAA5898}"/>
                    </a:ext>
                  </a:extLst>
                </p:cNvPr>
                <p:cNvGrpSpPr/>
                <p:nvPr/>
              </p:nvGrpSpPr>
              <p:grpSpPr>
                <a:xfrm>
                  <a:off x="8177165" y="5092700"/>
                  <a:ext cx="444206" cy="339"/>
                  <a:chOff x="8046990" y="5054781"/>
                  <a:chExt cx="444206" cy="339"/>
                </a:xfrm>
              </p:grpSpPr>
              <p:cxnSp>
                <p:nvCxnSpPr>
                  <p:cNvPr id="411" name="Straight Connector 410">
                    <a:extLst>
                      <a:ext uri="{FF2B5EF4-FFF2-40B4-BE49-F238E27FC236}">
                        <a16:creationId xmlns:a16="http://schemas.microsoft.com/office/drawing/2014/main" id="{D8006091-5961-3C49-8841-5D56F01EF4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46990" y="5054781"/>
                    <a:ext cx="444206" cy="339"/>
                  </a:xfrm>
                  <a:prstGeom prst="line">
                    <a:avLst/>
                  </a:prstGeom>
                  <a:ln>
                    <a:solidFill>
                      <a:srgbClr val="AE2D2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2" name="Straight Connector 411">
                    <a:extLst>
                      <a:ext uri="{FF2B5EF4-FFF2-40B4-BE49-F238E27FC236}">
                        <a16:creationId xmlns:a16="http://schemas.microsoft.com/office/drawing/2014/main" id="{B6CC2486-D091-A74C-8916-2A742E9B8DB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46990" y="5054781"/>
                    <a:ext cx="444206" cy="339"/>
                  </a:xfrm>
                  <a:prstGeom prst="line">
                    <a:avLst/>
                  </a:prstGeom>
                  <a:ln cmpd="dbl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7" name="Group 406">
                  <a:extLst>
                    <a:ext uri="{FF2B5EF4-FFF2-40B4-BE49-F238E27FC236}">
                      <a16:creationId xmlns:a16="http://schemas.microsoft.com/office/drawing/2014/main" id="{BAC13DE1-9EC3-1943-A3D1-42F71434C1DF}"/>
                    </a:ext>
                  </a:extLst>
                </p:cNvPr>
                <p:cNvGrpSpPr/>
                <p:nvPr/>
              </p:nvGrpSpPr>
              <p:grpSpPr>
                <a:xfrm>
                  <a:off x="8177165" y="5113435"/>
                  <a:ext cx="444206" cy="339"/>
                  <a:chOff x="8046990" y="5054781"/>
                  <a:chExt cx="444206" cy="339"/>
                </a:xfrm>
              </p:grpSpPr>
              <p:cxnSp>
                <p:nvCxnSpPr>
                  <p:cNvPr id="409" name="Straight Connector 408">
                    <a:extLst>
                      <a:ext uri="{FF2B5EF4-FFF2-40B4-BE49-F238E27FC236}">
                        <a16:creationId xmlns:a16="http://schemas.microsoft.com/office/drawing/2014/main" id="{B70A0ECF-474F-424A-9EAC-4E2FB644296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46990" y="5054781"/>
                    <a:ext cx="444206" cy="339"/>
                  </a:xfrm>
                  <a:prstGeom prst="line">
                    <a:avLst/>
                  </a:prstGeom>
                  <a:ln>
                    <a:solidFill>
                      <a:srgbClr val="AE2D2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0" name="Straight Connector 409">
                    <a:extLst>
                      <a:ext uri="{FF2B5EF4-FFF2-40B4-BE49-F238E27FC236}">
                        <a16:creationId xmlns:a16="http://schemas.microsoft.com/office/drawing/2014/main" id="{D586399D-8D58-2144-A3D1-3EA81E72B41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46990" y="5054781"/>
                    <a:ext cx="444206" cy="339"/>
                  </a:xfrm>
                  <a:prstGeom prst="line">
                    <a:avLst/>
                  </a:prstGeom>
                  <a:ln cmpd="dbl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08" name="Straight Connector 407">
                  <a:extLst>
                    <a:ext uri="{FF2B5EF4-FFF2-40B4-BE49-F238E27FC236}">
                      <a16:creationId xmlns:a16="http://schemas.microsoft.com/office/drawing/2014/main" id="{2E493AB1-A205-184C-B328-BD53FF8365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86361" y="5144416"/>
                  <a:ext cx="0" cy="121308"/>
                </a:xfrm>
                <a:prstGeom prst="line">
                  <a:avLst/>
                </a:prstGeom>
                <a:ln w="19050" cmpd="dbl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0" name="Straight Arrow Connector 359">
                <a:extLst>
                  <a:ext uri="{FF2B5EF4-FFF2-40B4-BE49-F238E27FC236}">
                    <a16:creationId xmlns:a16="http://schemas.microsoft.com/office/drawing/2014/main" id="{5EC435E7-3412-F549-AAA1-67736D1360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4207" y="5013325"/>
                <a:ext cx="192255" cy="0"/>
              </a:xfrm>
              <a:prstGeom prst="straightConnector1">
                <a:avLst/>
              </a:prstGeom>
              <a:ln>
                <a:solidFill>
                  <a:srgbClr val="AE2D2A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Arrow Connector 360">
                <a:extLst>
                  <a:ext uri="{FF2B5EF4-FFF2-40B4-BE49-F238E27FC236}">
                    <a16:creationId xmlns:a16="http://schemas.microsoft.com/office/drawing/2014/main" id="{CACBD250-446E-2643-B842-8281E33EA6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32671" y="5168900"/>
                <a:ext cx="0" cy="104775"/>
              </a:xfrm>
              <a:prstGeom prst="straightConnector1">
                <a:avLst/>
              </a:prstGeom>
              <a:ln w="19050">
                <a:solidFill>
                  <a:schemeClr val="accent4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7BDBD33-E404-6241-BA5A-708027EB681B}"/>
                </a:ext>
              </a:extLst>
            </p:cNvPr>
            <p:cNvGrpSpPr/>
            <p:nvPr/>
          </p:nvGrpSpPr>
          <p:grpSpPr>
            <a:xfrm>
              <a:off x="8744065" y="5592905"/>
              <a:ext cx="274434" cy="200055"/>
              <a:chOff x="8744065" y="5742130"/>
              <a:chExt cx="274434" cy="200055"/>
            </a:xfrm>
          </p:grpSpPr>
          <p:cxnSp>
            <p:nvCxnSpPr>
              <p:cNvPr id="420" name="Straight Connector 419">
                <a:extLst>
                  <a:ext uri="{FF2B5EF4-FFF2-40B4-BE49-F238E27FC236}">
                    <a16:creationId xmlns:a16="http://schemas.microsoft.com/office/drawing/2014/main" id="{8A3A9277-3700-DC4F-A30F-7149778728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9014" y="5791379"/>
                <a:ext cx="0" cy="121308"/>
              </a:xfrm>
              <a:prstGeom prst="line">
                <a:avLst/>
              </a:prstGeom>
              <a:ln w="19050" cmpd="sng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Straight Connector 418">
                <a:extLst>
                  <a:ext uri="{FF2B5EF4-FFF2-40B4-BE49-F238E27FC236}">
                    <a16:creationId xmlns:a16="http://schemas.microsoft.com/office/drawing/2014/main" id="{80BF24FB-5999-A141-BAA8-168E7E2CA2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9014" y="5791379"/>
                <a:ext cx="0" cy="121308"/>
              </a:xfrm>
              <a:prstGeom prst="line">
                <a:avLst/>
              </a:prstGeom>
              <a:ln w="19050" cmpd="dbl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1" name="TextBox 420">
                <a:extLst>
                  <a:ext uri="{FF2B5EF4-FFF2-40B4-BE49-F238E27FC236}">
                    <a16:creationId xmlns:a16="http://schemas.microsoft.com/office/drawing/2014/main" id="{EAE2D9F5-0683-4B4B-BF27-22BAC6066E63}"/>
                  </a:ext>
                </a:extLst>
              </p:cNvPr>
              <p:cNvSpPr txBox="1"/>
              <p:nvPr/>
            </p:nvSpPr>
            <p:spPr>
              <a:xfrm>
                <a:off x="8744065" y="5742130"/>
                <a:ext cx="274434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>
                    <a:solidFill>
                      <a:schemeClr val="accent6"/>
                    </a:solidFill>
                  </a:rPr>
                  <a:t>RF</a:t>
                </a:r>
              </a:p>
            </p:txBody>
          </p:sp>
        </p:grpSp>
        <p:cxnSp>
          <p:nvCxnSpPr>
            <p:cNvPr id="459" name="Straight Arrow Connector 458">
              <a:extLst>
                <a:ext uri="{FF2B5EF4-FFF2-40B4-BE49-F238E27FC236}">
                  <a16:creationId xmlns:a16="http://schemas.microsoft.com/office/drawing/2014/main" id="{927BA9E6-3797-4C4C-B501-91247B72CDFF}"/>
                </a:ext>
              </a:extLst>
            </p:cNvPr>
            <p:cNvCxnSpPr>
              <a:cxnSpLocks/>
            </p:cNvCxnSpPr>
            <p:nvPr/>
          </p:nvCxnSpPr>
          <p:spPr>
            <a:xfrm>
              <a:off x="8808816" y="5643889"/>
              <a:ext cx="0" cy="104775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87CA83D-1DAA-C644-8FE4-C4604EB947A7}"/>
              </a:ext>
            </a:extLst>
          </p:cNvPr>
          <p:cNvGrpSpPr/>
          <p:nvPr/>
        </p:nvGrpSpPr>
        <p:grpSpPr>
          <a:xfrm>
            <a:off x="7794887" y="6381960"/>
            <a:ext cx="1266009" cy="417012"/>
            <a:chOff x="7810844" y="6443805"/>
            <a:chExt cx="1266009" cy="417012"/>
          </a:xfrm>
        </p:grpSpPr>
        <p:grpSp>
          <p:nvGrpSpPr>
            <p:cNvPr id="501" name="Group 500">
              <a:extLst>
                <a:ext uri="{FF2B5EF4-FFF2-40B4-BE49-F238E27FC236}">
                  <a16:creationId xmlns:a16="http://schemas.microsoft.com/office/drawing/2014/main" id="{85DEF48E-3558-8042-94AB-C8193DDE40C4}"/>
                </a:ext>
              </a:extLst>
            </p:cNvPr>
            <p:cNvGrpSpPr/>
            <p:nvPr/>
          </p:nvGrpSpPr>
          <p:grpSpPr>
            <a:xfrm>
              <a:off x="8738061" y="6443805"/>
              <a:ext cx="274434" cy="200055"/>
              <a:chOff x="8744065" y="5742130"/>
              <a:chExt cx="274434" cy="200055"/>
            </a:xfrm>
          </p:grpSpPr>
          <p:cxnSp>
            <p:nvCxnSpPr>
              <p:cNvPr id="502" name="Straight Connector 501">
                <a:extLst>
                  <a:ext uri="{FF2B5EF4-FFF2-40B4-BE49-F238E27FC236}">
                    <a16:creationId xmlns:a16="http://schemas.microsoft.com/office/drawing/2014/main" id="{D56560BC-06A6-1A4A-8D7A-CC991A9810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9014" y="5791379"/>
                <a:ext cx="0" cy="121308"/>
              </a:xfrm>
              <a:prstGeom prst="line">
                <a:avLst/>
              </a:prstGeom>
              <a:ln w="19050" cmpd="sng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>
                <a:extLst>
                  <a:ext uri="{FF2B5EF4-FFF2-40B4-BE49-F238E27FC236}">
                    <a16:creationId xmlns:a16="http://schemas.microsoft.com/office/drawing/2014/main" id="{A8809481-4E8C-FA49-A6E8-6815A0AEEE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9014" y="5791379"/>
                <a:ext cx="0" cy="121308"/>
              </a:xfrm>
              <a:prstGeom prst="line">
                <a:avLst/>
              </a:prstGeom>
              <a:ln w="19050" cmpd="dbl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4" name="TextBox 503">
                <a:extLst>
                  <a:ext uri="{FF2B5EF4-FFF2-40B4-BE49-F238E27FC236}">
                    <a16:creationId xmlns:a16="http://schemas.microsoft.com/office/drawing/2014/main" id="{EA61C029-990A-4E48-B4A9-8A629F79FF11}"/>
                  </a:ext>
                </a:extLst>
              </p:cNvPr>
              <p:cNvSpPr txBox="1"/>
              <p:nvPr/>
            </p:nvSpPr>
            <p:spPr>
              <a:xfrm>
                <a:off x="8744065" y="5742130"/>
                <a:ext cx="274434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>
                    <a:solidFill>
                      <a:schemeClr val="accent6"/>
                    </a:solidFill>
                  </a:rPr>
                  <a:t>RF</a:t>
                </a:r>
              </a:p>
            </p:txBody>
          </p:sp>
        </p:grpSp>
        <p:cxnSp>
          <p:nvCxnSpPr>
            <p:cNvPr id="505" name="Straight Arrow Connector 504">
              <a:extLst>
                <a:ext uri="{FF2B5EF4-FFF2-40B4-BE49-F238E27FC236}">
                  <a16:creationId xmlns:a16="http://schemas.microsoft.com/office/drawing/2014/main" id="{F9A431B1-5F74-3843-B2F4-A915119846E4}"/>
                </a:ext>
              </a:extLst>
            </p:cNvPr>
            <p:cNvCxnSpPr>
              <a:cxnSpLocks/>
            </p:cNvCxnSpPr>
            <p:nvPr/>
          </p:nvCxnSpPr>
          <p:spPr>
            <a:xfrm>
              <a:off x="8802812" y="6494789"/>
              <a:ext cx="0" cy="104775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A04D4CA9-0D81-614E-92C0-B3E5B0EFD84A}"/>
                </a:ext>
              </a:extLst>
            </p:cNvPr>
            <p:cNvGrpSpPr/>
            <p:nvPr/>
          </p:nvGrpSpPr>
          <p:grpSpPr>
            <a:xfrm>
              <a:off x="7810844" y="6558178"/>
              <a:ext cx="1266009" cy="302639"/>
              <a:chOff x="7810844" y="6558178"/>
              <a:chExt cx="1266009" cy="302639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1E395DE0-651A-E542-94A9-0C05CA64C7F6}"/>
                  </a:ext>
                </a:extLst>
              </p:cNvPr>
              <p:cNvGrpSpPr/>
              <p:nvPr/>
            </p:nvGrpSpPr>
            <p:grpSpPr>
              <a:xfrm>
                <a:off x="7810844" y="6558178"/>
                <a:ext cx="1266009" cy="302639"/>
                <a:chOff x="7810844" y="6558178"/>
                <a:chExt cx="1266009" cy="302639"/>
              </a:xfrm>
            </p:grpSpPr>
            <p:sp>
              <p:nvSpPr>
                <p:cNvPr id="433" name="Rectangle 432">
                  <a:extLst>
                    <a:ext uri="{FF2B5EF4-FFF2-40B4-BE49-F238E27FC236}">
                      <a16:creationId xmlns:a16="http://schemas.microsoft.com/office/drawing/2014/main" id="{E6306AEE-F8A2-BB4D-B298-4FF5A7CB8BEF}"/>
                    </a:ext>
                  </a:extLst>
                </p:cNvPr>
                <p:cNvSpPr/>
                <p:nvPr/>
              </p:nvSpPr>
              <p:spPr>
                <a:xfrm rot="5400000">
                  <a:off x="8185674" y="6696616"/>
                  <a:ext cx="58491" cy="27432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8" name="Straight Connector 457">
                  <a:extLst>
                    <a:ext uri="{FF2B5EF4-FFF2-40B4-BE49-F238E27FC236}">
                      <a16:creationId xmlns:a16="http://schemas.microsoft.com/office/drawing/2014/main" id="{AA58C5BE-A28B-4F46-9B75-3EF542D7B0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10056" y="6693786"/>
                  <a:ext cx="0" cy="121308"/>
                </a:xfrm>
                <a:prstGeom prst="line">
                  <a:avLst/>
                </a:prstGeom>
                <a:ln w="19050" cmpd="sng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7" name="Rectangle 426">
                  <a:extLst>
                    <a:ext uri="{FF2B5EF4-FFF2-40B4-BE49-F238E27FC236}">
                      <a16:creationId xmlns:a16="http://schemas.microsoft.com/office/drawing/2014/main" id="{94D5B643-E4BE-EF46-AF20-5FDA1B676009}"/>
                    </a:ext>
                  </a:extLst>
                </p:cNvPr>
                <p:cNvSpPr/>
                <p:nvPr/>
              </p:nvSpPr>
              <p:spPr>
                <a:xfrm rot="5400000">
                  <a:off x="8556428" y="6696617"/>
                  <a:ext cx="58491" cy="27432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28" name="Straight Connector 427">
                  <a:extLst>
                    <a:ext uri="{FF2B5EF4-FFF2-40B4-BE49-F238E27FC236}">
                      <a16:creationId xmlns:a16="http://schemas.microsoft.com/office/drawing/2014/main" id="{5478A8DB-CE0C-6B46-818E-167C0B8B1A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84004" y="6690611"/>
                  <a:ext cx="0" cy="121308"/>
                </a:xfrm>
                <a:prstGeom prst="line">
                  <a:avLst/>
                </a:prstGeom>
                <a:ln w="12700" cmpd="sng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" name="Straight Connector 445">
                  <a:extLst>
                    <a:ext uri="{FF2B5EF4-FFF2-40B4-BE49-F238E27FC236}">
                      <a16:creationId xmlns:a16="http://schemas.microsoft.com/office/drawing/2014/main" id="{0F09D6E9-10D9-7D43-A0FE-FD5E77B056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81531" y="6693786"/>
                  <a:ext cx="0" cy="121308"/>
                </a:xfrm>
                <a:prstGeom prst="line">
                  <a:avLst/>
                </a:prstGeom>
                <a:ln w="19050" cmpd="dbl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9" name="Straight Connector 428">
                  <a:extLst>
                    <a:ext uri="{FF2B5EF4-FFF2-40B4-BE49-F238E27FC236}">
                      <a16:creationId xmlns:a16="http://schemas.microsoft.com/office/drawing/2014/main" id="{BFA99A7B-9DD2-1245-AA45-70442AA2F7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10844" y="6623020"/>
                  <a:ext cx="1255301" cy="0"/>
                </a:xfrm>
                <a:prstGeom prst="line">
                  <a:avLst/>
                </a:prstGeom>
                <a:ln w="12700" cmpd="sng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0" name="Rectangle 429">
                  <a:extLst>
                    <a:ext uri="{FF2B5EF4-FFF2-40B4-BE49-F238E27FC236}">
                      <a16:creationId xmlns:a16="http://schemas.microsoft.com/office/drawing/2014/main" id="{DF41CA29-4685-5845-A0FB-22B9F1265FF0}"/>
                    </a:ext>
                  </a:extLst>
                </p:cNvPr>
                <p:cNvSpPr/>
                <p:nvPr/>
              </p:nvSpPr>
              <p:spPr>
                <a:xfrm>
                  <a:off x="8109615" y="6612860"/>
                  <a:ext cx="58491" cy="27432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31" name="Straight Connector 430">
                  <a:extLst>
                    <a:ext uri="{FF2B5EF4-FFF2-40B4-BE49-F238E27FC236}">
                      <a16:creationId xmlns:a16="http://schemas.microsoft.com/office/drawing/2014/main" id="{F1BBCD13-578B-8345-A86F-7608721AA2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10844" y="6623020"/>
                  <a:ext cx="1255301" cy="0"/>
                </a:xfrm>
                <a:prstGeom prst="line">
                  <a:avLst/>
                </a:prstGeom>
                <a:ln w="19050" cmpd="dbl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2" name="Rectangle 431">
                  <a:extLst>
                    <a:ext uri="{FF2B5EF4-FFF2-40B4-BE49-F238E27FC236}">
                      <a16:creationId xmlns:a16="http://schemas.microsoft.com/office/drawing/2014/main" id="{D8369E0F-7751-7548-B077-566448948798}"/>
                    </a:ext>
                  </a:extLst>
                </p:cNvPr>
                <p:cNvSpPr/>
                <p:nvPr/>
              </p:nvSpPr>
              <p:spPr>
                <a:xfrm>
                  <a:off x="8620678" y="6612860"/>
                  <a:ext cx="58491" cy="27432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4" name="Rectangle 433">
                  <a:extLst>
                    <a:ext uri="{FF2B5EF4-FFF2-40B4-BE49-F238E27FC236}">
                      <a16:creationId xmlns:a16="http://schemas.microsoft.com/office/drawing/2014/main" id="{63628B25-01CA-9B4D-8A99-4D4A66F168A4}"/>
                    </a:ext>
                  </a:extLst>
                </p:cNvPr>
                <p:cNvSpPr/>
                <p:nvPr/>
              </p:nvSpPr>
              <p:spPr>
                <a:xfrm>
                  <a:off x="8139739" y="6558178"/>
                  <a:ext cx="63701" cy="145781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5" name="Rectangle 434">
                  <a:extLst>
                    <a:ext uri="{FF2B5EF4-FFF2-40B4-BE49-F238E27FC236}">
                      <a16:creationId xmlns:a16="http://schemas.microsoft.com/office/drawing/2014/main" id="{1645FC68-5547-BA42-A173-62CF6080CB4D}"/>
                    </a:ext>
                  </a:extLst>
                </p:cNvPr>
                <p:cNvSpPr/>
                <p:nvPr/>
              </p:nvSpPr>
              <p:spPr>
                <a:xfrm>
                  <a:off x="8589394" y="6558178"/>
                  <a:ext cx="63701" cy="145781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6" name="Rectangle 435">
                  <a:extLst>
                    <a:ext uri="{FF2B5EF4-FFF2-40B4-BE49-F238E27FC236}">
                      <a16:creationId xmlns:a16="http://schemas.microsoft.com/office/drawing/2014/main" id="{F754FB11-0744-B14E-8AAD-896DB1E4440F}"/>
                    </a:ext>
                  </a:extLst>
                </p:cNvPr>
                <p:cNvSpPr/>
                <p:nvPr/>
              </p:nvSpPr>
              <p:spPr>
                <a:xfrm>
                  <a:off x="8151867" y="6567662"/>
                  <a:ext cx="491036" cy="12612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7" name="Rectangle 436">
                  <a:extLst>
                    <a:ext uri="{FF2B5EF4-FFF2-40B4-BE49-F238E27FC236}">
                      <a16:creationId xmlns:a16="http://schemas.microsoft.com/office/drawing/2014/main" id="{C7016865-1A48-9E43-9F86-CC829870AB8A}"/>
                    </a:ext>
                  </a:extLst>
                </p:cNvPr>
                <p:cNvSpPr/>
                <p:nvPr/>
              </p:nvSpPr>
              <p:spPr>
                <a:xfrm>
                  <a:off x="8149134" y="6567056"/>
                  <a:ext cx="27432" cy="128016"/>
                </a:xfrm>
                <a:prstGeom prst="rect">
                  <a:avLst/>
                </a:prstGeom>
                <a:solidFill>
                  <a:srgbClr val="AE2D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8" name="Rectangle 437">
                  <a:extLst>
                    <a:ext uri="{FF2B5EF4-FFF2-40B4-BE49-F238E27FC236}">
                      <a16:creationId xmlns:a16="http://schemas.microsoft.com/office/drawing/2014/main" id="{B4A09871-179A-DA45-B6D5-157D02F1D8CC}"/>
                    </a:ext>
                  </a:extLst>
                </p:cNvPr>
                <p:cNvSpPr/>
                <p:nvPr/>
              </p:nvSpPr>
              <p:spPr>
                <a:xfrm>
                  <a:off x="8622491" y="6567055"/>
                  <a:ext cx="27432" cy="128016"/>
                </a:xfrm>
                <a:prstGeom prst="rect">
                  <a:avLst/>
                </a:prstGeom>
                <a:solidFill>
                  <a:srgbClr val="AE2D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9" name="Rectangle 438">
                  <a:extLst>
                    <a:ext uri="{FF2B5EF4-FFF2-40B4-BE49-F238E27FC236}">
                      <a16:creationId xmlns:a16="http://schemas.microsoft.com/office/drawing/2014/main" id="{1AD1E424-1ED3-6945-B934-B3E0FE6ECFAC}"/>
                    </a:ext>
                  </a:extLst>
                </p:cNvPr>
                <p:cNvSpPr/>
                <p:nvPr/>
              </p:nvSpPr>
              <p:spPr>
                <a:xfrm>
                  <a:off x="8171265" y="6567055"/>
                  <a:ext cx="27432" cy="128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0" name="Rectangle 439">
                  <a:extLst>
                    <a:ext uri="{FF2B5EF4-FFF2-40B4-BE49-F238E27FC236}">
                      <a16:creationId xmlns:a16="http://schemas.microsoft.com/office/drawing/2014/main" id="{2D59CCB9-E959-2B46-9724-3FBFC27954C0}"/>
                    </a:ext>
                  </a:extLst>
                </p:cNvPr>
                <p:cNvSpPr/>
                <p:nvPr/>
              </p:nvSpPr>
              <p:spPr>
                <a:xfrm>
                  <a:off x="8595744" y="6567055"/>
                  <a:ext cx="27432" cy="128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41" name="Group 440">
                  <a:extLst>
                    <a:ext uri="{FF2B5EF4-FFF2-40B4-BE49-F238E27FC236}">
                      <a16:creationId xmlns:a16="http://schemas.microsoft.com/office/drawing/2014/main" id="{82EE352A-B46D-4244-B392-E9F51AED526A}"/>
                    </a:ext>
                  </a:extLst>
                </p:cNvPr>
                <p:cNvGrpSpPr/>
                <p:nvPr/>
              </p:nvGrpSpPr>
              <p:grpSpPr>
                <a:xfrm>
                  <a:off x="8172335" y="6604151"/>
                  <a:ext cx="444206" cy="339"/>
                  <a:chOff x="8046990" y="5054781"/>
                  <a:chExt cx="444206" cy="339"/>
                </a:xfrm>
              </p:grpSpPr>
              <p:cxnSp>
                <p:nvCxnSpPr>
                  <p:cNvPr id="455" name="Straight Connector 454">
                    <a:extLst>
                      <a:ext uri="{FF2B5EF4-FFF2-40B4-BE49-F238E27FC236}">
                        <a16:creationId xmlns:a16="http://schemas.microsoft.com/office/drawing/2014/main" id="{ACBA0E59-BA93-A843-9529-86F779B70C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46990" y="5054781"/>
                    <a:ext cx="444206" cy="339"/>
                  </a:xfrm>
                  <a:prstGeom prst="line">
                    <a:avLst/>
                  </a:prstGeom>
                  <a:ln>
                    <a:solidFill>
                      <a:srgbClr val="AE2D2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6" name="Straight Connector 455">
                    <a:extLst>
                      <a:ext uri="{FF2B5EF4-FFF2-40B4-BE49-F238E27FC236}">
                        <a16:creationId xmlns:a16="http://schemas.microsoft.com/office/drawing/2014/main" id="{7C81A2BC-599F-514F-8CEA-878AC6AAC9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46990" y="5054781"/>
                    <a:ext cx="444206" cy="339"/>
                  </a:xfrm>
                  <a:prstGeom prst="line">
                    <a:avLst/>
                  </a:prstGeom>
                  <a:ln cmpd="dbl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2" name="Group 441">
                  <a:extLst>
                    <a:ext uri="{FF2B5EF4-FFF2-40B4-BE49-F238E27FC236}">
                      <a16:creationId xmlns:a16="http://schemas.microsoft.com/office/drawing/2014/main" id="{EEE80FDD-7D0C-AE49-8275-4B3C01723208}"/>
                    </a:ext>
                  </a:extLst>
                </p:cNvPr>
                <p:cNvGrpSpPr/>
                <p:nvPr/>
              </p:nvGrpSpPr>
              <p:grpSpPr>
                <a:xfrm>
                  <a:off x="8172335" y="6583376"/>
                  <a:ext cx="444206" cy="339"/>
                  <a:chOff x="8046990" y="5054781"/>
                  <a:chExt cx="444206" cy="339"/>
                </a:xfrm>
              </p:grpSpPr>
              <p:cxnSp>
                <p:nvCxnSpPr>
                  <p:cNvPr id="453" name="Straight Connector 452">
                    <a:extLst>
                      <a:ext uri="{FF2B5EF4-FFF2-40B4-BE49-F238E27FC236}">
                        <a16:creationId xmlns:a16="http://schemas.microsoft.com/office/drawing/2014/main" id="{8659DC0B-8EBD-314D-B4DD-936EBF14D6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46990" y="5054781"/>
                    <a:ext cx="444206" cy="339"/>
                  </a:xfrm>
                  <a:prstGeom prst="line">
                    <a:avLst/>
                  </a:prstGeom>
                  <a:ln>
                    <a:solidFill>
                      <a:srgbClr val="AE2D2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4" name="Straight Connector 453">
                    <a:extLst>
                      <a:ext uri="{FF2B5EF4-FFF2-40B4-BE49-F238E27FC236}">
                        <a16:creationId xmlns:a16="http://schemas.microsoft.com/office/drawing/2014/main" id="{515B3A38-66C4-DE48-98B8-8AE92BA12AF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46990" y="5054781"/>
                    <a:ext cx="444206" cy="339"/>
                  </a:xfrm>
                  <a:prstGeom prst="line">
                    <a:avLst/>
                  </a:prstGeom>
                  <a:ln cmpd="dbl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3" name="Group 442">
                  <a:extLst>
                    <a:ext uri="{FF2B5EF4-FFF2-40B4-BE49-F238E27FC236}">
                      <a16:creationId xmlns:a16="http://schemas.microsoft.com/office/drawing/2014/main" id="{933D54A0-EF7E-4E49-AC3B-5E0E69340BEE}"/>
                    </a:ext>
                  </a:extLst>
                </p:cNvPr>
                <p:cNvGrpSpPr/>
                <p:nvPr/>
              </p:nvGrpSpPr>
              <p:grpSpPr>
                <a:xfrm>
                  <a:off x="8174690" y="6622681"/>
                  <a:ext cx="444206" cy="339"/>
                  <a:chOff x="8046990" y="5054781"/>
                  <a:chExt cx="444206" cy="339"/>
                </a:xfrm>
              </p:grpSpPr>
              <p:cxnSp>
                <p:nvCxnSpPr>
                  <p:cNvPr id="451" name="Straight Connector 450">
                    <a:extLst>
                      <a:ext uri="{FF2B5EF4-FFF2-40B4-BE49-F238E27FC236}">
                        <a16:creationId xmlns:a16="http://schemas.microsoft.com/office/drawing/2014/main" id="{3E78D3EF-421C-E24B-81BA-269D4D55D3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46990" y="5054781"/>
                    <a:ext cx="444206" cy="339"/>
                  </a:xfrm>
                  <a:prstGeom prst="line">
                    <a:avLst/>
                  </a:prstGeom>
                  <a:ln>
                    <a:solidFill>
                      <a:srgbClr val="AE2D2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2" name="Straight Connector 451">
                    <a:extLst>
                      <a:ext uri="{FF2B5EF4-FFF2-40B4-BE49-F238E27FC236}">
                        <a16:creationId xmlns:a16="http://schemas.microsoft.com/office/drawing/2014/main" id="{418818D6-32B2-0C47-9097-95A858B0F2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46990" y="5054781"/>
                    <a:ext cx="444206" cy="339"/>
                  </a:xfrm>
                  <a:prstGeom prst="line">
                    <a:avLst/>
                  </a:prstGeom>
                  <a:ln cmpd="dbl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4" name="Group 443">
                  <a:extLst>
                    <a:ext uri="{FF2B5EF4-FFF2-40B4-BE49-F238E27FC236}">
                      <a16:creationId xmlns:a16="http://schemas.microsoft.com/office/drawing/2014/main" id="{FE4CF8CA-DFA6-5647-AD13-47909782B64A}"/>
                    </a:ext>
                  </a:extLst>
                </p:cNvPr>
                <p:cNvGrpSpPr/>
                <p:nvPr/>
              </p:nvGrpSpPr>
              <p:grpSpPr>
                <a:xfrm>
                  <a:off x="8172335" y="6642070"/>
                  <a:ext cx="444206" cy="339"/>
                  <a:chOff x="8046990" y="5054781"/>
                  <a:chExt cx="444206" cy="339"/>
                </a:xfrm>
              </p:grpSpPr>
              <p:cxnSp>
                <p:nvCxnSpPr>
                  <p:cNvPr id="449" name="Straight Connector 448">
                    <a:extLst>
                      <a:ext uri="{FF2B5EF4-FFF2-40B4-BE49-F238E27FC236}">
                        <a16:creationId xmlns:a16="http://schemas.microsoft.com/office/drawing/2014/main" id="{C48E4649-0BE1-7241-87EA-8BEE6BEBB5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46990" y="5054781"/>
                    <a:ext cx="444206" cy="339"/>
                  </a:xfrm>
                  <a:prstGeom prst="line">
                    <a:avLst/>
                  </a:prstGeom>
                  <a:ln>
                    <a:solidFill>
                      <a:srgbClr val="AE2D2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0" name="Straight Connector 449">
                    <a:extLst>
                      <a:ext uri="{FF2B5EF4-FFF2-40B4-BE49-F238E27FC236}">
                        <a16:creationId xmlns:a16="http://schemas.microsoft.com/office/drawing/2014/main" id="{DE173BCB-1C42-F240-A419-959C826BAA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46990" y="5054781"/>
                    <a:ext cx="444206" cy="339"/>
                  </a:xfrm>
                  <a:prstGeom prst="line">
                    <a:avLst/>
                  </a:prstGeom>
                  <a:ln cmpd="dbl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5" name="Group 444">
                  <a:extLst>
                    <a:ext uri="{FF2B5EF4-FFF2-40B4-BE49-F238E27FC236}">
                      <a16:creationId xmlns:a16="http://schemas.microsoft.com/office/drawing/2014/main" id="{DB4A2410-1C21-294B-8A6B-4A8C7E0DD7E2}"/>
                    </a:ext>
                  </a:extLst>
                </p:cNvPr>
                <p:cNvGrpSpPr/>
                <p:nvPr/>
              </p:nvGrpSpPr>
              <p:grpSpPr>
                <a:xfrm>
                  <a:off x="8172335" y="6662805"/>
                  <a:ext cx="444206" cy="339"/>
                  <a:chOff x="8046990" y="5054781"/>
                  <a:chExt cx="444206" cy="339"/>
                </a:xfrm>
              </p:grpSpPr>
              <p:cxnSp>
                <p:nvCxnSpPr>
                  <p:cNvPr id="447" name="Straight Connector 446">
                    <a:extLst>
                      <a:ext uri="{FF2B5EF4-FFF2-40B4-BE49-F238E27FC236}">
                        <a16:creationId xmlns:a16="http://schemas.microsoft.com/office/drawing/2014/main" id="{AE7408A6-5749-8649-8E9B-2E1CAEA267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46990" y="5054781"/>
                    <a:ext cx="444206" cy="339"/>
                  </a:xfrm>
                  <a:prstGeom prst="line">
                    <a:avLst/>
                  </a:prstGeom>
                  <a:ln>
                    <a:solidFill>
                      <a:srgbClr val="AE2D2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8" name="Straight Connector 447">
                    <a:extLst>
                      <a:ext uri="{FF2B5EF4-FFF2-40B4-BE49-F238E27FC236}">
                        <a16:creationId xmlns:a16="http://schemas.microsoft.com/office/drawing/2014/main" id="{7D8F52F6-5358-8F4C-8739-B0B77999B43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46990" y="5054781"/>
                    <a:ext cx="444206" cy="339"/>
                  </a:xfrm>
                  <a:prstGeom prst="line">
                    <a:avLst/>
                  </a:prstGeom>
                  <a:ln cmpd="dbl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24" name="Straight Arrow Connector 423">
                  <a:extLst>
                    <a:ext uri="{FF2B5EF4-FFF2-40B4-BE49-F238E27FC236}">
                      <a16:creationId xmlns:a16="http://schemas.microsoft.com/office/drawing/2014/main" id="{E73F6FCD-380B-C64F-A638-A579F98776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89377" y="6562695"/>
                  <a:ext cx="192255" cy="0"/>
                </a:xfrm>
                <a:prstGeom prst="straightConnector1">
                  <a:avLst/>
                </a:prstGeom>
                <a:ln>
                  <a:solidFill>
                    <a:srgbClr val="AE2D2A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7" name="Straight Connector 456">
                  <a:extLst>
                    <a:ext uri="{FF2B5EF4-FFF2-40B4-BE49-F238E27FC236}">
                      <a16:creationId xmlns:a16="http://schemas.microsoft.com/office/drawing/2014/main" id="{2F3177BF-602F-BD4C-9D63-6A4237BCA0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10056" y="6693786"/>
                  <a:ext cx="0" cy="121308"/>
                </a:xfrm>
                <a:prstGeom prst="line">
                  <a:avLst/>
                </a:prstGeom>
                <a:ln w="19050" cmpd="dbl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0" name="Straight Arrow Connector 459">
                  <a:extLst>
                    <a:ext uri="{FF2B5EF4-FFF2-40B4-BE49-F238E27FC236}">
                      <a16:creationId xmlns:a16="http://schemas.microsoft.com/office/drawing/2014/main" id="{6714B93D-A09A-6544-B867-5E8CFDE5B4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21989" y="6710332"/>
                  <a:ext cx="0" cy="104762"/>
                </a:xfrm>
                <a:prstGeom prst="straightConnector1">
                  <a:avLst/>
                </a:prstGeom>
                <a:ln>
                  <a:solidFill>
                    <a:schemeClr val="accent5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2" name="Straight Arrow Connector 461">
                  <a:extLst>
                    <a:ext uri="{FF2B5EF4-FFF2-40B4-BE49-F238E27FC236}">
                      <a16:creationId xmlns:a16="http://schemas.microsoft.com/office/drawing/2014/main" id="{6E8EF48A-25CE-5D49-9D31-98E11D0898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68085" y="6710319"/>
                  <a:ext cx="0" cy="104775"/>
                </a:xfrm>
                <a:prstGeom prst="straightConnector1">
                  <a:avLst/>
                </a:prstGeom>
                <a:ln w="25400">
                  <a:solidFill>
                    <a:schemeClr val="accent4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3" name="TextBox 462">
                  <a:extLst>
                    <a:ext uri="{FF2B5EF4-FFF2-40B4-BE49-F238E27FC236}">
                      <a16:creationId xmlns:a16="http://schemas.microsoft.com/office/drawing/2014/main" id="{F8ECFB33-2516-7A48-969A-45265C057A06}"/>
                    </a:ext>
                  </a:extLst>
                </p:cNvPr>
                <p:cNvSpPr txBox="1"/>
                <p:nvPr/>
              </p:nvSpPr>
              <p:spPr>
                <a:xfrm>
                  <a:off x="8558762" y="6660762"/>
                  <a:ext cx="518091" cy="20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700" dirty="0">
                      <a:solidFill>
                        <a:schemeClr val="accent5"/>
                      </a:solidFill>
                    </a:rPr>
                    <a:t>Dialysate</a:t>
                  </a:r>
                </a:p>
              </p:txBody>
            </p:sp>
          </p:grpSp>
          <p:sp>
            <p:nvSpPr>
              <p:cNvPr id="49" name="U-Turn Arrow 48">
                <a:extLst>
                  <a:ext uri="{FF2B5EF4-FFF2-40B4-BE49-F238E27FC236}">
                    <a16:creationId xmlns:a16="http://schemas.microsoft.com/office/drawing/2014/main" id="{5166068C-9104-2E4B-BC4E-268E8331D391}"/>
                  </a:ext>
                </a:extLst>
              </p:cNvPr>
              <p:cNvSpPr/>
              <p:nvPr/>
            </p:nvSpPr>
            <p:spPr>
              <a:xfrm flipH="1">
                <a:off x="8229597" y="6711950"/>
                <a:ext cx="331969" cy="85725"/>
              </a:xfrm>
              <a:prstGeom prst="uturnArrow">
                <a:avLst>
                  <a:gd name="adj1" fmla="val 10714"/>
                  <a:gd name="adj2" fmla="val 15540"/>
                  <a:gd name="adj3" fmla="val 22143"/>
                  <a:gd name="adj4" fmla="val 43750"/>
                  <a:gd name="adj5" fmla="val 10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AE83D61-C4B3-8149-9C90-E3A5FA579860}"/>
              </a:ext>
            </a:extLst>
          </p:cNvPr>
          <p:cNvGrpSpPr/>
          <p:nvPr/>
        </p:nvGrpSpPr>
        <p:grpSpPr>
          <a:xfrm>
            <a:off x="7794887" y="5974646"/>
            <a:ext cx="1266009" cy="302639"/>
            <a:chOff x="7810844" y="6172089"/>
            <a:chExt cx="1266009" cy="302639"/>
          </a:xfrm>
        </p:grpSpPr>
        <p:grpSp>
          <p:nvGrpSpPr>
            <p:cNvPr id="464" name="Group 463">
              <a:extLst>
                <a:ext uri="{FF2B5EF4-FFF2-40B4-BE49-F238E27FC236}">
                  <a16:creationId xmlns:a16="http://schemas.microsoft.com/office/drawing/2014/main" id="{28D67AC1-9D93-5F4C-999D-63E136BA1C1B}"/>
                </a:ext>
              </a:extLst>
            </p:cNvPr>
            <p:cNvGrpSpPr/>
            <p:nvPr/>
          </p:nvGrpSpPr>
          <p:grpSpPr>
            <a:xfrm>
              <a:off x="7810844" y="6172089"/>
              <a:ext cx="1266009" cy="302639"/>
              <a:chOff x="7810844" y="6558178"/>
              <a:chExt cx="1266009" cy="302639"/>
            </a:xfrm>
          </p:grpSpPr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F949306C-F935-C940-B8C3-0F09A33984F2}"/>
                  </a:ext>
                </a:extLst>
              </p:cNvPr>
              <p:cNvSpPr/>
              <p:nvPr/>
            </p:nvSpPr>
            <p:spPr>
              <a:xfrm rot="5400000">
                <a:off x="8185674" y="6696616"/>
                <a:ext cx="58491" cy="2743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6" name="Straight Connector 465">
                <a:extLst>
                  <a:ext uri="{FF2B5EF4-FFF2-40B4-BE49-F238E27FC236}">
                    <a16:creationId xmlns:a16="http://schemas.microsoft.com/office/drawing/2014/main" id="{E64F59CE-5D88-CF41-AB96-DCE7F460DE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10056" y="6693786"/>
                <a:ext cx="0" cy="121308"/>
              </a:xfrm>
              <a:prstGeom prst="line">
                <a:avLst/>
              </a:prstGeom>
              <a:ln w="19050" cmpd="sng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58DEB80C-E7C4-8846-8AC5-5BE23CD24860}"/>
                  </a:ext>
                </a:extLst>
              </p:cNvPr>
              <p:cNvSpPr/>
              <p:nvPr/>
            </p:nvSpPr>
            <p:spPr>
              <a:xfrm rot="5400000">
                <a:off x="8556428" y="6696617"/>
                <a:ext cx="58491" cy="2743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8" name="Straight Connector 467">
                <a:extLst>
                  <a:ext uri="{FF2B5EF4-FFF2-40B4-BE49-F238E27FC236}">
                    <a16:creationId xmlns:a16="http://schemas.microsoft.com/office/drawing/2014/main" id="{04D02298-4154-8241-9A00-2E7FEB276B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84004" y="6690611"/>
                <a:ext cx="0" cy="121308"/>
              </a:xfrm>
              <a:prstGeom prst="line">
                <a:avLst/>
              </a:prstGeom>
              <a:ln w="12700" cmpd="sng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>
                <a:extLst>
                  <a:ext uri="{FF2B5EF4-FFF2-40B4-BE49-F238E27FC236}">
                    <a16:creationId xmlns:a16="http://schemas.microsoft.com/office/drawing/2014/main" id="{E8F4D7BC-9E30-5D45-9D0E-660412F223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81531" y="6693786"/>
                <a:ext cx="0" cy="121308"/>
              </a:xfrm>
              <a:prstGeom prst="line">
                <a:avLst/>
              </a:prstGeom>
              <a:ln w="19050" cmpd="dbl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469">
                <a:extLst>
                  <a:ext uri="{FF2B5EF4-FFF2-40B4-BE49-F238E27FC236}">
                    <a16:creationId xmlns:a16="http://schemas.microsoft.com/office/drawing/2014/main" id="{E26BA996-FB4F-3B4A-B141-7887276058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10844" y="6623020"/>
                <a:ext cx="1255301" cy="0"/>
              </a:xfrm>
              <a:prstGeom prst="line">
                <a:avLst/>
              </a:prstGeom>
              <a:ln w="12700" cmpd="sng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id="{7E689E00-00A0-5C41-98A0-E0E75CB3C636}"/>
                  </a:ext>
                </a:extLst>
              </p:cNvPr>
              <p:cNvSpPr/>
              <p:nvPr/>
            </p:nvSpPr>
            <p:spPr>
              <a:xfrm>
                <a:off x="8109615" y="6612860"/>
                <a:ext cx="58491" cy="2743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72" name="Straight Connector 471">
                <a:extLst>
                  <a:ext uri="{FF2B5EF4-FFF2-40B4-BE49-F238E27FC236}">
                    <a16:creationId xmlns:a16="http://schemas.microsoft.com/office/drawing/2014/main" id="{AD50DFD2-06C5-F245-9B99-78C746832C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10844" y="6623020"/>
                <a:ext cx="1255301" cy="0"/>
              </a:xfrm>
              <a:prstGeom prst="line">
                <a:avLst/>
              </a:prstGeom>
              <a:ln w="19050" cmpd="dbl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515A584F-0029-BF49-ABF6-0669C6CA7B3F}"/>
                  </a:ext>
                </a:extLst>
              </p:cNvPr>
              <p:cNvSpPr/>
              <p:nvPr/>
            </p:nvSpPr>
            <p:spPr>
              <a:xfrm>
                <a:off x="8620678" y="6612860"/>
                <a:ext cx="58491" cy="2743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6ADB4CC5-4C76-564F-B7AF-40A33E4D6FDA}"/>
                  </a:ext>
                </a:extLst>
              </p:cNvPr>
              <p:cNvSpPr/>
              <p:nvPr/>
            </p:nvSpPr>
            <p:spPr>
              <a:xfrm>
                <a:off x="8139739" y="6558178"/>
                <a:ext cx="63701" cy="14578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98F02C35-D316-CC42-A1C8-8CF6BDCFF805}"/>
                  </a:ext>
                </a:extLst>
              </p:cNvPr>
              <p:cNvSpPr/>
              <p:nvPr/>
            </p:nvSpPr>
            <p:spPr>
              <a:xfrm>
                <a:off x="8589394" y="6558178"/>
                <a:ext cx="63701" cy="14578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7EF567B4-A3CE-734D-A6E7-C9B6F9B53AC0}"/>
                  </a:ext>
                </a:extLst>
              </p:cNvPr>
              <p:cNvSpPr/>
              <p:nvPr/>
            </p:nvSpPr>
            <p:spPr>
              <a:xfrm>
                <a:off x="8151867" y="6567662"/>
                <a:ext cx="491036" cy="1261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9813756B-BA29-C84A-84DB-046D76D476CE}"/>
                  </a:ext>
                </a:extLst>
              </p:cNvPr>
              <p:cNvSpPr/>
              <p:nvPr/>
            </p:nvSpPr>
            <p:spPr>
              <a:xfrm>
                <a:off x="8149134" y="6567056"/>
                <a:ext cx="27432" cy="128016"/>
              </a:xfrm>
              <a:prstGeom prst="rect">
                <a:avLst/>
              </a:prstGeom>
              <a:solidFill>
                <a:srgbClr val="AE2D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B9E1B99E-FB53-7749-95C9-DB5010029417}"/>
                  </a:ext>
                </a:extLst>
              </p:cNvPr>
              <p:cNvSpPr/>
              <p:nvPr/>
            </p:nvSpPr>
            <p:spPr>
              <a:xfrm>
                <a:off x="8622491" y="6567055"/>
                <a:ext cx="27432" cy="128016"/>
              </a:xfrm>
              <a:prstGeom prst="rect">
                <a:avLst/>
              </a:prstGeom>
              <a:solidFill>
                <a:srgbClr val="AE2D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91AB1198-8AC3-6448-BC04-06EEA6BB8B89}"/>
                  </a:ext>
                </a:extLst>
              </p:cNvPr>
              <p:cNvSpPr/>
              <p:nvPr/>
            </p:nvSpPr>
            <p:spPr>
              <a:xfrm>
                <a:off x="8171265" y="6567055"/>
                <a:ext cx="27432" cy="12801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EF6E5DF7-D6B1-B14E-9DED-8016FBFAA164}"/>
                  </a:ext>
                </a:extLst>
              </p:cNvPr>
              <p:cNvSpPr/>
              <p:nvPr/>
            </p:nvSpPr>
            <p:spPr>
              <a:xfrm>
                <a:off x="8595744" y="6567055"/>
                <a:ext cx="27432" cy="12801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1" name="Group 480">
                <a:extLst>
                  <a:ext uri="{FF2B5EF4-FFF2-40B4-BE49-F238E27FC236}">
                    <a16:creationId xmlns:a16="http://schemas.microsoft.com/office/drawing/2014/main" id="{4BA15D2A-D0FE-6649-B59D-7529AA4FE5A7}"/>
                  </a:ext>
                </a:extLst>
              </p:cNvPr>
              <p:cNvGrpSpPr/>
              <p:nvPr/>
            </p:nvGrpSpPr>
            <p:grpSpPr>
              <a:xfrm>
                <a:off x="8172335" y="6604151"/>
                <a:ext cx="444206" cy="339"/>
                <a:chOff x="8046990" y="5054781"/>
                <a:chExt cx="444206" cy="339"/>
              </a:xfrm>
            </p:grpSpPr>
            <p:cxnSp>
              <p:nvCxnSpPr>
                <p:cNvPr id="499" name="Straight Connector 498">
                  <a:extLst>
                    <a:ext uri="{FF2B5EF4-FFF2-40B4-BE49-F238E27FC236}">
                      <a16:creationId xmlns:a16="http://schemas.microsoft.com/office/drawing/2014/main" id="{177E23EB-96E3-0345-B091-1608B02E11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46990" y="5054781"/>
                  <a:ext cx="444206" cy="339"/>
                </a:xfrm>
                <a:prstGeom prst="line">
                  <a:avLst/>
                </a:prstGeom>
                <a:ln>
                  <a:solidFill>
                    <a:srgbClr val="AE2D2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>
                  <a:extLst>
                    <a:ext uri="{FF2B5EF4-FFF2-40B4-BE49-F238E27FC236}">
                      <a16:creationId xmlns:a16="http://schemas.microsoft.com/office/drawing/2014/main" id="{2349771F-E230-EC4C-965D-87A63BEAB0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46990" y="5054781"/>
                  <a:ext cx="444206" cy="339"/>
                </a:xfrm>
                <a:prstGeom prst="line">
                  <a:avLst/>
                </a:prstGeom>
                <a:ln cmpd="dbl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2" name="Group 481">
                <a:extLst>
                  <a:ext uri="{FF2B5EF4-FFF2-40B4-BE49-F238E27FC236}">
                    <a16:creationId xmlns:a16="http://schemas.microsoft.com/office/drawing/2014/main" id="{B0DCAF17-18D0-7441-9C3E-C626546ABFC2}"/>
                  </a:ext>
                </a:extLst>
              </p:cNvPr>
              <p:cNvGrpSpPr/>
              <p:nvPr/>
            </p:nvGrpSpPr>
            <p:grpSpPr>
              <a:xfrm>
                <a:off x="8172335" y="6583376"/>
                <a:ext cx="444206" cy="339"/>
                <a:chOff x="8046990" y="5054781"/>
                <a:chExt cx="444206" cy="339"/>
              </a:xfrm>
            </p:grpSpPr>
            <p:cxnSp>
              <p:nvCxnSpPr>
                <p:cNvPr id="497" name="Straight Connector 496">
                  <a:extLst>
                    <a:ext uri="{FF2B5EF4-FFF2-40B4-BE49-F238E27FC236}">
                      <a16:creationId xmlns:a16="http://schemas.microsoft.com/office/drawing/2014/main" id="{DB3889AE-9781-284E-A297-D7CD76D4C2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46990" y="5054781"/>
                  <a:ext cx="444206" cy="339"/>
                </a:xfrm>
                <a:prstGeom prst="line">
                  <a:avLst/>
                </a:prstGeom>
                <a:ln>
                  <a:solidFill>
                    <a:srgbClr val="AE2D2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8" name="Straight Connector 497">
                  <a:extLst>
                    <a:ext uri="{FF2B5EF4-FFF2-40B4-BE49-F238E27FC236}">
                      <a16:creationId xmlns:a16="http://schemas.microsoft.com/office/drawing/2014/main" id="{6D7BE845-8A20-814D-8B64-2A57F97618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46990" y="5054781"/>
                  <a:ext cx="444206" cy="339"/>
                </a:xfrm>
                <a:prstGeom prst="line">
                  <a:avLst/>
                </a:prstGeom>
                <a:ln cmpd="dbl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" name="Group 482">
                <a:extLst>
                  <a:ext uri="{FF2B5EF4-FFF2-40B4-BE49-F238E27FC236}">
                    <a16:creationId xmlns:a16="http://schemas.microsoft.com/office/drawing/2014/main" id="{24751E03-AFB8-E142-BA45-3A348847F057}"/>
                  </a:ext>
                </a:extLst>
              </p:cNvPr>
              <p:cNvGrpSpPr/>
              <p:nvPr/>
            </p:nvGrpSpPr>
            <p:grpSpPr>
              <a:xfrm>
                <a:off x="8174690" y="6622681"/>
                <a:ext cx="444206" cy="339"/>
                <a:chOff x="8046990" y="5054781"/>
                <a:chExt cx="444206" cy="339"/>
              </a:xfrm>
            </p:grpSpPr>
            <p:cxnSp>
              <p:nvCxnSpPr>
                <p:cNvPr id="495" name="Straight Connector 494">
                  <a:extLst>
                    <a:ext uri="{FF2B5EF4-FFF2-40B4-BE49-F238E27FC236}">
                      <a16:creationId xmlns:a16="http://schemas.microsoft.com/office/drawing/2014/main" id="{78E71247-2176-4647-8B13-F4C0B06AB4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46990" y="5054781"/>
                  <a:ext cx="444206" cy="339"/>
                </a:xfrm>
                <a:prstGeom prst="line">
                  <a:avLst/>
                </a:prstGeom>
                <a:ln>
                  <a:solidFill>
                    <a:srgbClr val="AE2D2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6" name="Straight Connector 495">
                  <a:extLst>
                    <a:ext uri="{FF2B5EF4-FFF2-40B4-BE49-F238E27FC236}">
                      <a16:creationId xmlns:a16="http://schemas.microsoft.com/office/drawing/2014/main" id="{C66B185E-D903-B440-99FD-D121E8F4E8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46990" y="5054781"/>
                  <a:ext cx="444206" cy="339"/>
                </a:xfrm>
                <a:prstGeom prst="line">
                  <a:avLst/>
                </a:prstGeom>
                <a:ln cmpd="dbl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4" name="Group 483">
                <a:extLst>
                  <a:ext uri="{FF2B5EF4-FFF2-40B4-BE49-F238E27FC236}">
                    <a16:creationId xmlns:a16="http://schemas.microsoft.com/office/drawing/2014/main" id="{4B4E8E36-B124-1848-B750-F0401C57F3C8}"/>
                  </a:ext>
                </a:extLst>
              </p:cNvPr>
              <p:cNvGrpSpPr/>
              <p:nvPr/>
            </p:nvGrpSpPr>
            <p:grpSpPr>
              <a:xfrm>
                <a:off x="8172335" y="6642070"/>
                <a:ext cx="444206" cy="339"/>
                <a:chOff x="8046990" y="5054781"/>
                <a:chExt cx="444206" cy="339"/>
              </a:xfrm>
            </p:grpSpPr>
            <p:cxnSp>
              <p:nvCxnSpPr>
                <p:cNvPr id="493" name="Straight Connector 492">
                  <a:extLst>
                    <a:ext uri="{FF2B5EF4-FFF2-40B4-BE49-F238E27FC236}">
                      <a16:creationId xmlns:a16="http://schemas.microsoft.com/office/drawing/2014/main" id="{6C162160-C229-B447-8533-D8EB39280F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46990" y="5054781"/>
                  <a:ext cx="444206" cy="339"/>
                </a:xfrm>
                <a:prstGeom prst="line">
                  <a:avLst/>
                </a:prstGeom>
                <a:ln>
                  <a:solidFill>
                    <a:srgbClr val="AE2D2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4" name="Straight Connector 493">
                  <a:extLst>
                    <a:ext uri="{FF2B5EF4-FFF2-40B4-BE49-F238E27FC236}">
                      <a16:creationId xmlns:a16="http://schemas.microsoft.com/office/drawing/2014/main" id="{84678887-D388-314A-9715-3C91BA0E1E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46990" y="5054781"/>
                  <a:ext cx="444206" cy="339"/>
                </a:xfrm>
                <a:prstGeom prst="line">
                  <a:avLst/>
                </a:prstGeom>
                <a:ln cmpd="dbl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5" name="Group 484">
                <a:extLst>
                  <a:ext uri="{FF2B5EF4-FFF2-40B4-BE49-F238E27FC236}">
                    <a16:creationId xmlns:a16="http://schemas.microsoft.com/office/drawing/2014/main" id="{5064CB8D-2FD7-BF40-BD34-8125C03AC378}"/>
                  </a:ext>
                </a:extLst>
              </p:cNvPr>
              <p:cNvGrpSpPr/>
              <p:nvPr/>
            </p:nvGrpSpPr>
            <p:grpSpPr>
              <a:xfrm>
                <a:off x="8172335" y="6662805"/>
                <a:ext cx="444206" cy="339"/>
                <a:chOff x="8046990" y="5054781"/>
                <a:chExt cx="444206" cy="339"/>
              </a:xfrm>
            </p:grpSpPr>
            <p:cxnSp>
              <p:nvCxnSpPr>
                <p:cNvPr id="491" name="Straight Connector 490">
                  <a:extLst>
                    <a:ext uri="{FF2B5EF4-FFF2-40B4-BE49-F238E27FC236}">
                      <a16:creationId xmlns:a16="http://schemas.microsoft.com/office/drawing/2014/main" id="{CB5EA314-C830-804F-B7E9-6F43DFCE0E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46990" y="5054781"/>
                  <a:ext cx="444206" cy="339"/>
                </a:xfrm>
                <a:prstGeom prst="line">
                  <a:avLst/>
                </a:prstGeom>
                <a:ln>
                  <a:solidFill>
                    <a:srgbClr val="AE2D2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2" name="Straight Connector 491">
                  <a:extLst>
                    <a:ext uri="{FF2B5EF4-FFF2-40B4-BE49-F238E27FC236}">
                      <a16:creationId xmlns:a16="http://schemas.microsoft.com/office/drawing/2014/main" id="{D68C8A1F-CC8B-1540-9F16-5451B3E39E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46990" y="5054781"/>
                  <a:ext cx="444206" cy="339"/>
                </a:xfrm>
                <a:prstGeom prst="line">
                  <a:avLst/>
                </a:prstGeom>
                <a:ln cmpd="dbl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6" name="Straight Arrow Connector 485">
                <a:extLst>
                  <a:ext uri="{FF2B5EF4-FFF2-40B4-BE49-F238E27FC236}">
                    <a16:creationId xmlns:a16="http://schemas.microsoft.com/office/drawing/2014/main" id="{627A876F-FFD3-2641-B143-FBDFD8488A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9377" y="6562695"/>
                <a:ext cx="192255" cy="0"/>
              </a:xfrm>
              <a:prstGeom prst="straightConnector1">
                <a:avLst/>
              </a:prstGeom>
              <a:ln>
                <a:solidFill>
                  <a:srgbClr val="AE2D2A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Straight Connector 486">
                <a:extLst>
                  <a:ext uri="{FF2B5EF4-FFF2-40B4-BE49-F238E27FC236}">
                    <a16:creationId xmlns:a16="http://schemas.microsoft.com/office/drawing/2014/main" id="{BEBCE282-6A38-A44A-ABA6-9317E8EC51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10056" y="6693786"/>
                <a:ext cx="0" cy="121308"/>
              </a:xfrm>
              <a:prstGeom prst="line">
                <a:avLst/>
              </a:prstGeom>
              <a:ln w="19050" cmpd="dbl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8" name="Straight Arrow Connector 487">
                <a:extLst>
                  <a:ext uri="{FF2B5EF4-FFF2-40B4-BE49-F238E27FC236}">
                    <a16:creationId xmlns:a16="http://schemas.microsoft.com/office/drawing/2014/main" id="{3AB5D3E6-4C16-0C49-912F-6AC9F38C93C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21989" y="6710332"/>
                <a:ext cx="0" cy="104762"/>
              </a:xfrm>
              <a:prstGeom prst="straightConnector1">
                <a:avLst/>
              </a:prstGeom>
              <a:ln>
                <a:solidFill>
                  <a:schemeClr val="accent5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9" name="Straight Arrow Connector 488">
                <a:extLst>
                  <a:ext uri="{FF2B5EF4-FFF2-40B4-BE49-F238E27FC236}">
                    <a16:creationId xmlns:a16="http://schemas.microsoft.com/office/drawing/2014/main" id="{C391B401-862F-A94E-BE2A-69E377FA78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68085" y="6710319"/>
                <a:ext cx="0" cy="104775"/>
              </a:xfrm>
              <a:prstGeom prst="straightConnector1">
                <a:avLst/>
              </a:prstGeom>
              <a:ln>
                <a:solidFill>
                  <a:schemeClr val="accent4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0" name="TextBox 489">
                <a:extLst>
                  <a:ext uri="{FF2B5EF4-FFF2-40B4-BE49-F238E27FC236}">
                    <a16:creationId xmlns:a16="http://schemas.microsoft.com/office/drawing/2014/main" id="{B8E5FA31-EE0B-5840-A83C-A6DB79677069}"/>
                  </a:ext>
                </a:extLst>
              </p:cNvPr>
              <p:cNvSpPr txBox="1"/>
              <p:nvPr/>
            </p:nvSpPr>
            <p:spPr>
              <a:xfrm>
                <a:off x="8558762" y="6660762"/>
                <a:ext cx="518091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>
                    <a:solidFill>
                      <a:schemeClr val="accent5"/>
                    </a:solidFill>
                  </a:rPr>
                  <a:t>Dialysate</a:t>
                </a:r>
              </a:p>
            </p:txBody>
          </p:sp>
        </p:grpSp>
        <p:sp>
          <p:nvSpPr>
            <p:cNvPr id="506" name="U-Turn Arrow 505">
              <a:extLst>
                <a:ext uri="{FF2B5EF4-FFF2-40B4-BE49-F238E27FC236}">
                  <a16:creationId xmlns:a16="http://schemas.microsoft.com/office/drawing/2014/main" id="{1E6C3914-D149-6D4C-B7A7-0D5618B8B114}"/>
                </a:ext>
              </a:extLst>
            </p:cNvPr>
            <p:cNvSpPr/>
            <p:nvPr/>
          </p:nvSpPr>
          <p:spPr>
            <a:xfrm flipH="1">
              <a:off x="8229601" y="6321800"/>
              <a:ext cx="331969" cy="85725"/>
            </a:xfrm>
            <a:prstGeom prst="uturnArrow">
              <a:avLst>
                <a:gd name="adj1" fmla="val 10714"/>
                <a:gd name="adj2" fmla="val 15540"/>
                <a:gd name="adj3" fmla="val 22143"/>
                <a:gd name="adj4" fmla="val 43750"/>
                <a:gd name="adj5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07" name="TextBox 506">
            <a:extLst>
              <a:ext uri="{FF2B5EF4-FFF2-40B4-BE49-F238E27FC236}">
                <a16:creationId xmlns:a16="http://schemas.microsoft.com/office/drawing/2014/main" id="{1A0F2632-A206-FB4B-B6CC-F7F0E8C2BA93}"/>
              </a:ext>
            </a:extLst>
          </p:cNvPr>
          <p:cNvSpPr txBox="1"/>
          <p:nvPr/>
        </p:nvSpPr>
        <p:spPr>
          <a:xfrm>
            <a:off x="7930673" y="6597485"/>
            <a:ext cx="28405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accent4"/>
                </a:solidFill>
              </a:rPr>
              <a:t>UF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9B64CF30-F125-CE4D-A5D6-E33410002296}"/>
              </a:ext>
            </a:extLst>
          </p:cNvPr>
          <p:cNvSpPr/>
          <p:nvPr/>
        </p:nvSpPr>
        <p:spPr>
          <a:xfrm>
            <a:off x="7031615" y="3560386"/>
            <a:ext cx="5787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Bubble detector</a:t>
            </a:r>
          </a:p>
        </p:txBody>
      </p:sp>
      <p:sp>
        <p:nvSpPr>
          <p:cNvPr id="509" name="Freeform 508">
            <a:extLst>
              <a:ext uri="{FF2B5EF4-FFF2-40B4-BE49-F238E27FC236}">
                <a16:creationId xmlns:a16="http://schemas.microsoft.com/office/drawing/2014/main" id="{CC888B83-90B0-FB4E-B239-97E26E1E2143}"/>
              </a:ext>
            </a:extLst>
          </p:cNvPr>
          <p:cNvSpPr/>
          <p:nvPr/>
        </p:nvSpPr>
        <p:spPr>
          <a:xfrm rot="9578941" flipH="1">
            <a:off x="7241286" y="3411485"/>
            <a:ext cx="86596" cy="201300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1" name="Rectangle 510">
            <a:extLst>
              <a:ext uri="{FF2B5EF4-FFF2-40B4-BE49-F238E27FC236}">
                <a16:creationId xmlns:a16="http://schemas.microsoft.com/office/drawing/2014/main" id="{4098D0A2-8438-374D-BB95-8AD2503DF7BF}"/>
              </a:ext>
            </a:extLst>
          </p:cNvPr>
          <p:cNvSpPr/>
          <p:nvPr/>
        </p:nvSpPr>
        <p:spPr>
          <a:xfrm>
            <a:off x="6408866" y="1641919"/>
            <a:ext cx="6008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Heater warms returning blood</a:t>
            </a:r>
            <a:endParaRPr lang="en-US" sz="800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512" name="Freeform 511">
            <a:extLst>
              <a:ext uri="{FF2B5EF4-FFF2-40B4-BE49-F238E27FC236}">
                <a16:creationId xmlns:a16="http://schemas.microsoft.com/office/drawing/2014/main" id="{2BB7D75A-35DA-F94A-B3DB-562071539BF3}"/>
              </a:ext>
            </a:extLst>
          </p:cNvPr>
          <p:cNvSpPr/>
          <p:nvPr/>
        </p:nvSpPr>
        <p:spPr>
          <a:xfrm rot="20350391" flipH="1">
            <a:off x="6693637" y="2148441"/>
            <a:ext cx="269144" cy="221072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" name="Rectangle 512">
            <a:extLst>
              <a:ext uri="{FF2B5EF4-FFF2-40B4-BE49-F238E27FC236}">
                <a16:creationId xmlns:a16="http://schemas.microsoft.com/office/drawing/2014/main" id="{1A4D7FB2-D6F9-8340-BEC8-1AC0FA0213A6}"/>
              </a:ext>
            </a:extLst>
          </p:cNvPr>
          <p:cNvSpPr/>
          <p:nvPr/>
        </p:nvSpPr>
        <p:spPr>
          <a:xfrm rot="16200000">
            <a:off x="8171339" y="5883223"/>
            <a:ext cx="186147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6"/>
              </a:rPr>
              <a:t>CC BY-SA 3.0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v1.0 (2021-02-17)</a:t>
            </a:r>
          </a:p>
        </p:txBody>
      </p:sp>
      <p:sp>
        <p:nvSpPr>
          <p:cNvPr id="514" name="Rectangle 513">
            <a:extLst>
              <a:ext uri="{FF2B5EF4-FFF2-40B4-BE49-F238E27FC236}">
                <a16:creationId xmlns:a16="http://schemas.microsoft.com/office/drawing/2014/main" id="{E3F06F13-2FCB-E04B-856B-A255FF3B20FF}"/>
              </a:ext>
            </a:extLst>
          </p:cNvPr>
          <p:cNvSpPr/>
          <p:nvPr/>
        </p:nvSpPr>
        <p:spPr>
          <a:xfrm rot="16200000">
            <a:off x="5024178" y="2535313"/>
            <a:ext cx="93712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cap="small" dirty="0">
                <a:latin typeface="Corbel" panose="020B0503020204020204" pitchFamily="34" charset="0"/>
                <a:cs typeface="Futura Medium" panose="020B0602020204020303" pitchFamily="34" charset="-79"/>
              </a:rPr>
              <a:t>DIALYZER</a:t>
            </a:r>
          </a:p>
        </p:txBody>
      </p:sp>
      <p:cxnSp>
        <p:nvCxnSpPr>
          <p:cNvPr id="57" name="Elbow Connector 56">
            <a:extLst>
              <a:ext uri="{FF2B5EF4-FFF2-40B4-BE49-F238E27FC236}">
                <a16:creationId xmlns:a16="http://schemas.microsoft.com/office/drawing/2014/main" id="{A410982D-AD6D-F946-BE6F-1A7FD7DCFDAA}"/>
              </a:ext>
            </a:extLst>
          </p:cNvPr>
          <p:cNvCxnSpPr>
            <a:cxnSpLocks/>
            <a:stCxn id="336" idx="3"/>
            <a:endCxn id="241" idx="1"/>
          </p:cNvCxnSpPr>
          <p:nvPr/>
        </p:nvCxnSpPr>
        <p:spPr>
          <a:xfrm flipV="1">
            <a:off x="6200712" y="3366098"/>
            <a:ext cx="125046" cy="834417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>
            <a:extLst>
              <a:ext uri="{FF2B5EF4-FFF2-40B4-BE49-F238E27FC236}">
                <a16:creationId xmlns:a16="http://schemas.microsoft.com/office/drawing/2014/main" id="{6A8F6E9A-1BDB-F34B-87E9-1651560210A7}"/>
              </a:ext>
            </a:extLst>
          </p:cNvPr>
          <p:cNvCxnSpPr>
            <a:stCxn id="380" idx="3"/>
            <a:endCxn id="207" idx="1"/>
          </p:cNvCxnSpPr>
          <p:nvPr/>
        </p:nvCxnSpPr>
        <p:spPr>
          <a:xfrm flipV="1">
            <a:off x="4340877" y="3401351"/>
            <a:ext cx="971949" cy="607370"/>
          </a:xfrm>
          <a:prstGeom prst="bentConnector3">
            <a:avLst>
              <a:gd name="adj1" fmla="val 4267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>
            <a:extLst>
              <a:ext uri="{FF2B5EF4-FFF2-40B4-BE49-F238E27FC236}">
                <a16:creationId xmlns:a16="http://schemas.microsoft.com/office/drawing/2014/main" id="{41B1F74A-BCF9-084E-896D-6E7CAEAE27CF}"/>
              </a:ext>
            </a:extLst>
          </p:cNvPr>
          <p:cNvCxnSpPr>
            <a:cxnSpLocks/>
            <a:stCxn id="381" idx="3"/>
            <a:endCxn id="269" idx="0"/>
          </p:cNvCxnSpPr>
          <p:nvPr/>
        </p:nvCxnSpPr>
        <p:spPr>
          <a:xfrm>
            <a:off x="3422875" y="3115480"/>
            <a:ext cx="1186235" cy="7398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>
            <a:extLst>
              <a:ext uri="{FF2B5EF4-FFF2-40B4-BE49-F238E27FC236}">
                <a16:creationId xmlns:a16="http://schemas.microsoft.com/office/drawing/2014/main" id="{71EDC921-8753-0340-ACAE-98E43CFDC3FB}"/>
              </a:ext>
            </a:extLst>
          </p:cNvPr>
          <p:cNvCxnSpPr>
            <a:cxnSpLocks/>
            <a:stCxn id="349" idx="2"/>
            <a:endCxn id="284" idx="0"/>
          </p:cNvCxnSpPr>
          <p:nvPr/>
        </p:nvCxnSpPr>
        <p:spPr>
          <a:xfrm rot="16200000" flipH="1">
            <a:off x="3622584" y="1079217"/>
            <a:ext cx="491367" cy="1555371"/>
          </a:xfrm>
          <a:prstGeom prst="bentConnector3">
            <a:avLst>
              <a:gd name="adj1" fmla="val 8845"/>
            </a:avLst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>
            <a:extLst>
              <a:ext uri="{FF2B5EF4-FFF2-40B4-BE49-F238E27FC236}">
                <a16:creationId xmlns:a16="http://schemas.microsoft.com/office/drawing/2014/main" id="{3F7A2DFB-580C-F54A-871C-BA090C279C9B}"/>
              </a:ext>
            </a:extLst>
          </p:cNvPr>
          <p:cNvCxnSpPr>
            <a:stCxn id="160" idx="3"/>
            <a:endCxn id="1076" idx="0"/>
          </p:cNvCxnSpPr>
          <p:nvPr/>
        </p:nvCxnSpPr>
        <p:spPr>
          <a:xfrm>
            <a:off x="6230400" y="858895"/>
            <a:ext cx="718276" cy="415325"/>
          </a:xfrm>
          <a:prstGeom prst="bentConnector2">
            <a:avLst/>
          </a:prstGeom>
          <a:ln>
            <a:solidFill>
              <a:srgbClr val="AE2D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6" name="Freeform 515">
            <a:extLst>
              <a:ext uri="{FF2B5EF4-FFF2-40B4-BE49-F238E27FC236}">
                <a16:creationId xmlns:a16="http://schemas.microsoft.com/office/drawing/2014/main" id="{5D5C0415-5E9D-B24F-B2DE-F0957D282899}"/>
              </a:ext>
            </a:extLst>
          </p:cNvPr>
          <p:cNvSpPr/>
          <p:nvPr/>
        </p:nvSpPr>
        <p:spPr>
          <a:xfrm flipV="1">
            <a:off x="8565566" y="2918076"/>
            <a:ext cx="57771" cy="292206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7" name="Rectangle 516">
                <a:extLst>
                  <a:ext uri="{FF2B5EF4-FFF2-40B4-BE49-F238E27FC236}">
                    <a16:creationId xmlns:a16="http://schemas.microsoft.com/office/drawing/2014/main" id="{FB38F3D5-C016-D542-94E4-7DCE467F938D}"/>
                  </a:ext>
                </a:extLst>
              </p:cNvPr>
              <p:cNvSpPr/>
              <p:nvPr/>
            </p:nvSpPr>
            <p:spPr>
              <a:xfrm>
                <a:off x="1571165" y="2544305"/>
                <a:ext cx="2149431" cy="2267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𝑲</m:t>
                          </m:r>
                        </m:e>
                        <m:sub>
                          <m:r>
                            <a:rPr kumimoji="0" lang="en-US" sz="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𝒔𝒆𝒓𝒖𝒎</m:t>
                          </m:r>
                        </m:sub>
                      </m:sSub>
                      <m:r>
                        <a:rPr kumimoji="0" lang="en-US" sz="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𝑲</m:t>
                          </m:r>
                        </m:e>
                        <m:sub>
                          <m:r>
                            <a:rPr kumimoji="0" lang="en-US" sz="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𝒅𝒊𝒂𝒍𝒚𝒔𝒂𝒕𝒆</m:t>
                          </m:r>
                        </m:sub>
                      </m:sSub>
                      <m:r>
                        <a:rPr kumimoji="0" lang="en-US" sz="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=</m:t>
                      </m:r>
                      <m:r>
                        <a:rPr kumimoji="0" lang="en-US" sz="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𝟕</m:t>
                      </m:r>
                      <m:r>
                        <a:rPr kumimoji="0" lang="en-US" sz="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𝒎𝑬𝒒</m:t>
                      </m:r>
                      <m:r>
                        <a:rPr kumimoji="0" lang="en-US" sz="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/</m:t>
                      </m:r>
                      <m:r>
                        <a:rPr kumimoji="0" lang="en-US" sz="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𝑳</m:t>
                      </m:r>
                    </m:oMath>
                  </m:oMathPara>
                </a14:m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17" name="Rectangle 516">
                <a:extLst>
                  <a:ext uri="{FF2B5EF4-FFF2-40B4-BE49-F238E27FC236}">
                    <a16:creationId xmlns:a16="http://schemas.microsoft.com/office/drawing/2014/main" id="{FB38F3D5-C016-D542-94E4-7DCE467F93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165" y="2544305"/>
                <a:ext cx="2149431" cy="22679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3120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1000</Words>
  <Application>Microsoft Macintosh PowerPoint</Application>
  <PresentationFormat>Letter Paper (8.5x11 in)</PresentationFormat>
  <Paragraphs>116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1979 Dot Matrix</vt:lpstr>
      <vt:lpstr>Arial</vt:lpstr>
      <vt:lpstr>Calibri</vt:lpstr>
      <vt:lpstr>Calibri Light</vt:lpstr>
      <vt:lpstr>Cambria Math</vt:lpstr>
      <vt:lpstr>Corbel</vt:lpstr>
      <vt:lpstr>DIN Condensed</vt:lpstr>
      <vt:lpstr>Futura Condensed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Mark</dc:creator>
  <cp:lastModifiedBy>Nick Mark</cp:lastModifiedBy>
  <cp:revision>1</cp:revision>
  <dcterms:created xsi:type="dcterms:W3CDTF">2021-02-18T04:58:07Z</dcterms:created>
  <dcterms:modified xsi:type="dcterms:W3CDTF">2021-02-18T04:59:00Z</dcterms:modified>
</cp:coreProperties>
</file>