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326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5"/>
    <p:restoredTop sz="96208"/>
  </p:normalViewPr>
  <p:slideViewPr>
    <p:cSldViewPr snapToGrid="0" snapToObjects="1">
      <p:cViewPr>
        <p:scale>
          <a:sx n="247" d="100"/>
          <a:sy n="247" d="100"/>
        </p:scale>
        <p:origin x="304" y="-46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4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34 22 8 0 0,'-3'3'716'0'0,"-7"0"1376"0"0,3-3-4640 0 0,-4 8 7839 0 0,8-4-3456 0 0,11-4-2906 0 0,2-3 1348 0 0,-1 1 0 0 0,-1-3 0 0 0,9-3 0 0 0,-9 4 8 0 0,1 0-1 0 0,-1 1 0 0 0,10-4 0 0 0,-12 5 158 0 0,-1 2-1 0 0,2-1 0 0 0,6 1 0 0 0,-13 0-431 0 0,0 0 0 0 0,0 0-1 0 0,0 0 1 0 0,0 1 0 0 0,0-1 0 0 0,0 0 0 0 0,0 0-1 0 0,0 0 1 0 0,0 0 0 0 0,0 0 0 0 0,0 0 0 0 0,0 0 0 0 0,0 0-1 0 0,0 0 1 0 0,0 0 0 0 0,0 2 0 0 0,0-2 0 0 0,0 0 0 0 0,0 0-1 0 0,0 0 1 0 0,0 0 0 0 0,0 0 0 0 0,0 0 0 0 0,0 0-1 0 0,0 0 1 0 0,-1 0 0 0 0,1 0 0 0 0,0 1 0 0 0,0-1 0 0 0,0 0-1 0 0,0 0 1 0 0,0 0 0 0 0,0 0 0 0 0,0 0 0 0 0,-2 0-1 0 0,2 0 1 0 0,0 0 0 0 0,0 0 0 0 0,0 0 0 0 0,0 0 0 0 0,0 0-1 0 0,0 0 1 0 0,0 0 0 0 0,0 0 0 0 0,0 0 0 0 0,-1 0 0 0 0,1 0-1 0 0,0 0 1 0 0,0 0 0 0 0,0 0 0 0 0,0-1 0 0 0,-3 2 65 0 0,0-1 1 0 0,2 0-1 0 0,-2 0 0 0 0,2 2 1 0 0,-2-2-1 0 0,1 1 1 0 0,0 0-1 0 0,0-1 1 0 0,-2 3-1 0 0,3-1-73 0 0,-2-1-1 0 0,1-1 0 0 0,0 1 1 0 0,0 1-1 0 0,-1-2 0 0 0,2 1 1 0 0,-2-1-1 0 0,2 0 0 0 0,-5 2 1 0 0,5-2-227 0 0,-6-2 479 0 0,4 2-532 0 0,7 0-931 0 0,-1 0 1151 0 0,0 0 1 0 0,0 0-1 0 0,1 0 0 0 0,-1 0 1 0 0,-1 0-1 0 0,1-1 1 0 0,0-1-1 0 0,0 2 0 0 0,5-4 1 0 0,9 0 44 0 0,-16 4 69 0 0,1 0 1 0 0,-1 0-1 0 0,1 0 0 0 0,-1 0 1 0 0,-1 0-1 0 0,3 0 1 0 0,-3 0-1 0 0,1 0 1 0 0,1 0-1 0 0,0 1 0 0 0,10 1 32 0 0,-32-1 538 0 0,0 1 1 0 0,-22 5-1 0 0,30-3-1510 0 0,22-4-1401 0 0,25-9 1919 0 0,-30 8 497 0 0,1 0 0 0 0,-1-1 0 0 0,2 1 0 0 0,-1-1 0 0 0,7 1 0 0 0,-11 2-708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 5 8 0 0,'-6'-4'935'0'0,"3"5"231"0"0,2-1-1149 0 0,1 0 1 0 0,0 0 0 0 0,0 2-1 0 0,-1-2 1 0 0,1 0 0 0 0,0 0-1 0 0,-2 0 1 0 0,2 0 0 0 0,0 0-1 0 0,0 1 1 0 0,0-1 0 0 0,-1 0-1 0 0,1 0 1 0 0,0 0 0 0 0,-2 0-1 0 0,2 0 1 0 0,0 0 0 0 0,-1 0 0 0 0,4-3-2455 0 0,-3 2 2437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5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0 8 0 0,'-7'6'1718'0'0,"5"-6"-1861"0"0,2 1 0 0 0,-1 0 0 0 0,1-1 0 0 0,-2 0 0 0 0,2 2 0 0 0,-1-2 0 0 0,0 1 0 0 0,-1-1 0 0 0,2 0-1 0 0,-1 2 1 0 0,-2-1 0 0 0,3-2 142 0 0,0-1 1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 0 8 0 0,'-1'1'1'0'0,"1"2"-1"0"0,-1-1 1 0 0,1-1 0 0 0,-2 0-1 0 0,1 2 1 0 0,-1-1 0 0 0,1-1-1 0 0,0 0 1 0 0,-1 1 0 0 0,1-1-1 0 0,-1 1 1 0 0,1-1 0 0 0,-2 2-1 0 0,3-3 0 0 0,0 0 0 0 0,-1 0 0 0 0,1 0-1 0 0,0 0 1 0 0,0 0 0 0 0,0-2 0 0 0,0 2 0 0 0,0 0-1 0 0,0 0 1 0 0,0 0 0 0 0,0 0 0 0 0,0 0-1 0 0,0 0 1 0 0,0 0 0 0 0,0 0 0 0 0,0 0 0 0 0,0 0-1 0 0,0 0 1 0 0,-2 0 0 0 0,2 0 0 0 0,0 0-1 0 0,0-1 1 0 0,0 1 0 0 0,0 0 0 0 0,0 0 0 0 0,0 0-1 0 0,0 0 1 0 0,0 0 0 0 0,0 0 0 0 0,0 0-1 0 0,0 0 1 0 0,0 0 0 0 0,0 0 0 0 0,0 0 0 0 0,0 0-1 0 0,0 0 1 0 0,0 0 0 0 0,0 0 0 0 0,2-1-1 0 0,-2 1 1 0 0,0 0 0 0 0,0 0 0 0 0</inkml:trace>
  <inkml:trace contextRef="#ctx0" brushRef="#br0" timeOffset="1">35 38 8 0 0,'-8'11'271'0'0,"3"-5"-186"0"0,5-9-441 0 0,2 3 356 0 0</inkml:trace>
  <inkml:trace contextRef="#ctx0" brushRef="#br0" timeOffset="2">13 69 8 0 0,'-2'1'0'0'0,"1"2"32"0"0,-1-2 112 0 0,1 2-72 0 0,0-2 0 0 0,-1 1-56 0 0,1-1-16 0 0,1-1 0 0 0,-2 2-8 0 0,2-2 0 0 0,0 0-8 0 0,-1 1-24 0 0,1-1-40 0 0,0 0-104 0 0,0-1 184 0 0,0 1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5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 0 8 0 0,'-1'1'0'0'0,"-1"-1"0"0"0,2 2 0 0 0,0-1 0 0 0,-1-1 0 0 0,1 2 0 0 0,-2-2 0 0 0,2 1 0 0 0,0-1 0 0 0,0 1 0 0 0,0-1 0 0 0,-1 0 0 0 0</inkml:trace>
  <inkml:trace contextRef="#ctx0" brushRef="#br0" timeOffset="1">7 24 8 0 0,'0'0'0'0'0,"-2"1"24"0"0,2 1 72 0 0,-1-2-40 0 0,1 1-40 0 0,-2 0 8 0 0,2-1 8 0 0,0 2-40 0 0,-1-2-16 0 0,1 0-32 0 0,0 0 0 0 0,0 1-24 0 0,0-1 56 0 0,0 0 24 0 0,0 0 0 0 0,0 0 0 0 0,1 2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5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1 8 0 0,'0'1'0'0'0,"-1"-1"0"0"0,1 2 0 0 0,0-1 72 0 0,-2 1-16 0 0,2-2-56 0 0,0 1 16 0 0,0-1-48 0 0,0 1 8 0 0,0-1-32 0 0,0 0 24 0 0,0 2 32 0 0,0-2 0 0 0,0 0 0 0 0,0 0 0 0 0</inkml:trace>
  <inkml:trace contextRef="#ctx0" brushRef="#br0" timeOffset="1">4 47 8 0 0,'-2'0'0'0'0,"2"2"0"0"0,0-1 0 0 0,-1 0 0 0 0,1 1 0 0 0,0-1 0 0 0,0 1 0 0 0,0-1 0 0 0,0-1 0 0 0,0 1 0 0 0,0-1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5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2 8 0 0,'0'0'36'0'0,"0"0"0"0"0,0 0 0 0 0,0 0 0 0 0,0 0 0 0 0,0 0 0 0 0,0 0 0 0 0,0 0 0 0 0,0 0-1 0 0,0 0 1 0 0,0 0 0 0 0,0 0 0 0 0,0 0 0 0 0,0 0 0 0 0,0 0 0 0 0,0 0 0 0 0,0 0 0 0 0,0 0 0 0 0,0 0 0 0 0,0 0 0 0 0,0 0 0 0 0,0 0 0 0 0,-1 0 0 0 0,1 0 0 0 0,0 0-1 0 0,0 0 1 0 0,0 0 0 0 0,0 0 0 0 0,0 0 0 0 0,0 0 0 0 0,0 0 0 0 0,0 0 0 0 0,0 0 0 0 0,0 0 0 0 0,0 0 0 0 0,0 0 0 0 0,0 0 0 0 0,0 0 0 0 0,0 0 0 0 0,0 0 0 0 0,0 0-1 0 0,0 0 1 0 0,0 0 0 0 0,0 0 0 0 0,0 0 0 0 0,0 0 0 0 0,0 0 0 0 0,0 0 0 0 0,0 0 0 0 0,0-1 0 0 0,0 1 0 0 0,0 0 0 0 0,0 0 0 0 0,0 0 0 0 0,0 0 0 0 0,0 0 0 0 0,0 0 0 0 0,0 0-1 0 0,0 0 1 0 0,0 0 0 0 0,0 0 0 0 0,0 0 0 0 0,0 0 0 0 0,0 0 0 0 0,0 0 0 0 0,0 0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8 0 0,'-2'4'282'0'0,"-1"0"43"0"0,3-4-326 0 0,0 2 1 0 0,0-2-1 0 0,0 0 1 0 0,0 0-1 0 0,0 0 0 0 0,0 0 1 0 0,0 0-1 0 0,0 0 0 0 0,0 0 1 0 0,0 0-1 0 0,0 0 0 0 0,0 0 1 0 0,0 0-1 0 0,-2 0 1 0 0,2 0-1 0 0,0 0 0 0 0,0 0 1 0 0,0 0-1 0 0,0 0 0 0 0,0 0 1 0 0,0 0-1 0 0,0 0 0 0 0,0 0 1 0 0,0 0-1 0 0,0 0 1 0 0,0 0-1 0 0,0 0 0 0 0,0 0 1 0 0,0 0-1 0 0,0 0 0 0 0,0 0 1 0 0,0 0-1 0 0,0 0 0 0 0,0 0 1 0 0,0 0-1 0 0,-1 0 1 0 0,1 0-1 0 0,0 0 0 0 0,0-2 1 0 0,0 2-1 0 0,0 0 0 0 0,0 0 1 0 0,0 0-1 0 0,0 0 0 0 0,0 0 1 0 0,0 0-1 0 0,0 0 1 0 0,0 0-1 0 0,0 0 0 0 0,0 0 1 0 0,0 0-1 0 0,0 0 0 0 0,0 0 1 0 0,0 0-1 0 0,0-2-571 0 0,0 2 572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6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19 0 8 0 0,'-7'10'0'0'0,"7"-10"0"0"0</inkml:trace>
  <inkml:trace contextRef="#ctx0" brushRef="#br0" timeOffset="1">1 42 8 0 0,'0'0'0'0'0,"0"1"0"0"0,0-1 144 0 0,0 0 32 0 0,0 0-8 0 0,0 0-200 0 0,0 0-72 0 0,0 0-32 0 0,1 0-16 0 0,-1 0 88 0 0,0-1 64 0 0,2 1 0 0 0,-2-1 0 0 0,0 1 0 0 0,1-2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6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8 0 0,'-3'7'1344'0'0,"3"-4"-1064"0"0</inkml:trace>
  <inkml:trace contextRef="#ctx0" brushRef="#br0" timeOffset="1">6 36 8 0 0,'-5'14'2768'0'0,"4"-10"-5536"0"0,1-5 2768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 0 8 0 0,'-2'1'40'0'0,"2"-1"152"0"0,0 2-48 0 0,-1-1-40 0 0,1-1-104 0 0,0 0-88 0 0,0 2-64 0 0,1-4-88 0 0,-1 2 240 0 0,0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4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206 0 72 0 0,'-3'3'616'0'0,"0"0"0"0"0,2-1 0 0 0,-2 1 0 0 0,0-1 0 0 0,0 0 0 0 0,-5 4 0 0 0,-9 7-651 0 0,14-11 7 0 0,-16 15-118 0 0,17-15 156 0 0,1-1-1 0 0,0-1 0 0 0,-1 1 1 0 0,1 1-1 0 0,-1-2 1 0 0,1 1-1 0 0,0-1 0 0 0,-1 2 1 0 0,1-2-1 0 0,-1 0 0 0 0,1 1 1 0 0,-3-1-1 0 0,25-15 1170 0 0,31-22-598 0 0,-87 68 1121 0 0,21-23-1933 0 0,-9 8 86 0 0,65-44-493 0 0,-36 24 733 0 0,-5 1 97 0 0,1 1-1 0 0,-1 1 1 0 0,0 0-1 0 0,2-1 1 0 0,-1 1-1 0 0,0-1 1 0 0,4-2-1 0 0,-19 20-1213 0 0,-50 37 279 0 0,89-64 2558 0 0,-14-1-1697 0 0,25-24 118 0 0,-29 26-361 0 0,-4 6 325 0 0,-5 8 367 0 0,-5 7-75 0 0,-4-1-452 0 0,2 1-1 0 0,-2-2 1 0 0,0 1 0 0 0,1-1-1 0 0,-1 0 1 0 0,-1-2 0 0 0,-16 10 0 0 0,17-13-810 0 0,9-4 752 0 0,1 0 0 0 0,0-2 0 0 0,0 2 0 0 0,0 0 0 0 0,0 0 0 0 0,1 0 0 0 0,-1-1 0 0 0,0 1 0 0 0,0 0 0 0 0,0 0 0 0 0,0 0-1 0 0,0-1 1 0 0,0 1 0 0 0,0 0 0 0 0,0 0 0 0 0,0 0 0 0 0,0 0 0 0 0,0-2 0 0 0,2 2 0 0 0,-2 0 0 0 0,0 0 0 0 0,0 0 0 0 0,0 0 0 0 0,1-1 0 0 0,-1 1 0 0 0,0 0 0 0 0,0 0 0 0 0,0 0 0 0 0,0 0 0 0 0,1 0 0 0 0,-1 0 0 0 0,26-20 576 0 0,-17 13-457 0 0,0 0 0 0 0,-1 0 0 0 0,1 0 0 0 0,-2-1 0 0 0,11-13 0 0 0,-17 17 130 0 0,-2 4-322 0 0,-9 7-638 0 0,-11 9-17 0 0,7-3 616 0 0,4-3 42 0 0,0-2 1 0 0,-1 1-1 0 0,1-1 0 0 0,-1-1 0 0 0,-14 8 1 0 0,54-38-149 0 0,-20 16 336 0 0,47-40 703 0 0,-140 127-1544 0 0,75-71 2033 0 0,1-2-4072 0 0,18-17-1997 0 0,32-28 4991 0 0,-24 23 5607 0 0,-36 27-5759 0 0,2 2 308 0 0,2 2 1 0 0,-15 20-1 0 0,21-26-592 0 0,51-56-1347 0 0,-26 32 2039 0 0,-89 85 138 0 0,71-70-1330 0 0,4-2 234 0 0,9-7 27 0 0,16-18 283 0 0,-25 24 213 0 0,-1 0 40 0 0,-1 1-1 0 0,0 1 1 0 0,1-2 0 0 0,-1 1-1 0 0,1 0 1 0 0,-2-1 0 0 0,1 1-1 0 0,0-1 1 0 0,-1 1 0 0 0,3-5 0 0 0,-18 19 805 0 0,6-5-1064 0 0,-13 22 1 0 0,7-9-1889 0 0,-2-2-3555 0 0,15-19 5603 0 0,1 0 24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 8 0 0,'0'0'0'0'0,"0"0"0"0"0,0 0 0 0 0,0 0 0 0 0,0 0 0 0 0,0 0 0 0 0,0 0 0 0 0,0 0 0 0 0,0 0 0 0 0,0 0 0 0 0,1 0 0 0 0,-1 0 0 0 0,0 0 0 0 0,0 0 0 0 0,0 0 0 0 0,0 0 0 0 0,0 0 0 0 0,0 0 0 0 0,0 0 0 0 0,0 0 0 0 0,0 0 0 0 0,0 0 0 0 0,0 0 0 0 0,0 0 0 0 0,0 0 0 0 0,0 0 0 0 0,0 0 0 0 0,0 0 0 0 0,0 0 0 0 0,0 2 0 0 0,0-2 0 0 0,5-5 0 0 0,-5 4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8 0 0,'-1'1'0'0'0,"1"-1"0"0"0</inkml:trace>
  <inkml:trace contextRef="#ctx0" brushRef="#br0" timeOffset="1">5 6 8 0 0,'0'1'0'0'0,"0"0"0"0"0,0 1 0 0 0,0-1 0 0 0,0-1 0 0 0,0 2 0 0 0,-1-2 0 0 0,1 1 0 0 0,0-1 0 0 0,1 1 0 0 0,-1-1 0 0 0,0 2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8 8 0 0,'0'0'0'0'0,"0"1"0"0"0,1-1 0 0 0,-1 0 0 0 0,2 0 0 0 0,-2-1 0 0 0,1 0 0 0 0</inkml:trace>
  <inkml:trace contextRef="#ctx0" brushRef="#br0" timeOffset="1">17 1 8 0 0,'0'0'0'0'0,"0"1"0"0"0,0-1 0 0 0,-2 2 0 0 0,2-2 0 0 0,0 1 0 0 0,0-1 0 0 0,0 2 0 0 0,0-2 0 0 0,0 1 0 0 0</inkml:trace>
  <inkml:trace contextRef="#ctx0" brushRef="#br0" timeOffset="2">15 26 8 0 0,'-1'10'0'0'0,"0"-10"0"0"0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9 1 8 0 0,'0'1'0'0'0,"0"1"0"0"0,-1 1 0 0 0,1-2 0 0 0,0 0 0 0 0,-1 1 0 0 0,1-1 0 0 0,0 1 0 0 0,0-1 0 0 0,-2-1 0 0 0,2 1 0 0 0,0 1 0 0 0,0-1 0 0 0</inkml:trace>
  <inkml:trace contextRef="#ctx0" brushRef="#br0" timeOffset="1">2 46 8 0 0,'0'1'0'0'0,"0"1"0"0"0,0-1 0 0 0,-1 0 0 0 0,1 1 0 0 0,0-2 0 0 0,0 1 0 0 0,1-1 0 0 0,-1 0 0 0 0,0 2 0 0 0,0-2 0 0 0,2 0 0 0 0,-2-2 0 0 0,1 2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8 0 0,'0'0'-1'0'0,"0"0"0"0"0,0 0 0 0 0,0 0 0 0 0,0 0 0 0 0,0 0 0 0 0,0 0 1 0 0,0 0-1 0 0,0 0 0 0 0,1 0 1 0 0,-1 0-1 0 0,0 0 0 0 0,0 0 0 0 0,0 0 0 0 0,0 0 0 0 0,0 1 0 0 0,0-1 0 0 0,0 0 0 0 0,0 0 1 0 0,0 0-1 0 0,0 0 0 0 0,0 0 0 0 0,0 0 0 0 0,0 0 0 0 0,0 0 0 0 0,0 0 0 0 0,0 0 0 0 0,0 0 0 0 0,0 0 0 0 0,0 0 0 0 0,0 0 0 0 0,0 0 1 0 0,0 0-1 0 0,0 0 0 0 0,0 0 0 0 0,0 0 0 0 0,0 0 0 0 0,0 0 0 0 0,0 0 0 0 0,0 0 0 0 0,0 0 0 0 0,0 0 0 0 0,0 2 0 0 0,0-2 0 0 0,0 0 1 0 0,0 0-1 0 0,0 0 0 0 0,0 0 0 0 0,0 0 0 0 0,3-2 1533 0 0,17 7 151 0 0,-5-3 1484 0 0,-12-2-3035 0 0,1 0 0 0 0,-1 0-1 0 0,0 2 1 0 0,0-2 0 0 0,6-2-1 0 0,-2 2 797 0 0,2-1 0 0 0,-1 0 0 0 0,-1 1 0 0 0,2 0 0 0 0,-2 0 0 0 0,9 2 0 0 0,-9-2-803 0 0,0 0 0 0 0,-1 0-1 0 0,12 0 1 0 0,3-1 893 0 0,-17 0 296 0 0,-6 1-679 0 0,-11-3-701 0 0,-21 0-498 0 0,23 3 281 0 0,-24 4 1 0 0,9 0-468 0 0,19-4-2404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0 8 0 0,'-1'3'5162'0'0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7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 1 8 0 0,'-2'6'5762'0'0,"-1"2"-4680"0"0,0-1-7926 0 0,3-8 6844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7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1 400 0 0,'-7'-1'13360'0'0,"3"2"-13879"0"0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7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4225 0 0,'-1'3'6616'0'0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11 8 8 0 0,'0'0'0'0'0,"0"0"0"0"0,0 0 0 0 0,0 0 0 0 0,0 0 0 0 0,0 0 0 0 0,0 0 0 0 0,0 1 0 0 0,0-1 0 0 0,0 0 0 0 0,0 0 0 0 0,0 0 0 0 0,0 0 0 0 0,0 0 0 0 0,0 0 0 0 0,0 0 0 0 0,0 0 0 0 0,0 0 0 0 0,0 0 0 0 0,0 0 0 0 0,0 0 0 0 0,0 0 0 0 0,0 0 0 0 0,0 0 0 0 0,0 0 0 0 0,2 0 0 0 0,-2 0 0 0 0,0 0 0 0 0,0 0 0 0 0,0 0 0 0 0,0 0 0 0 0,0 0 0 0 0,0 0 0 0 0,0 0 0 0 0,0 0 0 0 0,0 0 0 0 0,0 0 0 0 0,0 0 0 0 0,0 0 0 0 0,0 0 0 0 0,0 0 0 0 0,1 0 0 0 0,-1 0 0 0 0,0 0 0 0 0,0 0 0 0 0,0 0 0 0 0,0 0 0 0 0,0 0 0 0 0,0 0 0 0 0,0 0 0 0 0,0 0 0 0 0,0 0 0 0 0,0 0 0 0 0,0 0 0 0 0,0 0 0 0 0,0 0 0 0 0,0 0 0 0 0,0 0 0 0 0,0 0 0 0 0,0 0 0 0 0,0 0 0 0 0,0 0 0 0 0,0 0 0 0 0,0 0 0 0 0,6-5 0 0 0,-8 5 108 0 0,1 1 0 0 0,1-1 1 0 0,-2 0-1 0 0,1 0 0 0 0,0 0 0 0 0,-1 0 0 0 0,2 0 1 0 0,-1 0-1 0 0,-1 0 0 0 0,1 0 0 0 0,0 0 0 0 0,-1 0 0 0 0,2 0 1 0 0,-1 0-1 0 0,-2 0 0 0 0,9-1 184 0 0,-1-1 1 0 0,-1 2-1 0 0,2-1 1 0 0,0 1-1 0 0,-2 0 1 0 0,8 0-1 0 0,21 0 1675 0 0,-15 1 23 0 0,-1 2-1210 0 0,-86 3 957 0 0,45-3-2176 0 0,37-5-2936 0 0,-10 1 3356 0 0,-2 1-1 0 0,0 0 1 0 0,2 0 0 0 0,-1-2-1 0 0,0 2 1 0 0,0 0 0 0 0,-1 0-1 0 0,6 2 1 0 0,6-1 376 0 0,-10-1-137 0 0,1 0 0 0 0,0 2 0 0 0,0-1 0 0 0,-1-1 1 0 0,5 3-1 0 0,-9-3-250 0 0,-2-2 1 0 0,2 2-1 0 0,-2 0 0 0 0,2 0 1 0 0,-1 0-1 0 0,-1 0 1 0 0,2 0-1 0 0,0 0 1 0 0,-2 2-1 0 0,-3-1 1 0 0,-9 1 1563 0 0,15-2-1548 0 0,3 0-1024 0 0,-3 1 986 0 0,1-1 1 0 0,-1 0-1 0 0,1 1 0 0 0,-1-1 1 0 0,2 0-1 0 0,-2 2 1 0 0,0-2-1 0 0,1 0 0 0 0,-1 0 1 0 0,2 1-1 0 0,-2-1 0 0 0,1 0 1 0 0,0 0-1 0 0,-1 2 0 0 0,2-2 1 0 0,-2 0-1 0 0,1 0 0 0 0,-1 0 1 0 0,2 0-1 0 0,-2 0 0 0 0,1 0 1 0 0,0 0-1 0 0,-1 0 0 0 0,2 0 1 0 0,-2 0-1 0 0,1-2 0 0 0,1 2 1 0 0,-2 0-1 0 0,1 0 1 0 0,0-1-1 0 0,1 1 41 0 0,-1 0 1 0 0,1-2 0 0 0,-1 2-1 0 0,0 0 1 0 0,1 0-1 0 0,-1 0 1 0 0,1 0-1 0 0,-1 0 1 0 0,2 0-1 0 0,8 6-216 0 0,-11-5 153 0 0,0-1 0 0 0,1 0-1 0 0,-1 2 1 0 0,0-2 0 0 0,2 0-1 0 0,-2 0 1 0 0,0 0-1 0 0,1 1 1 0 0,-1-1 0 0 0,2 0-1 0 0,-2 0 1 0 0,1 0 0 0 0,-1 2-1 0 0,1-2 1 0 0,-1 0 0 0 0,0 0-1 0 0,2 0 1 0 0,-2 0 0 0 0,1 0-1 0 0,-1 0 1 0 0,2 0-1 0 0,-2 0 1 0 0,1 0 0 0 0,-1 0-1 0 0,1 0 1 0 0,-1-2 0 0 0,2 2-1 0 0,-2 0 1 0 0,1 0 0 0 0,-1 0-1 0 0,0-1 1 0 0,2 1-1 0 0,-1 0 1 0 0,6-7-3564 0 0,-7 7 3638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4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 1 8 0 0,'-2'0'221'0'0,"1"1"-1"0"0,1-1 1 0 0,-2 0-1 0 0,1 2 1 0 0,1-2-1 0 0,-1 0 1 0 0,-1 1-1 0 0,2-1 1 0 0,-1 0-1 0 0,-1 0 1 0 0,0 0-1 0 0,0 0-87 0 0,1 2-1 0 0,-1-2 0 0 0,1 0 0 0 0,0 0 1 0 0,-1 1-1 0 0,1-1 0 0 0,-1 1 1 0 0,0 1-1 0 0,-22 19 2882 0 0,22-20-3587 0 0,1 1-1 0 0,0-1 1 0 0,-1 0 0 0 0,2 2 0 0 0,-1-1 0 0 0,-1-1 0 0 0,2 0 0 0 0,-1 4-1 0 0,2-3-1118 0 0,-1-3 1692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8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1512 0 0,'0'3'8545'0'0,"1"-2"-6771"0"0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 1 1744 0 0,'-1'1'2913'0'0,"1"-1"-2201"0"0,0 2-560 0 0,0-2-200 0 0,0 0-184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 0 0,'0'0'0'0'0,"0"1"0"0"0,1-1 0 0 0,-1 0 0 0 0,0 0 0 0 0,0-1 0 0 0</inkml:trace>
  <inkml:trace contextRef="#ctx0" brushRef="#br0" timeOffset="1">2 24 8 0 0,'0'4'8450'0'0,"0"-4"-8082"0"0,0 1-384 0 0,0-1-256 0 0,2 2-312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20 1 8 0 0,'0'0'291'0'0,"0"1"1"0"0,1-1-1 0 0,-1 0 0 0 0,0 2 0 0 0,0-2 1 0 0,0 0-1 0 0,1 1 0 0 0,-1-1 1 0 0,0 0-1 0 0,2 0 0 0 0,-2 2 1 0 0,0-2-1 0 0,0 0 0 0 0,1 0 0 0 0,-1 1 1 0 0,2-1-1 0 0,-2 0 0 0 0,0 0 1 0 0,1 0-1 0 0,-1 0 0 0 0,1 0 0 0 0,-1 1 1 0 0,2-1-1 0 0,9 2 4602 0 0,-4-1-4956 0 0,6 1 1237 0 0,6-1 35 0 0,-15-1-979 0 0,2 0-1 0 0,-2 0 1 0 0,2 0-1 0 0,-2 0 0 0 0,0 0 1 0 0,10 4-1 0 0,-21-1-805 0 0,-3-2 1704 0 0,6-1-810 0 0,-1 0 0 0 0,0 0 0 0 0,1 0-1 0 0,-7-1 1 0 0,4 0-289 0 0,-1 1-306 0 0,6 0 323 0 0,1 0 0 0 0,-1 0 1 0 0,1-2-1 0 0,-2 2 0 0 0,2 0 0 0 0,-1 0 1 0 0,1-1-1 0 0,0 1 0 0 0,-1-2 1 0 0,-2 1-1 0 0,3 1-19 0 0,-2-1 1 0 0,1 1-1 0 0,0-2 1 0 0,0 2-1 0 0,-1 0 1 0 0,2 0-1 0 0,-2-1 0 0 0,2 1 1 0 0,-5 1-1 0 0,-12-4-286 0 0,35 6-2479 0 0,-13-1 2631 0 0,2-2-1 0 0,-2 1 0 0 0,0 0 1 0 0,6 2-1 0 0,-6-1 200 0 0,0-1-1 0 0,0 0 1 0 0,1-1 0 0 0,-1 2-1 0 0,0-2 1 0 0,0 0 0 0 0,6 0-1 0 0,14 3 414 0 0,-24-3-557 0 0,1 0 0 0 0,-1 0 0 0 0,2 0 0 0 0,-2 0 0 0 0,0 0 0 0 0,1 0 0 0 0,-1 0 0 0 0,1 0 0 0 0,-1 0 0 0 0,2 0 0 0 0,-2 0 0 0 0,1 0 0 0 0,-1 0 0 0 0,0 0 0 0 0,2 0 0 0 0,-2 0 0 0 0,1 0 0 0 0,-1-2 0 0 0,0 2 0 0 0,1 0 0 0 0,2-1-1365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8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8 0 0,'6'-1'13'0'0,"2"4"6318"0"0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8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33 0 8 0 0,'-5'0'8408'0'0,"-1"4"-9553"0"0,5-4 1247 0 0,1 2 1 0 0,-2-2-1 0 0,2 1 1 0 0,-1-1-1 0 0,1 1 1 0 0,-2-1-1 0 0,1 2 1 0 0,1-2-1 0 0,0 1 1 0 0,-1-1-1 0 0,1 2 1 0 0,0-1-1 0 0,-2-1 1 0 0,2 1-1 0 0,0 1 1 0 0,0-2-1 0 0,0 1 1 0 0,0 1-1 0 0,-1-2 1 0 0,1 2-1 0 0,0-2 15 0 0,0 2 0 0 0,0-2 0 0 0,0 0-1 0 0,-2 1 1 0 0,2-1 0 0 0,0 0-1 0 0,0 2 1 0 0,0-2 0 0 0,0 0 0 0 0,-1 0-1 0 0,1 1 1 0 0,0-1 0 0 0,-1 0-1 0 0,1 0 1 0 0,-2 1 0 0 0,2-1 0 0 0,-4 5-1624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8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 87 8 0 0,'0'0'1327'0'0,"15"-6"4193"0"0,44-19 650 0 0,-47 19-5993 0 0,-10 5-123 0 0,1 1 1 0 0,-1-1 0 0 0,1-1-1 0 0,-1 1 1 0 0,0-1 0 0 0,3 0-1 0 0,-10 4-66 0 0,0 3 0 0 0,1-3 0 0 0,-2 1 0 0 0,0 0 0 0 0,-8 3 0 0 0,-2 2-3028 0 0,9-5 2867 0 0,0 0 1 0 0,0-1-1 0 0,-9 1 1 0 0,9-1 695 0 0,7-2-518 0 0,0 0-1 0 0,0 0 0 0 0,0 0 0 0 0,0 0 1 0 0,0 0-1 0 0,0 0 0 0 0,-1 0 0 0 0,1 0 0 0 0,0 0 1 0 0,0 0-1 0 0,0 0 0 0 0,0 0 0 0 0,0 0 0 0 0,0 0 1 0 0,0 0-1 0 0,0 0 0 0 0,0 0 0 0 0,0 0 0 0 0,0 0 1 0 0,0 0-1 0 0,0 0 0 0 0,0 0 0 0 0,0 0 0 0 0,-2 0 1 0 0,2 0-1 0 0,0 0 0 0 0,0 0 0 0 0,0 0 1 0 0,0 0-1 0 0,0 0 0 0 0,0 0 0 0 0,0 0 0 0 0,0-2 1 0 0,0 2-1 0 0,0 0 0 0 0,0 0 0 0 0,0 0 0 0 0,0 0 1 0 0,0 0-1 0 0,0 0 0 0 0,0 0 0 0 0,0 0 0 0 0,0 0 1 0 0,0 0-1 0 0,0 0 0 0 0,0 0 0 0 0,0 0 0 0 0,0 0 1 0 0,0 0-1 0 0,0 0 0 0 0,0 0 0 0 0,0 0 1 0 0,0 0-1 0 0,0 0 0 0 0,-7 6 750 0 0,6-6-880 0 0,5-2 164 0 0,0 1 137 0 0,19-10 1254 0 0,33-19 0 0 0,-42 22-830 0 0,10-2 154 0 0,12-8-22 0 0,-30 15-728 0 0,-1-1 170 0 0,-15 8-56 0 0,-39 26-968 0 0,47-28 798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4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1510 7 8 0 0,'-1'-6'6275'0'0,"-1"6"-6034"0"0,-3 1 2305 0 0,-12 12-2674 0 0,11-9 325 0 0,2-1 175 0 0,0 0-1 0 0,-2 1 0 0 0,-9 3 0 0 0,-1 1-657 0 0,-27 13 10 0 0,29-15 489 0 0,-20 12 0 0 0,23-15-291 0 0,11-3 67 0 0,-1 1 0 0 0,-1-1 1 0 0,2 0-1 0 0,-1 0 0 0 0,0 2 1 0 0,-1-2-1 0 0,2 0 1 0 0,-1 1-1 0 0,-1-1 0 0 0,2 0 1 0 0,-1 2-1 0 0,0-2 0 0 0,1 1 1 0 0,0-1-1 0 0,-3 3 1 0 0,-1-2-159 0 0,1 2 0 0 0,-1-2 1 0 0,-1 1-1 0 0,-3 2 1 0 0,2-3 158 0 0,1 2 1 0 0,-1 0 0 0 0,-5 3 0 0 0,-13 6-582 0 0,-11 2 995 0 0,-5 7-2469 0 0,0-3 2861 0 0,-10 10 2597 0 0,60-32-7548 0 0,1-1 3408 0 0,16-9 2286 0 0,20-10-929 0 0,-15 11-99 0 0,-50 23 730 0 0,-17 8-2402 0 0,13-9 585 0 0,5-1-1508 0 0,14-7 1828 0 0,0 1 0 0 0,1-1-1 0 0,-1 1 1 0 0,0-1 0 0 0,-1-1-1 0 0,-3 3 1 0 0,4-3 715 0 0,-1 1 0 0 0,0 1 0 0 0,1-1 1 0 0,-1 0-1 0 0,1 2 0 0 0,0-1 0 0 0,-4 2 0 0 0,-17 8 1743 0 0,-29 9 540 0 0,28-12-2021 0 0,-2-1-578 0 0,-20 10 997 0 0,5-5 904 0 0,38-12-2008 0 0,1 1-1 0 0,-1-1 0 0 0,1 1 1 0 0,-1-2-1 0 0,-6 1 0 0 0,-11 5-202 0 0,18-6 107 0 0,0 1 0 0 0,0-1 1 0 0,1 1-1 0 0,-1-1 1 0 0,-6 2-1 0 0,-9 2 253 0 0,17-4-102 0 0,-2 1 0 0 0,2-1 0 0 0,-2 0 0 0 0,1 2 0 0 0,0-2 0 0 0,0 0 0 0 0,-1 0 0 0 0,-2 0 0 0 0,3 0-52 0 0,1 0 1 0 0,0 0-1 0 0,-1 0 0 0 0,1 0 0 0 0,-1 0 0 0 0,1 0 1 0 0,0 0-1 0 0,-1 0 0 0 0,1 0 0 0 0,-1 0 0 0 0,1 1 1 0 0,0-1-1 0 0,-1 0 0 0 0,-1 2 0 0 0,1-1-38 0 0,-3 0 0 0 0,3 1-1 0 0,-3-1 1 0 0,3 1 0 0 0,-3-1-1 0 0,3-1 1 0 0,-7 1 0 0 0,1 1-314 0 0,6-2 412 0 0,2 0 0 0 0,-1 1 1 0 0,1-1-1 0 0,-1 0 0 0 0,1 0 1 0 0,-2 0-1 0 0,2 0 0 0 0,-1 0 1 0 0,-1 0-1 0 0,2 0 0 0 0,0 0 1 0 0,-1 0-1 0 0,0 0 0 0 0,1 0 1 0 0,0 0-1 0 0,-2-1 0 0 0,-1 1 1 0 0,2 0 1 0 0,-2 0 0 0 0,0 0 1 0 0,1 0-1 0 0,-1 0 0 0 0,1 0 1 0 0,0 0-1 0 0,-1 0 0 0 0,-3 1 1 0 0,6-1 269 0 0,-10 3-964 0 0,-5 0 952 0 0,12-3-330 0 0,0 0-86 0 0,2 0 0 0 0,-2 0 0 0 0,2 0 1 0 0,-1 0-1 0 0,1 0 0 0 0,-2 0 0 0 0,2 0 0 0 0,-1 1 0 0 0,0-1 0 0 0,0 0 0 0 0,1 2 0 0 0,-3-1 0 0 0,-19 0 271 0 0,23-1-218 0 0,-21 0 677 0 0,16-1-610 0 0,-1 0-1 0 0,0 1 0 0 0,1-2 1 0 0,-1 2-1 0 0,1 0 1 0 0,-1 2-1 0 0,0-2 1 0 0,1 0-1 0 0,-11 2 0 0 0,9 1-463 0 0,6-3 594 0 0,0 2-1 0 0,-1-2 1 0 0,-1 0 0 0 0,2 0-1 0 0,0 0 1 0 0,-1 0 0 0 0,1 0-1 0 0,-1 0 1 0 0,1 0 0 0 0,0 0-1 0 0,-2 0 1 0 0,1 0 0 0 0,1 0-1 0 0,-3-2 1 0 0,2 1-200 0 0,0 1 0 0 0,-1 0 0 0 0,1-2 0 0 0,0 2 0 0 0,-1 0 0 0 0,0 0 0 0 0,2 0 0 0 0,-2 0 0 0 0,1 0 0 0 0,0 0 0 0 0,-1 2 0 0 0,-3-1 0 0 0,5-1 3 0 0,1 2 0 0 0,0-2 0 0 0,-2 0 0 0 0,1 0 0 0 0,1 1-1 0 0,-1-1 1 0 0,1 0 0 0 0,-2 0 0 0 0,2 0 0 0 0,-1 0 0 0 0,1 1 0 0 0,-2-1-1 0 0,2 0 1 0 0,-1 0 0 0 0,1 0 0 0 0,-1 0 0 0 0,-1 0 0 0 0,2 0 0 0 0,-3-1 0 0 0,-18-5 534 0 0,19 5-507 0 0,-3 0 1 0 0,3 1-1 0 0,-1-2 0 0 0,-1 2 0 0 0,-5-1 0 0 0,4 1-20 0 0,-2 0-94 0 0,1 0-1 0 0,0 1 1 0 0,-1-1 0 0 0,2 2-1 0 0,-2-1 1 0 0,-9 3 0 0 0,15-2 173 0 0,-2-2 0 0 0,0 0 0 0 0,2 0 0 0 0,-2 0 0 0 0,0 0 0 0 0,2 0 0 0 0,-2 0 0 0 0,2-2 0 0 0,-5 1 0 0 0,-12-1-91 0 0,-38 0-114 0 0,-4 4 248 0 0,-3 0-145 0 0,59-1-103 0 0,2-1 91 0 0,1 0 0 0 0,-1 0 0 0 0,2 0 1 0 0,-1 0-1 0 0,0 0 0 0 0,-1 0 1 0 0,1 0-1 0 0,-1 0 0 0 0,1 0 0 0 0,0 0 1 0 0,1-1-1 0 0,-3 1 0 0 0,3 0 29 0 0,-2 0 0 0 0,1 0-1 0 0,1-2 1 0 0,-1 2-1 0 0,1 0 1 0 0,-2 0 0 0 0,2 0-1 0 0,-1 0 1 0 0,-1 2 0 0 0,2-2-1 0 0,-1 0 1 0 0,1 0 0 0 0,-1 0-1 0 0,1 0 1 0 0,-2 1-1 0 0,1-1 1 0 0,-9 3-253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 4 8 0 0,'5'-3'9161'0'0,"-8"7"-4820"0"0,1 7-3531 0 0,4-5-324 0 0,-2 0-1 0 0,0-2 0 0 0,0 1 1 0 0,0 1-1 0 0,0 0 0 0 0,-2-1 0 0 0,2 1 1 0 0,-4 6-1 0 0,0 18 594 0 0,-3 2 137 0 0,7-28-1134 0 0,0 0-1 0 0,0 1 1 0 0,0-1-1 0 0,1 7 1 0 0,2 9 250 0 0,-6 43 187 0 0,3-41-184 0 0,5 31 1 0 0,-4-39-307 0 0,-1-11-7 0 0,0 1 0 0 0,0-1 0 0 0,1 0-1 0 0,-1 0 1 0 0,2 4 0 0 0,1-3 51 0 0,-2 1 0 0 0,2 0-1 0 0,0-1 1 0 0,5 7 0 0 0,-1-3 88 0 0,-1-3 70 0 0,-6-5-264 0 0,0 0 1 0 0,0 1 0 0 0,1-1 0 0 0,-1 0-1 0 0,0 0 1 0 0,0 0 0 0 0,0 0 0 0 0,1 0 0 0 0,-1 1-1 0 0,0-1 1 0 0,0 0 0 0 0,0 0 0 0 0,0 0-1 0 0,0 0 1 0 0,2 0 0 0 0,-2 2 0 0 0,0-2 0 0 0,0 0-1 0 0,0 0 1 0 0,0 0 0 0 0,0 1 0 0 0,0-1-1 0 0,0 0 1 0 0,0 0 0 0 0,0 0 0 0 0,0 2-1 0 0,0-2 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36 11 8 0 0,'0'0'26'0'0,"0"0"-1"0"0,0-1 1 0 0,0 1-1 0 0,0 0 1 0 0,-1-2 0 0 0,1 2-1 0 0,0 0 1 0 0,0 0-1 0 0,0 0 1 0 0,0-1-1 0 0,-1 1 1 0 0,1 0 0 0 0,0 0-1 0 0,0-1 1 0 0,0 1-1 0 0,-2 0 1 0 0,2 0 0 0 0,0-2-1 0 0,0 2 1 0 0,-1 0-1 0 0,1 0 1 0 0,0 0 0 0 0,0 0-1 0 0,-2 0 1 0 0,2 0-1 0 0,0 0 1 0 0,-1 0 0 0 0,1 0-1 0 0,0 0 1 0 0,-1 0-1 0 0,1 0 1 0 0,0 0-1 0 0,0 0 1 0 0,-2 0 0 0 0,2 0-1 0 0,0 0 1 0 0,-1 0-1 0 0,1 0 1 0 0,0 0 0 0 0,0 0-1 0 0,-2 0 1 0 0,2 0-1 0 0,0 0 1 0 0,-1 0 0 0 0,1 2-1 0 0,0-2 1 0 0,-1 0-1 0 0,1 0 149 0 0,0 1-1 0 0,-2-1 0 0 0,2 0 1 0 0,-1 0-1 0 0,1 0 0 0 0,-2 0 0 0 0,2 1 1 0 0,-1-1-1 0 0,1 0 0 0 0,0 0 1 0 0,-1 0-1 0 0,1 0 0 0 0,-2 0 0 0 0,2 0 1 0 0,-1 0-1 0 0,-1-1 0 0 0,-3-5-149 0 0,2 5 2614 0 0,3 5-1519 0 0,8 10 532 0 0,-6-11-883 0 0,1 1 0 0 0,-2-1 1 0 0,0 0-1 0 0,1 0 1 0 0,-1 1-1 0 0,1 4 1 0 0,-2-8-765 0 0,1 2 1 0 0,-1-2-1 0 0,0 1 1 0 0,0-1-1 0 0,1 1 1 0 0,-1-1-1 0 0,2 0 1 0 0,-2 2-1 0 0,0-2 1 0 0,1 1-1 0 0,-1-1 1 0 0,2 0 0 0 0,-2 0-1 0 0,1 2 1 0 0,-1-2-1 0 0,1 0 1 0 0,-1 1-1 0 0,2-1 1 0 0,-2 0-1 0 0,1 0 1 0 0,1 0-1 0 0,-1 0 1 0 0,10 3-4085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 7 8 0 0,'0'0'20'0'0,"0"0"1"0"0,0 0-1 0 0,0 0 1 0 0,0 0-1 0 0,0 0 1 0 0,0 0-1 0 0,0 0 1 0 0,0 0-1 0 0,0 0 1 0 0,0 0-1 0 0,0 1 1 0 0,0-1-1 0 0,0 0 1 0 0,0 0-1 0 0,0 0 1 0 0,0 0-1 0 0,0 0 1 0 0,0 0-1 0 0,0 0 1 0 0,-1 0-1 0 0,1 0 1 0 0,0 0-1 0 0,0 0 0 0 0,0 0 1 0 0,0 0-1 0 0,0 0 1 0 0,0 0-1 0 0,0 0 1 0 0,0 0-1 0 0,0 0 1 0 0,0 0-1 0 0,0 0 1 0 0,0 0-1 0 0,0 0 1 0 0,0 0-1 0 0,0 0 1 0 0,0 0-1 0 0,0 0 1 0 0,0 0-1 0 0,0 0 1 0 0,0 0-1 0 0,0 0 1 0 0,0 0-1 0 0,0 0 1 0 0,0 0-1 0 0,0-1 0 0 0,0 1 1 0 0,0 0-1 0 0,-2 0 1 0 0,2 0-1 0 0,0 0 1 0 0,0 0-1 0 0,0 0 1 0 0,0 0-1 0 0,0 0 1 0 0,0 0-1 0 0,0 0 1 0 0,0 0-1 0 0,0 0 1 0 0,0 0-1 0 0,0 0 1 0 0,0 0-1 0 0,0 0 1 0 0,0 0-1 0 0,0 0 1 0 0,0 0-1 0 0,0 0 1 0 0,0-2-47 0 0,0 2 0 0 0,0 0 1 0 0,0 0-1 0 0,0 0 1 0 0,0 0-1 0 0,0 0 0 0 0,0 0 1 0 0,0 0-1 0 0,0 0 1 0 0,0 0-1 0 0,0 0 0 0 0,0-1 1 0 0,0 1-1 0 0,0 0 1 0 0,0 0-1 0 0,2 0 0 0 0,-2 0 1 0 0,0 0-1 0 0,0 0 1 0 0,0 0-1 0 0,0 0 0 0 0,0-2 1 0 0,0 2-1 0 0,0 0 1 0 0,0 0-1 0 0,0 0 0 0 0,0 0 1 0 0,0 0-1 0 0,0 0 1 0 0,0 0-1 0 0,0 0 0 0 0,1 0 1 0 0,-1 0-1 0 0,0 0 1 0 0,0 0-1 0 0,0 0 1 0 0,0 0-1 0 0,0 0 0 0 0,0 0 1 0 0,0 0-1 0 0,1 0 1 0 0,-1 0-1 0 0,0 0 0 0 0,0 0 1 0 0,0 0-1 0 0,0 0 1 0 0,0 0-1 0 0,0 0 0 0 0,2 0 1 0 0,-2 0-1 0 0,0 0 1 0 0,0 0 58 0 0,-3 9 746 0 0,6-15-669 0 0,1 2 1190 0 0,-7 8-797 0 0,0 0 0 0 0,1 1-1 0 0,0-1 1 0 0,1 0 0 0 0,-1 2-1 0 0,1-2 1 0 0,0 1-1 0 0,-1 4 1 0 0,-1 2 1370 0 0,3-11-1861 0 0,0 0 1 0 0,0 0 0 0 0,0 0 0 0 0,0 0 0 0 0,0 0-1 0 0,0 0 1 0 0,0 0 0 0 0,0 0 0 0 0,0 0 0 0 0,0 0-1 0 0,0 0 1 0 0,0 0 0 0 0,0 0 0 0 0,0 0 0 0 0,0 0-1 0 0,0 0 1 0 0,0 0 0 0 0,0 0 0 0 0,2 0-1 0 0,-2 0 1 0 0,0 0 0 0 0,0 0 0 0 0,0 0 0 0 0,0 0-1 0 0,0 0 1 0 0,0 0 0 0 0,0 0 0 0 0,0 0 0 0 0,0 0-1 0 0,0 0 1 0 0,0 0 0 0 0,0 0 0 0 0,0 0 0 0 0,0 0-1 0 0,0 0 1 0 0,0 0 0 0 0,0 0 0 0 0,0 0 0 0 0,0 0-1 0 0,0 0 1 0 0,0 0 0 0 0,0 0 0 0 0,0 0 0 0 0,0 0-1 0 0,0 0 1 0 0,0 0 0 0 0,0 0 0 0 0,0 1 0 0 0,0-1-1 0 0,0 0 1 0 0,0 0 0 0 0,0 0 0 0 0,0 0 0 0 0,0 0-1 0 0,0 0 1 0 0,0 0 0 0 0,0 0 0 0 0,0 0 0 0 0,0 0-1 0 0,0 0 1 0 0,0 0 0 0 0,0 0 0 0 0,0 0 0 0 0,0 0-1 0 0,0 0 1 0 0,0 0 0 0 0,0 0 0 0 0,0 0 0 0 0,-2 0-1 0 0,8-4 896 0 0,4-7 296 0 0,-5 4-719 0 0,0-1-178 0 0,0 1 0 0 0,11-10-1 0 0,-19 20-240 0 0,3-1-1 0 0,-2 0 0 0 0,1 1 0 0 0,0-2 0 0 0,-1 2 0 0 0,1 4 0 0 0,-3 5-80 0 0,-1-3 119 0 0,3-6 0 0 0,0-1 0 0 0,-1 3 1 0 0,2-3-1 0 0,0 3 0 0 0,1-3 1 0 0,-2 3-1 0 0,-1 4 0 0 0,19-23 315 0 0,20-29 49 0 0,-41 49-748 0 0,-1 1 0 0 0,2-2 0 0 0,0 2 0 0 0,-1 0 0 0 0,-3 9 0 0 0,-6 10 41 0 0,11-22 257 0 0,2-2 41 0 0,-1 1 1 0 0,1-2 0 0 0,0 0 0 0 0,1 2-1 0 0,-2-1 1 0 0,1 0 0 0 0,1 0 0 0 0,-2-1-1 0 0,1 5 1 0 0,18-20-841 0 0,2-13 1000 0 0,-10 16 164 0 0,1 0 0 0 0,9-12 96 0 0,-30 42-1019 0 0,-9 11-413 0 0,12-18 910 0 0,0 0 1 0 0,-1 1 0 0 0,-8 25 0 0 0,45-66 1648 0 0,6-13-750 0 0,19-23-181 0 0,-107 128-5248 0 0,40-49 4376 0 0,9-10 137 0 0,0 0-1 0 0,2-1 1 0 0,-3 2-1 0 0,4 0 0 0 0,-8 10 1 0 0,21-30-2585 0 0,0 3 2997 0 0,-8 6-49 0 0,8-11 351 0 0,-1 2 0 0 0,1 0 0 0 0,2 2 0 0 0,-1-2-1 0 0,22-14 1 0 0,-59 64-6101 0 0,18-28 4438 0 0,-80 106-3270 0 0,107-139 5875 0 0,37-38 8152 0 0,-29 32-8571 0 0,-22 24 125 0 0,-2 1-1021 0 0,0 2 1 0 0,0 0 0 0 0,2 0-1 0 0,4-6 1 0 0,-1 7-25 0 0,-9 3-228 0 0,0 0-1 0 0,0 0 1 0 0,2 0-1 0 0,-2 0 0 0 0,0 0 1 0 0,0 0-1 0 0,0 0 0 0 0,0 0 1 0 0,0 0-1 0 0,1 0 0 0 0,-1 0 1 0 0,0 0-1 0 0,0 0 1 0 0,0 0-1 0 0,0 0 0 0 0,0 0 1 0 0,0 0-1 0 0,0 0 0 0 0,0 0 1 0 0,0 0-1 0 0,2 0 0 0 0,-2 0 1 0 0,0 0-1 0 0,0 0 0 0 0,0 1 1 0 0,0-1-1 0 0,0 0 1 0 0,0 0-1 0 0,0 0 0 0 0,0 0 1 0 0,0 0-1 0 0,0 0 0 0 0,1 0 1 0 0,-1 2-1 0 0,0-2 0 0 0,0 0 1 0 0,0 0-1 0 0,0 0 1 0 0,0 0-1 0 0,0 0 0 0 0,0 0 1 0 0,0 0-1 0 0,0 0 0 0 0,0 1 1 0 0,21-8 584 0 0,-21 7-603 0 0,0 0 1 0 0,0 0-1 0 0,0 0 0 0 0,0 0 0 0 0,0 0 1 0 0,0 0-1 0 0,0 0 0 0 0,0 0 0 0 0,0 0 1 0 0,1 0-1 0 0,-1 0 0 0 0,0 0 1 0 0,0 0-1 0 0,0 0 0 0 0,0 0 0 0 0,0-1 1 0 0,0 1-1 0 0,0 0 0 0 0,0 0 0 0 0,0 0 1 0 0,0 0-1 0 0,0 0 0 0 0,2 0 0 0 0,-2 0 1 0 0,0 0-1 0 0,0 0 0 0 0,0 0 0 0 0,0 0 1 0 0,0 0-1 0 0,0 0 0 0 0,0 0 0 0 0,1 0 1 0 0,-1 1-1 0 0,0-1 0 0 0,0 0 0 0 0,0 0 1 0 0,0 0-1 0 0,0 0 0 0 0,0 0 0 0 0,0 0 1 0 0,0 0-1 0 0,2 0 0 0 0,-2 0 0 0 0,0 0 1 0 0,0 0-1 0 0,0 0 0 0 0,0 0 0 0 0,0 0 1 0 0,0 0-1 0 0,0 0 0 0 0,0 2 0 0 0,0-2 1 0 0,0 0-1 0 0,0 0 0 0 0,-2 9 791 0 0,2-7-771 0 0,0-2 0 0 0,0 1-1 0 0,-1 1 1 0 0,1-2 0 0 0,0 1 0 0 0,0 0 0 0 0,0-1-1 0 0,0 2 1 0 0,0-1 0 0 0,0-1 0 0 0,0 2-1 0 0,0-1 1 0 0,0 0 0 0 0,1-1 0 0 0,-1 2 0 0 0,0-2-1 0 0,0 1 1 0 0,2-1 0 0 0,-2 3 0 0 0,2-3 32 0 0,1 1 0 0 0,0 1 0 0 0,0-2 0 0 0,1 1 0 0 0,-1-1 0 0 0,0 0 0 0 0,-1 0 0 0 0,1 0 0 0 0,0 0 0 0 0,0 0 0 0 0,0 0 0 0 0,-1 0 0 0 0,5-1 0 0 0,21-2 346 0 0,-23 3-329 0 0,-1 0 1 0 0,0 0 0 0 0,2 0-1 0 0,-2 0 1 0 0,6-1-1 0 0,-6-1 16 0 0,1 1 0 0 0,0 1-1 0 0,0 0 1 0 0,8 0 0 0 0,-3 0 105 0 0,-2 0 1 0 0,2 0-1 0 0,0-2 0 0 0,-1 1 1 0 0,11-3-1 0 0,4 0 195 0 0,-17 4-383 0 0,3 0 0 0 0,-3 0 0 0 0,1 0 0 0 0,0 1 0 0 0,15 3 0 0 0,13 0 66 0 0,-20-2-11 0 0,128 5 655 0 0,-106-10-606 0 0,16 3 84 0 0,23 4-2 0 0,-15-1 170 0 0,-47-2-251 0 0,0-1 0 0 0,20 0 0 0 0,-22-1-59 0 0,1 1 0 0 0,0 1 0 0 0,17 2 0 0 0,-23-1-26 0 0,1-2 0 0 0,13 0 1 0 0,2 0-61 0 0,47 1-45 0 0,-4 3 58 0 0,-19-4 79 0 0,-21-1 28 0 0,-20 1-77 0 0,0-2 0 0 0,0 2-1 0 0,0 0 1 0 0,7 2-1 0 0,43 8 60 0 0,-36-12-267 0 0,-6 1 44 0 0,-26 6-626 0 0,-10 2 150 0 0,14-5 430 0 0,0-1 0 0 0,2 2 0 0 0,-2 0 0 0 0,0 0 0 0 0,1 1-1 0 0,-12 6 1 0 0,12-6 211 0 0,-1 0-1 0 0,2 0 1 0 0,-2 0-1 0 0,-14 6 1 0 0,1-3 53 0 0,-19 13 0 0 0,-42 16 529 0 0,72-32-550 0 0,-19 10 94 0 0,18-9-43 0 0,-19 7-1 0 0,-73 29-216 0 0,79-33 81 0 0,-55 19 12 0 0,25-12 82 0 0,28-6-250 0 0,-30 5 0 0 0,31-10 241 0 0,-1-3 0 0 0,-43 1 0 0 0,-9-1-498 0 0,51 2 308 0 0,10-2 120 0 0,-1 1 0 0 0,-27-2 0 0 0,25-3-21 0 0,-40-1 374 0 0,-45 6-290 0 0,26-4 71 0 0,28-1-1104 0 0,40 3 684 0 0,0 0 0 0 0,0 1 0 0 0,-1 1 0 0 0,-17 3 0 0 0,-15 4 924 0 0,38-9-558 0 0,3 0 1 0 0,-3 0-1 0 0,1-2 1 0 0,0 2-1 0 0,-3-3 0 0 0,7 3-72 0 0,-1 0 0 0 0,1 0 0 0 0,0-1 0 0 0,0 1 0 0 0,0 0 0 0 0,0 0-1 0 0,0-1 1 0 0,0 1 0 0 0,0 0 0 0 0,0 0 0 0 0,0 0 0 0 0,0-2 0 0 0,0 2-1 0 0,0 0 1 0 0,0 0 0 0 0,0-1 0 0 0,0 1 0 0 0,0 0 0 0 0,0-2 0 0 0,0 2-1 0 0,1 0 1 0 0,-1 0 0 0 0,0 0 0 0 0,0 0 0 0 0,0-1 0 0 0,0 1 0 0 0,0 0-1 0 0,0 0 1 0 0,1-1 0 0 0,-1 1 0 0 0,0 0 0 0 0,0 0 0 0 0,2 0 0 0 0,-2 0-1 0 0,11-10-138 0 0,-8 8 129 0 0,0 1-1 0 0,-1 0 1 0 0,3-1 0 0 0,-3 2-1 0 0,1-1 1 0 0,0 1-1 0 0,1-2 1 0 0,-1 2 0 0 0,7-1-1 0 0,32 5 727 0 0,-34-2-449 0 0,2-1 0 0 0,-2-1 1 0 0,15 0-1 0 0,76-3 1504 0 0,-8 2-1138 0 0,32-2-606 0 0,9-3 121 0 0,-80 4 199 0 0,-24 0-168 0 0,0-2 0 0 0,0 0 1 0 0,26-9-1 0 0,57-18-18 0 0,-47 12-59 0 0,-51 15-94 0 0,97-30 206 0 0,-35-1-195 0 0,-36 15-74 0 0,-11 9 8 0 0,-21 8 62 0 0,1 1 0 0 0,-1-1 0 0 0,0-1 0 0 0,0 1 0 0 0,9-7-1 0 0,-7 0-189 0 0,-11 9 158 0 0,-8 1-77 0 0,-25 1-235 0 0,31-2 357 0 0,-2 1 0 0 0,2 0 0 0 0,-2 0 0 0 0,1 0 0 0 0,0 1-1 0 0,0-1 1 0 0,1 2 0 0 0,-2-1 0 0 0,2-1 0 0 0,-6 4 0 0 0,-75 42 204 0 0,-16-1-79 0 0,81-36-78 0 0,-1-1-48 0 0,-1-1 0 0 0,-37 8 0 0 0,13-3-220 0 0,-23 3-26 0 0,1-7 400 0 0,43 1-241 0 0,22-8 60 0 0,0-1 0 0 0,0 2 0 0 0,-1-1 0 0 0,1 0 0 0 0,0-1 0 0 0,-1 2-1 0 0,1-2 1 0 0,-1 0 0 0 0,-6 0 0 0 0,-4 0 2 0 0,0 0-1 0 0,-19 3 1 0 0,17-2 25 0 0,-24-1 0 0 0,23 0-3 0 0,0 1 0 0 0,-22 4 0 0 0,19-3 98 0 0,-15 5-50 0 0,27-5-22 0 0,0-1-1 0 0,-1 1 1 0 0,-1-1-1 0 0,-11 0 1 0 0,-89 4-42 0 0,83-7-102 0 0,1 2-1 0 0,-39 6 0 0 0,57-5 68 0 0,-2-1 0 0 0,0 2 1 0 0,2-2-1 0 0,-16-2 0 0 0,21 2 13 0 0,-1 0 0 0 0,0 0 0 0 0,0-1-1 0 0,1-1 1 0 0,-1 1 0 0 0,1 0 0 0 0,-1-1-1 0 0,1 1 1 0 0,-1-1 0 0 0,1 1 0 0 0,0-2-1 0 0,-1 2 1 0 0,-3-5 0 0 0,7 5 16 0 0,0 1 0 0 0,0 0 0 0 0,0 0 0 0 0,0 0 0 0 0,0 0 0 0 0,0 0 0 0 0,0 0 0 0 0,-2 0 0 0 0,2 0 0 0 0,0 0 0 0 0,0 0-1 0 0,0 0 1 0 0,0 0 0 0 0,0-2 0 0 0,0 2 0 0 0,0 0 0 0 0,0 0 0 0 0,0 0 0 0 0,0 0 0 0 0,0 0 0 0 0,0 0 0 0 0,0-1 0 0 0,0 1 0 0 0,0 0 0 0 0,0 0 0 0 0,0 0 0 0 0,0 0 0 0 0,0 0 0 0 0,0-1 0 0 0,0 1 0 0 0,0 0 0 0 0,0 0 0 0 0,0 0 0 0 0,0 0 0 0 0,0 0 0 0 0,0 0 0 0 0,0 0 0 0 0,2 0-1 0 0,-2 0 1 0 0,0 0 0 0 0,0-2 0 0 0,10-2-228 0 0,11 1 79 0 0,-20 3 144 0 0,34-5-17 0 0,-24 2 84 0 0,0 1 0 0 0,20 0 0 0 0,13 2 238 0 0,150-5 736 0 0,-143 3-896 0 0,54 2 0 0 0,-77 1-17 0 0,0-1 0 0 0,0-1 0 0 0,0-1 0 0 0,40-8 0 0 0,44-20 357 0 0,-92 24-440 0 0,120-36 237 0 0,-117 34-245 0 0,1-2-1 0 0,27-17 0 0 0,-15 9 61 0 0,-26 11-150 0 0,21-11 0 0 0,-31 16 68 0 0,1 2-1 0 0,-1 0 1 0 0,0 0 0 0 0,1 0 0 0 0,-1 0 0 0 0,0-1 0 0 0,2 1-1 0 0,-2 0 1 0 0,0-1 0 0 0,0 1 0 0 0,0 0 0 0 0,1 0 0 0 0,-1-2 0 0 0,0 2-1 0 0,0 0 1 0 0,0-1 0 0 0,2 1 0 0 0,-2-2-4 0 0,-2 2 0 0 0,2 0 0 0 0,0 0 0 0 0,0 0 0 0 0,0 0 0 0 0,0 0-1 0 0,0-1 1 0 0,0 1 0 0 0,-1 0 0 0 0,1 0 0 0 0,0 0 0 0 0,0 0 0 0 0,0 0 0 0 0,0 0 0 0 0,0 0 0 0 0,0 0 0 0 0,-2 0 0 0 0,2 0 0 0 0,0 0 0 0 0,0-1 0 0 0,0 1-1 0 0,-1 0 1 0 0,1 0 0 0 0,0 0 0 0 0,0 0 0 0 0,0 0 0 0 0,-1 1 0 0 0,-23 0-243 0 0,20 1 313 0 0,-8-1-144 0 0,3 2-1 0 0,-1 0 1 0 0,0 1-1 0 0,0 0 1 0 0,-15 7 0 0 0,-2 2-11 0 0,-54 28 183 0 0,57-30-86 0 0,13-6 25 0 0,-19 7 0 0 0,-124 30-245 0 0,149-41 216 0 0,-11 3-3 0 0,-3 0 0 0 0,1-1 0 0 0,-1 0 0 0 0,0 0 0 0 0,1-3 0 0 0,-20 0 0 0 0,-6-3-40 0 0,-54 2 1 0 0,-13 6 78 0 0,-53 1-426 0 0,140-6 366 0 0,-40 1-322 0 0,33 6 20 0 0,26-5 223 0 0,0 0-1 0 0,0-2 1 0 0,-1 2-1 0 0,1-1 1 0 0,-7-1-1 0 0,12 0 85 0 0,0 2 0 0 0,0-2 0 0 0,0 0 0 0 0,-1 0-1 0 0,1 0 1 0 0,0 0 0 0 0,0 0 0 0 0,-1 0 0 0 0,1 0-1 0 0,0-2 1 0 0,0 2 0 0 0,-2 0 0 0 0,2 0 0 0 0,0 0-1 0 0,0 0 1 0 0,0 0 0 0 0,0 0 0 0 0,-1 0-1 0 0,1 0 1 0 0,0 0 0 0 0,0 0 0 0 0,0 0 0 0 0,-2-1-1 0 0,2 1 1 0 0,0 0 0 0 0,0 0 0 0 0,0 0 0 0 0,0-2-1 0 0,0 2 1 0 0,0 0 0 0 0,0 0 0 0 0,-1 0 0 0 0,1 0-1 0 0,0 0 1 0 0,0-1 0 0 0,0 1 0 0 0,0 0 0 0 0,0 0-1 0 0,0-1 1 0 0,0 1 0 0 0,0 0 0 0 0,0 0 0 0 0,0 0-1 0 0,0-2 1 0 0,0 2 0 0 0,0 0 0 0 0,0 0-1 0 0,0 0 1 0 0,0-1 0 0 0,0 1 0 0 0,1 0 0 0 0,-1 0-1 0 0,0 0 1 0 0,0 0 0 0 0,0-2 0 0 0,0 2 0 0 0,0 0-1 0 0,14-19-318 0 0,-9 15 446 0 0,-4 2-120 0 0,0 1-1 0 0,1-1 1 0 0,-1 1 0 0 0,1 0 0 0 0,-1-1-1 0 0,0 1 1 0 0,1 1 0 0 0,-1-2-1 0 0,1 1 1 0 0,0 1 0 0 0,0-1-1 0 0,-1 1 1 0 0,2-2 0 0 0,-2 2-1 0 0,1 0 1 0 0,1-1 0 0 0,-2 1-1 0 0,0 0 1 0 0,4 0 0 0 0,7-2 51 0 0,25 4 0 0 0,-18-2-101 0 0,75 4 243 0 0,60 3 952 0 0,-109-6-993 0 0,53-2 387 0 0,-80 1-477 0 0,11-1 112 0 0,-1-2 0 0 0,2 0 0 0 0,36-10 0 0 0,-34 6-107 0 0,-10 2 54 0 0,-1-1 0 0 0,41-15 0 0 0,45-21 8 0 0,-90 35-50 0 0,3-1 18 0 0,-2-1 0 0 0,28-17 0 0 0,-44 26-87 0 0,-2 0 1 0 0,0 0-1 0 0,0 0 1 0 0,0 0-1 0 0,0 0 1 0 0,0 0-1 0 0,0 0 1 0 0,0 0-1 0 0,1 0 1 0 0,-1 0 0 0 0,0-2-1 0 0,0 2 1 0 0,0 0-1 0 0,0 0 1 0 0,0 0-1 0 0,0 0 1 0 0,0 0-1 0 0,1 0 1 0 0,-1 0 0 0 0,0-1-1 0 0,0 1 1 0 0,0 0-1 0 0,0 0 1 0 0,0 0-1 0 0,0 0 1 0 0,0-1-1 0 0,0 1 1 0 0,0 0-1 0 0,0 0 1 0 0,0 0 0 0 0,0 0-1 0 0,0 0 1 0 0,0 0-1 0 0,0 0 1 0 0,0-2-1 0 0,0 2 1 0 0,-8-1-122 0 0,-9 2-47 0 0,-16 6 129 0 0,-61 23-1 0 0,72-23 57 0 0,-18 8-95 0 0,-16 5 69 0 0,23-11 66 0 0,16-2-5 0 0,-25 3 0 0 0,-13 0 174 0 0,-92 3-1 0 0,100-11-153 0 0,19 0-228 0 0,-38-2-1 0 0,51 0 6 0 0,-2 0 1 0 0,-18 3-1 0 0,18-1 56 0 0,-29 0 0 0 0,1-8 157 0 0,37 3-104 0 0,-1 2 1 0 0,1 0 0 0 0,-1 1-1 0 0,1-2 1 0 0,0 2 0 0 0,-15 2-1 0 0,16 0-115 0 0,6-2 144 0 0,-1 0 0 0 0,2 0-1 0 0,-1 0 1 0 0,0 2 0 0 0,1-2 0 0 0,-2 0 0 0 0,1 0-1 0 0,-1 0 1 0 0,1 0 0 0 0,0 0 0 0 0,1 0-1 0 0,-2 0 1 0 0,1 0 0 0 0,-1-2 0 0 0,1 2-1 0 0,1 0 1 0 0,-1 0 0 0 0,-1 0 0 0 0,1-1-1 0 0,1 1 1 0 0,-2-1 0 0 0,1 1 0 0 0,1-2 0 0 0,-3 2-1 0 0,3-1-6 0 0,-1 1 0 0 0,1-2 0 0 0,-2 2 0 0 0,2-1 0 0 0,0 1 0 0 0,-1-1-1 0 0,1 1 1 0 0,0-2 0 0 0,-1 2 0 0 0,1-1 0 0 0,0-1 0 0 0,-2 2 0 0 0,2-1 0 0 0,0 1-1 0 0,0-1 1 0 0,0 1 0 0 0,0-2 0 0 0,0 1 0 0 0,0 1 0 0 0,0-2 0 0 0,0 2 0 0 0,0-1 0 0 0,0 1-1 0 0,0-1 1 0 0,0-1 0 0 0,2 1 0 0 0,-2 1 0 0 0,0 0 0 0 0,0-2 0 0 0,1 1 0 0 0,-1 1-1 0 0,1-1 1 0 0,-1 1 0 0 0,2-2 0 0 0,-1 1-51 0 0,2 1-1 0 0,-2 0 0 0 0,2 0 1 0 0,0 0-1 0 0,-2 0 1 0 0,2 0-1 0 0,-1 0 1 0 0,0 0-1 0 0,1 0 1 0 0,1 1-1 0 0,8-1 127 0 0,-3 2-40 0 0,3-1-1 0 0,-3 0 1 0 0,14 4 0 0 0,16 2 165 0 0,-12-6 119 0 0,-1 0 0 0 0,39-5 0 0 0,-60 4-265 0 0,50-1 60 0 0,20-5 268 0 0,-6 3-173 0 0,-52 3-135 0 0,0 0 1 0 0,-1-1-1 0 0,33-6 0 0 0,26-10 187 0 0,-46 13-121 0 0,-1-3 0 0 0,0 0 0 0 0,36-15 0 0 0,-61 20-111 0 0,25-12 69 0 0,-26 13-74 0 0,-1 1-1 0 0,0-2 0 0 0,1 2 1 0 0,-2-1-1 0 0,1 0 0 0 0,1 1 1 0 0,-2-2-1 0 0,1 2 0 0 0,0-1 1 0 0,-1-1-1 0 0,2 1 0 0 0,-2 0 1 0 0,1 1-1 0 0,-1-2 1 0 0,0 1-1 0 0,2-1 0 0 0,-2 1 1 0 0,1 0-1 0 0,-1-2 0 0 0,0 3-6 0 0,0 0-1 0 0,-1-2 1 0 0,1 2-1 0 0,0-1 0 0 0,-2 1 1 0 0,2 0-1 0 0,0 0 1 0 0,0-1-1 0 0,-1 1 1 0 0,1 0-1 0 0,-2-2 1 0 0,2 2-1 0 0,0 0 0 0 0,-1 0 1 0 0,1-1-1 0 0,-1 1 1 0 0,1 0-1 0 0,-2 0 1 0 0,2 0-1 0 0,-1-2 0 0 0,1 2 1 0 0,0 0-1 0 0,-2 0 1 0 0,2 0-1 0 0,-1 0 1 0 0,0 0-1 0 0,-20-1-65 0 0,8 2 2 0 0,0 2 0 0 0,-20 6 0 0 0,17-4 67 0 0,-19 2 1 0 0,-54 13-18 0 0,23-3-90 0 0,-7-2 232 0 0,-49 9-77 0 0,40-16-43 0 0,64-8 21 0 0,-1 0 0 0 0,-21-4 0 0 0,-16-2-137 0 0,50 5 90 0 0,1 0-1 0 0,0 1 1 0 0,0-2 0 0 0,1-1-1 0 0,-1 2 1 0 0,-6-3 0 0 0,-18-6-71 0 0,27 9 58 0 0,1 1 0 0 0,-2 0 0 0 0,2-2 1 0 0,-2 2-1 0 0,2 0 0 0 0,-1 0 0 0 0,-1 0 0 0 0,2 0 0 0 0,-2 0 0 0 0,2 2 0 0 0,-1-2 1 0 0,-3 1-1 0 0,5-1 21 0 0,0 0 0 0 0,0 0 0 0 0,0 0 0 0 0,0 0 0 0 0,0 0 0 0 0,0 0 0 0 0,0 0 0 0 0,0 0 1 0 0,0 0-1 0 0,0 0 0 0 0,0 0 0 0 0,0 0 0 0 0,0 0 0 0 0,0 0 0 0 0,0 0 0 0 0,0 0 0 0 0,0 0 1 0 0,0 0-1 0 0,0 0 0 0 0,0 0 0 0 0,0 0 0 0 0,0 0 0 0 0,0 0 0 0 0,0 0 0 0 0,0 0 0 0 0,0 1 0 0 0,0-1 1 0 0,0 0-1 0 0,0 0 0 0 0,0 0 0 0 0,0 0 0 0 0,0 0 0 0 0,0 0 0 0 0,0 0 0 0 0,0 0 0 0 0,0 0 0 0 0,0 0 1 0 0,0 0-1 0 0,0 0 0 0 0,0 0 0 0 0,0 0 0 0 0,0 0 0 0 0,0 0 0 0 0,0 0 0 0 0,0 0 0 0 0,0 0 0 0 0,0 0 1 0 0,0 0-1 0 0,0 0 0 0 0,0 0 0 0 0,0 0 0 0 0,0 0 0 0 0,0 0 0 0 0,0 0 0 0 0,0 0 0 0 0,0 0 0 0 0,0 0 1 0 0,0 0-1 0 0,0 0 0 0 0,5 2-203 0 0,9-2 149 0 0,87 1 78 0 0,-85-1 24 0 0,5 0 88 0 0,-2-1 0 0 0,22-2 0 0 0,96-14 369 0 0,-77 10-301 0 0,6-1 44 0 0,43-17 91 0 0,-109 25-330 0 0,17-7 59 0 0,-17 7-46 0 0,1 0 1 0 0,-1 0-1 0 0,0 0 1 0 0,2 0-1 0 0,-2 0 1 0 0,0 0-1 0 0,0 0 1 0 0,0 0-1 0 0,1 0 1 0 0,-1 0-1 0 0,0-2 1 0 0,2 2-1 0 0,-2 0 1 0 0,0 0-1 0 0,0 0 1 0 0,0 0-1 0 0,0-1 1 0 0,1 1-1 0 0,-1 0 1 0 0,0 0-1 0 0,0 0 1 0 0,0-2-1 0 0,0 2 1 0 0,1 0-1 0 0,-1 0 1 0 0,0-1-1 0 0,0 1 1 0 0,0 0-1 0 0,0 0 1 0 0,0-1-1 0 0,0 1 1 0 0,0 0-1 0 0,0 0 1 0 0,0-2-1 0 0,0 2 1 0 0,-2-1-25 0 0,0-1 1 0 0,-1 2 0 0 0,2-1 0 0 0,-2 1 0 0 0,2 0 0 0 0,-2-1 0 0 0,0 1 0 0 0,2 0 0 0 0,-2 0-1 0 0,0 0 1 0 0,0 0 0 0 0,-1 0 0 0 0,-1 0 11 0 0,-5 0-20 0 0,0 0 0 0 0,0 1 0 0 0,0 0-1 0 0,-9 4 1 0 0,8-4 33 0 0,-2 2 0 0 0,-11 0-1 0 0,-145 12-140 0 0,96-5 145 0 0,27-3-15 0 0,30-3 3 0 0,2-1 1 0 0,-18 0-1 0 0,8-1-63 0 0,17-2 14 0 0,0 0 0 0 0,2 2 1 0 0,-2-2-1 0 0,1 0 0 0 0,-1-2 0 0 0,-7 1 0 0 0,6 0 21 0 0,5 1-11 0 0,2 0 1 0 0,-2-2-1 0 0,0 2 1 0 0,0 0-1 0 0,2-1 1 0 0,-6-2-1 0 0,7 3 13 0 0,-2 0 1 0 0,2 0-1 0 0,0-1 0 0 0,0 1 1 0 0,-1 0-1 0 0,1-2 0 0 0,0 2 1 0 0,-1 0-1 0 0,1-1 0 0 0,0 1 1 0 0,0 0-1 0 0,0-2 0 0 0,-2 2 1 0 0,2-1-1 0 0,0 1 0 0 0,0 0 1 0 0,0-1-1 0 0,0 1 1 0 0,-1-2-1 0 0,1 2 0 0 0,0 0 1 0 0,0-1-1 0 0,0 1 0 0 0,0-2 1 0 0,0 2-1 0 0,1-1 0 0 0,-1 1 1 0 0,0 0-1 0 0,0-1 0 0 0,0 1 1 0 0,0-2-1 0 0,2 1 0 0 0,-2 1-9 0 0,1-2 0 0 0,-1 1 1 0 0,1 1-1 0 0,-1-1 0 0 0,2 1 0 0 0,-1-2 0 0 0,1 2 0 0 0,-2-1 0 0 0,1 1 0 0 0,0-2 1 0 0,-1 2-1 0 0,2 0 0 0 0,-1-1 0 0 0,1 1 0 0 0,-1-1 0 0 0,2 1 0 0 0,22-6-77 0 0,-21 5 116 0 0,54-6 208 0 0,-42 7-167 0 0,-9-2 40 0 0,0 2 1 0 0,0 0 0 0 0,10-3-1 0 0,-6 2 11 0 0,8 0-111 0 0,-19 1 52 0 0,1 0-1 0 0,-1 0 1 0 0,1-2-1 0 0,-1 2 1 0 0,0 0-1 0 0,2 0 0 0 0,-2 0 1 0 0,1 0-1 0 0,-1 0 1 0 0,0 0-1 0 0,2-1 1 0 0,-2 1-1 0 0,1 0 0 0 0,-1 0 1 0 0,0-2-1 0 0,0 2 1 0 0,1 0-1 0 0,-1 0 0 0 0,0-1 1 0 0,2 0-1 0 0,-2 1-34 0 0,0 0-1 0 0,-2-2 1 0 0,2 2 0 0 0,0-1-1 0 0,-1 1 1 0 0,1-2-1 0 0,0 2 1 0 0,0 0 0 0 0,-1-1-1 0 0,1 1 1 0 0,-2 0-1 0 0,2-1 1 0 0,0 1-1 0 0,-1 0 1 0 0,1 0 0 0 0,-2-2-1 0 0,2 2 1 0 0,-1 0-1 0 0,1 0 1 0 0,-1 0 0 0 0,1-1-1 0 0,-2 1 1 0 0,2 0-1 0 0,-1 0 1 0 0,-1 0-1 0 0,-21-4-145 0 0,14 4 66 0 0,1 0 0 0 0,-1 0 1 0 0,1 0-1 0 0,0 1 0 0 0,1 0 0 0 0,-2 1 1 0 0,1-1-1 0 0,-1 2 0 0 0,2-2 0 0 0,-8 6 0 0 0,8-2-124 0 0,10-3-242 0 0,-3 0 406 0 0,0-2 0 0 0,1 0-1 0 0,-1 0 1 0 0,2 0 0 0 0,-1 0 0 0 0,-1 0-1 0 0,0 0 1 0 0,1 0 0 0 0,-1 0 0 0 0,2 0-1 0 0,-2 0 1 0 0,1 0 0 0 0,-1-2 0 0 0,2 2-1 0 0,-2 0 1 0 0,1 0 0 0 0,0-1 0 0 0,6-2-18 0 0,2-1 1 0 0,-2 1-1 0 0,1-1 1 0 0,1 3 0 0 0,-1-2-1 0 0,0 0 1 0 0,11 0 0 0 0,-7 3 36 0 0,1-1-1 0 0,-1 2 1 0 0,1-1 0 0 0,0 2 0 0 0,12 2 0 0 0,27 4 46 0 0,-31-8 45 0 0,26-3-1 0 0,2 2-61 0 0,-24-2 18 0 0,-4 2 27 0 0,-18 1 28 0 0,-8 3 61 0 0,-22-1-405 0 0,23-2 155 0 0,1 0 1 0 0,-1 0-1 0 0,0 2 0 0 0,-1-1 1 0 0,-4 1-1 0 0,39-4-1000 0 0,5-1 1267 0 0,2 1-1 0 0,50 4 1 0 0,-2 0 17 0 0,132-13 2275 0 0,-114 4-2336 0 0,-54 5-6 0 0,-36 1-207 0 0,-23 1-961 0 0,-8 1 744 0 0,1 1 0 0 0,-1 0 0 0 0,1 3 0 0 0,0-1 0 0 0,-18 6 0 0 0,-79 37-992 0 0,40-12 333 0 0,-94 55-7551 0 0,165-89 8700 0 0,0 1-141 0 0,3-2 0 0 0,-3 1 0 0 0,3-1-1 0 0,-1 1 1 0 0,-1-1 0 0 0,1 2 0 0 0,0-1 0 0 0,-1-1 0 0 0,2 2 0 0 0,-3 2 0 0 0,24-8 860 0 0,-8 2-202 0 0,0-1 1 0 0,-1 2 0 0 0,1 1 0 0 0,-1-1 0 0 0,1 2 0 0 0,23 2 0 0 0,-78 15-1261 0 0,-5 2 784 0 0,31-13 105 0 0,0 0 0 0 0,0 0 1 0 0,-1-2-1 0 0,1-1 1 0 0,-29 6-1 0 0,64-13-172 0 0,37-9 0 0 0,-2-1 164 0 0,-49 10-323 0 0,-2 3 31 0 0,-2-1 0 0 0,1 1-1 0 0,-1 0 1 0 0,1 0 0 0 0,0 0 0 0 0,0 0-1 0 0,-1 0 1 0 0,1 0 0 0 0,3 0-1 0 0,-26 10 667 0 0,2-2-613 0 0,10-4-254 0 0,-1 1 1 0 0,2-1 0 0 0,-19 4-1 0 0,32-12-250 0 0,-3 1 0 0 0,3 0-1 0 0,-3 1 1 0 0,8-4 0 0 0,354-148 2074 0 0,-174 90-493 0 0,-171 57 2762 0 0,-1 2-6213 0 0,-11 4-1201 0 0,0 0 1 0 0,0-1-1 0 0,0-1 1 0 0,7-2-1 0 0,4-8-3492 0 0,-17 10 6959 0 0,2 1-1 0 0,-1 0 1 0 0,-1-1-1 0 0,2 1 1 0 0,0-7-1 0 0,4-8 31 0 0,-5 12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11 240 0 0,'4'8'9078'0'0,"17"2"-4284"0"0,-12-6-3888 0 0,-1-1 0 0 0,0 0 0 0 0,1 0 0 0 0,-1-1 0 0 0,9 1 0 0 0,10 3 1032 0 0,-23-5-1865 0 0,-1-1 0 0 0,1 0 0 0 0,0 2 0 0 0,-1-2 0 0 0,1 0-1 0 0,-1 0 1 0 0,0 0 0 0 0,1-2 0 0 0,0 2 0 0 0,-1 0 0 0 0,0-1 0 0 0,6-2 0 0 0,-2 0 29 0 0,0 0 1 0 0,-1-1-1 0 0,1 1 1 0 0,-1-1-1 0 0,6-4 1 0 0,-9 5-79 0 0,8-4 148 0 0,-11 7-166 0 0,0 0-1 0 0,0 0 0 0 0,0 0 0 0 0,2 0 0 0 0,-2 0 1 0 0,0 0-1 0 0,0 0 0 0 0,0 0 0 0 0,0 0 0 0 0,0 0 1 0 0,0 0-1 0 0,1 0 0 0 0,-1 0 0 0 0,0 0 0 0 0,0 0 1 0 0,0 0-1 0 0,0 0 0 0 0,0 0 0 0 0,1 0 0 0 0,-1 0 1 0 0,0 0-1 0 0,0 0 0 0 0,0 0 0 0 0,0 0 0 0 0,0 0 1 0 0,0 0-1 0 0,0 0 0 0 0,0 0 0 0 0,0 0 0 0 0,0 1 1 0 0,2-1-1 0 0,-2 0 0 0 0,0 0 0 0 0,0 0 0 0 0,0 0 1 0 0,0 0-1 0 0,0 0 0 0 0,0 0 0 0 0,0 0 0 0 0,0 2 1 0 0,0-2-1 0 0,0 0 0 0 0,0 0 0 0 0,0 0 0 0 0,0 0 1 0 0,0 0-1 0 0,0 0 0 0 0,0 1 0 0 0,0-1 0 0 0,0 0 1 0 0,0 0-1 0 0,0 0 0 0 0,0 0 0 0 0,0 0 0 0 0,0 0 1 0 0,0 0-1 0 0,0 0 0 0 0,0 2 0 0 0,0-2 0 0 0,0 0 1 0 0,0 0-1 0 0,0 0 0 0 0,-2 1-9 0 0,2 0 1 0 0,0 1-1 0 0,0-2 0 0 0,0 1 1 0 0,0 1-1 0 0,2-1 0 0 0,-2 0 1 0 0,0 1-1 0 0,0-2 0 0 0,0 1 1 0 0,1 1-1 0 0,-1-1 0 0 0,0 0 0 0 0,2-1 1 0 0,-2 2-1 0 0,1-1 0 0 0,-1-1 1 0 0,1 2-1 0 0,1 0 0 0 0,1 0 9 0 0,-2-1 0 0 0,0 1 0 0 0,2-1-1 0 0,-1-1 1 0 0,0 1 0 0 0,0 1 0 0 0,1-1-1 0 0,-1-1 1 0 0,4 3 0 0 0,1-2 17 0 0,1 1 0 0 0,1-2 1 0 0,-1 1-1 0 0,16-1 0 0 0,-11-1 50 0 0,-1-1 0 0 0,-1 1 0 0 0,1-2 0 0 0,0 0-1 0 0,-1 1 1 0 0,1-3 0 0 0,-1 1 0 0 0,0 0 0 0 0,-1-2-1 0 0,1 1 1 0 0,-1-1 0 0 0,9-8 0 0 0,-12 10 42 0 0,-2 5 25 0 0,-5 12 61 0 0,-2 0-281 0 0,2-12 84 0 0,2 0-1 0 0,-2 1 1 0 0,0-2 0 0 0,0 1-1 0 0,1 1 1 0 0,-1-1-1 0 0,0 0 1 0 0,1-1 0 0 0,-1 2-1 0 0,2-1 1 0 0,-2 1 0 0 0,1-1-1 0 0,-1-1 1 0 0,2 1-1 0 0,-1 1 1 0 0,-1-2 0 0 0,1 1-1 0 0,1-1 1 0 0,-1 2 0 0 0,-1-2-1 0 0,2 1 1 0 0,-1-1 0 0 0,0 0-1 0 0,1 1 1 0 0,-1-1-1 0 0,1 2 1 0 0,-2-2 0 0 0,4 0-1 0 0,4 1-13 0 0,1 1 1 0 0,-2-1-1 0 0,16-1 0 0 0,-6 0-1 0 0,-1-1 8 0 0,-1-1 1 0 0,0 1-1 0 0,1-2 0 0 0,24-7 0 0 0,-38 10 2 0 0,13-5 32 0 0,-13 3-22 0 0,0 1 0 0 0,1 1-1 0 0,0-2 1 0 0,0 1 0 0 0,0 1-1 0 0,5-1 1 0 0,3 23-137 0 0,-9-21 111 0 0,-1 2 1 0 0,2-1-1 0 0,-2-1 1 0 0,2 2-1 0 0,-2-2 1 0 0,2 1-1 0 0,0-1 1 0 0,0 0-1 0 0,-2 1 1 0 0,2-1-1 0 0,0-1 1 0 0,0 2-1 0 0,-1-2 1 0 0,1 1-1 0 0,0-1 1 0 0,0 1-1 0 0,0-1 1 0 0,4 0-1 0 0,7 2-36 0 0,0-2 0 0 0,19-3-1 0 0,-27 3 92 0 0,4-1 40 0 0,1 1 0 0 0,0-2 0 0 0,-1 1 0 0 0,0-2 0 0 0,1 0 0 0 0,-2 0 0 0 0,12-5 0 0 0,-21 8-75 0 0,2 0 0 0 0,-2 0 0 0 0,0 0 0 0 0,1 0 0 0 0,-1 0 0 0 0,0 0 0 0 0,2-1 1 0 0,-2 1-1 0 0,0 0 0 0 0,1 0 0 0 0,-1 0 0 0 0,0 0 0 0 0,1 0 0 0 0,-1 0 0 0 0,2 0 0 0 0,-2 0 0 0 0,0 0 0 0 0,1 0 0 0 0,-1 1 0 0 0,0-1 0 0 0,2 0 0 0 0,-2 0 0 0 0,1 0 1 0 0,-1 0-1 0 0,0 0 0 0 0,0 0 0 0 0,1 1 0 0 0,-1-1 0 0 0,0 0 0 0 0,2 0 0 0 0,-2 2 0 0 0,0-2 0 0 0,0 0 0 0 0,1 1 0 0 0,-1-1 0 0 0,0 0 0 0 0,0 0 0 0 0,0 2 0 0 0,2-2 1 0 0,-2 0-1 0 0,0 1 0 0 0,0-1 0 0 0,0 1 0 0 0,0-1-4 0 0,1 2 0 0 0,-1-1 0 0 0,1-1 0 0 0,-1 2 0 0 0,0-1 0 0 0,2-1 0 0 0,-1 1 0 0 0,-1 1 0 0 0,2-2 0 0 0,-2 0 0 0 0,1 1 0 0 0,0-1 0 0 0,-1 2 0 0 0,2-2 0 0 0,-1 1 0 0 0,2-1 0 0 0,8 3 43 0 0,0 0-1 0 0,1-2 0 0 0,-1 0 0 0 0,0-1 1 0 0,0 0-1 0 0,2 0 0 0 0,-2 0 0 0 0,0-1 0 0 0,0 0 1 0 0,1-2-1 0 0,21-6 0 0 0,-31 9-50 0 0,-1 0-1 0 0,2 0 1 0 0,-2 0 0 0 0,1 0-1 0 0,0 0 1 0 0,0 0 0 0 0,-1 2-1 0 0,1-2 1 0 0,0 0 0 0 0,0 1-1 0 0,-1-1 1 0 0,1 2 0 0 0,-1-2-1 0 0,2 1 1 0 0,-2 0 0 0 0,1-1-1 0 0,-1 2 1 0 0,0-1 0 0 0,2 2-1 0 0,0 0-14 0 0,0-2 0 0 0,0 2 0 0 0,1-2 0 0 0,4 4 0 0 0,-1-4 57 0 0,0 0-1 0 0,-1 1 1 0 0,1-1-1 0 0,0-1 1 0 0,0 2-1 0 0,-2-2 1 0 0,2-2 0 0 0,0 2-1 0 0,0-1 1 0 0,9-2-1 0 0,2 0 156 0 0,-1-2-1 0 0,29-12 1 0 0,-46 15-180 0 0,1 2 1 0 0,1 0-1 0 0,-1-1 1 0 0,1 1-1 0 0,-2 0 0 0 0,1-1 1 0 0,0 1-1 0 0,1 0 1 0 0,-1 0-1 0 0,1 0 0 0 0,-1 0 1 0 0,0 0-1 0 0,1 0 1 0 0,-1 0-1 0 0,-1 0 0 0 0,2 0 1 0 0,-1 0-1 0 0,0 0 1 0 0,1 0-1 0 0,-1 1 0 0 0,-1-1 1 0 0,2 0-1 0 0,-1 1 1 0 0,0-1-1 0 0,1 2 0 0 0,-2-2 1 0 0,1 1-1 0 0,1-1 1 0 0,-2 2-1 0 0,2-1 0 0 0,4 2 66 0 0,-2 0-1 0 0,2-2 1 0 0,-1 0 0 0 0,12 4-1 0 0,-1-1 233 0 0,-12-4-271 0 0,0 1 0 0 0,2-1 0 0 0,-2 0 0 0 0,0 0-1 0 0,2 0 1 0 0,-2 0 0 0 0,10-3 0 0 0,31-6 300 0 0,-33 4-179 0 0,22-4 84 0 0,-26 9-107 0 0,-8 0-168 0 0,0 0 0 0 0,0 0-1 0 0,0 0 1 0 0,0 0 0 0 0,0 0-1 0 0,0 0 1 0 0,0 0-1 0 0,0 0 1 0 0,0 0 0 0 0,0 0-1 0 0,0 0 1 0 0,0 1 0 0 0,0-1-1 0 0,0 0 1 0 0,0 0 0 0 0,0 0-1 0 0,0 0 1 0 0,0 0 0 0 0,0 0-1 0 0,0 0 1 0 0,0 0-1 0 0,0 0 1 0 0,0 0 0 0 0,0 0-1 0 0,0 0 1 0 0,0 0 0 0 0,0 0-1 0 0,0 0 1 0 0,0 0 0 0 0,0 0-1 0 0,0 0 1 0 0,0 0 0 0 0,0 0-1 0 0,0 1 1 0 0,0-1 0 0 0,0 0-1 0 0,0 0 1 0 0,0 0-1 0 0,0 0 1 0 0,0 0 0 0 0,0 0-1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12-03T23:45:39.9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1 8 0 0,'-1'1'10881'0'0,"-2"5"-8028"0"0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ABD4B-1F39-FA4A-B854-BC0B294DA6BC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120F7-CE94-C742-9049-E3EB8D73E3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64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775B55-D91D-3D43-967A-90103EB25F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26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87D2-B7B1-9344-A9C0-09E896D3A874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FEE-30D4-284A-8F07-23875B8E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0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87D2-B7B1-9344-A9C0-09E896D3A874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FEE-30D4-284A-8F07-23875B8E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9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87D2-B7B1-9344-A9C0-09E896D3A874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FEE-30D4-284A-8F07-23875B8E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911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87D2-B7B1-9344-A9C0-09E896D3A874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FEE-30D4-284A-8F07-23875B8E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7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87D2-B7B1-9344-A9C0-09E896D3A874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FEE-30D4-284A-8F07-23875B8E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63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87D2-B7B1-9344-A9C0-09E896D3A874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FEE-30D4-284A-8F07-23875B8E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90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87D2-B7B1-9344-A9C0-09E896D3A874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FEE-30D4-284A-8F07-23875B8E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82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87D2-B7B1-9344-A9C0-09E896D3A874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FEE-30D4-284A-8F07-23875B8E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56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87D2-B7B1-9344-A9C0-09E896D3A874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FEE-30D4-284A-8F07-23875B8E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11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87D2-B7B1-9344-A9C0-09E896D3A874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FEE-30D4-284A-8F07-23875B8E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423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287D2-B7B1-9344-A9C0-09E896D3A874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8CFEE-30D4-284A-8F07-23875B8E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7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287D2-B7B1-9344-A9C0-09E896D3A874}" type="datetimeFigureOut">
              <a:rPr lang="en-US" smtClean="0"/>
              <a:t>12/30/20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88CFEE-30D4-284A-8F07-23875B8E29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179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.png"/><Relationship Id="rId21" Type="http://schemas.openxmlformats.org/officeDocument/2006/relationships/hyperlink" Target="https://pubmed.ncbi.nlm.nih.gov/1458952/" TargetMode="External"/><Relationship Id="rId42" Type="http://schemas.openxmlformats.org/officeDocument/2006/relationships/image" Target="../media/image13.png"/><Relationship Id="rId47" Type="http://schemas.openxmlformats.org/officeDocument/2006/relationships/customXml" Target="../ink/ink13.xml"/><Relationship Id="rId63" Type="http://schemas.openxmlformats.org/officeDocument/2006/relationships/image" Target="../media/image21.png"/><Relationship Id="rId68" Type="http://schemas.openxmlformats.org/officeDocument/2006/relationships/customXml" Target="../ink/ink27.xml"/><Relationship Id="rId16" Type="http://schemas.openxmlformats.org/officeDocument/2006/relationships/hyperlink" Target="https://pubmed.ncbi.nlm.nih.gov/7268664/" TargetMode="External"/><Relationship Id="rId11" Type="http://schemas.openxmlformats.org/officeDocument/2006/relationships/hyperlink" Target="https://pubmed.ncbi.nlm.nih.gov/29214066/" TargetMode="External"/><Relationship Id="rId32" Type="http://schemas.openxmlformats.org/officeDocument/2006/relationships/image" Target="../media/image8.png"/><Relationship Id="rId37" Type="http://schemas.openxmlformats.org/officeDocument/2006/relationships/customXml" Target="../ink/ink8.xml"/><Relationship Id="rId53" Type="http://schemas.openxmlformats.org/officeDocument/2006/relationships/image" Target="../media/image18.png"/><Relationship Id="rId58" Type="http://schemas.openxmlformats.org/officeDocument/2006/relationships/customXml" Target="../ink/ink21.xml"/><Relationship Id="rId74" Type="http://schemas.openxmlformats.org/officeDocument/2006/relationships/customXml" Target="../ink/ink32.xml"/><Relationship Id="rId79" Type="http://schemas.openxmlformats.org/officeDocument/2006/relationships/customXml" Target="../ink/ink36.xml"/><Relationship Id="rId5" Type="http://schemas.openxmlformats.org/officeDocument/2006/relationships/image" Target="../media/image3.png"/><Relationship Id="rId61" Type="http://schemas.openxmlformats.org/officeDocument/2006/relationships/image" Target="../media/image20.png"/><Relationship Id="rId19" Type="http://schemas.openxmlformats.org/officeDocument/2006/relationships/hyperlink" Target="https://pubmed.ncbi.nlm.nih.gov/31374211/" TargetMode="External"/><Relationship Id="rId14" Type="http://schemas.openxmlformats.org/officeDocument/2006/relationships/hyperlink" Target="https://pubmed.ncbi.nlm.nih.gov/10834728/" TargetMode="External"/><Relationship Id="rId22" Type="http://schemas.openxmlformats.org/officeDocument/2006/relationships/hyperlink" Target="https://pubmed.ncbi.nlm.nih.gov/20090288/" TargetMode="External"/><Relationship Id="rId27" Type="http://schemas.openxmlformats.org/officeDocument/2006/relationships/customXml" Target="../ink/ink3.xml"/><Relationship Id="rId30" Type="http://schemas.openxmlformats.org/officeDocument/2006/relationships/image" Target="../media/image7.png"/><Relationship Id="rId35" Type="http://schemas.openxmlformats.org/officeDocument/2006/relationships/customXml" Target="../ink/ink7.xml"/><Relationship Id="rId43" Type="http://schemas.openxmlformats.org/officeDocument/2006/relationships/customXml" Target="../ink/ink11.xml"/><Relationship Id="rId48" Type="http://schemas.openxmlformats.org/officeDocument/2006/relationships/image" Target="../media/image16.png"/><Relationship Id="rId56" Type="http://schemas.openxmlformats.org/officeDocument/2006/relationships/customXml" Target="../ink/ink19.xml"/><Relationship Id="rId64" Type="http://schemas.openxmlformats.org/officeDocument/2006/relationships/customXml" Target="../ink/ink24.xml"/><Relationship Id="rId69" Type="http://schemas.openxmlformats.org/officeDocument/2006/relationships/customXml" Target="../ink/ink28.xml"/><Relationship Id="rId77" Type="http://schemas.openxmlformats.org/officeDocument/2006/relationships/customXml" Target="../ink/ink34.xml"/><Relationship Id="rId8" Type="http://schemas.openxmlformats.org/officeDocument/2006/relationships/hyperlink" Target="https://pubmed.ncbi.nlm.nih.gov/3425580/" TargetMode="External"/><Relationship Id="rId51" Type="http://schemas.openxmlformats.org/officeDocument/2006/relationships/customXml" Target="../ink/ink15.xml"/><Relationship Id="rId72" Type="http://schemas.openxmlformats.org/officeDocument/2006/relationships/customXml" Target="../ink/ink30.xml"/><Relationship Id="rId80" Type="http://schemas.openxmlformats.org/officeDocument/2006/relationships/image" Target="../media/image25.png"/><Relationship Id="rId3" Type="http://schemas.openxmlformats.org/officeDocument/2006/relationships/image" Target="../media/image1.emf"/><Relationship Id="rId12" Type="http://schemas.openxmlformats.org/officeDocument/2006/relationships/hyperlink" Target="https://pubmed.ncbi.nlm.nih.gov/4834726/" TargetMode="External"/><Relationship Id="rId17" Type="http://schemas.openxmlformats.org/officeDocument/2006/relationships/hyperlink" Target="https://pubmed.ncbi.nlm.nih.gov/8200191/" TargetMode="External"/><Relationship Id="rId25" Type="http://schemas.openxmlformats.org/officeDocument/2006/relationships/customXml" Target="../ink/ink2.xml"/><Relationship Id="rId33" Type="http://schemas.openxmlformats.org/officeDocument/2006/relationships/customXml" Target="../ink/ink6.xml"/><Relationship Id="rId38" Type="http://schemas.openxmlformats.org/officeDocument/2006/relationships/image" Target="../media/image11.png"/><Relationship Id="rId46" Type="http://schemas.openxmlformats.org/officeDocument/2006/relationships/image" Target="../media/image15.png"/><Relationship Id="rId59" Type="http://schemas.openxmlformats.org/officeDocument/2006/relationships/image" Target="../media/image19.png"/><Relationship Id="rId67" Type="http://schemas.openxmlformats.org/officeDocument/2006/relationships/customXml" Target="../ink/ink26.xml"/><Relationship Id="rId20" Type="http://schemas.openxmlformats.org/officeDocument/2006/relationships/hyperlink" Target="https://pubmed.ncbi.nlm.nih.gov/4422988/" TargetMode="External"/><Relationship Id="rId41" Type="http://schemas.openxmlformats.org/officeDocument/2006/relationships/customXml" Target="../ink/ink10.xml"/><Relationship Id="rId54" Type="http://schemas.openxmlformats.org/officeDocument/2006/relationships/customXml" Target="../ink/ink17.xml"/><Relationship Id="rId62" Type="http://schemas.openxmlformats.org/officeDocument/2006/relationships/customXml" Target="../ink/ink23.xml"/><Relationship Id="rId70" Type="http://schemas.openxmlformats.org/officeDocument/2006/relationships/customXml" Target="../ink/ink29.xml"/><Relationship Id="rId75" Type="http://schemas.openxmlformats.org/officeDocument/2006/relationships/customXml" Target="../ink/ink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cbi.nlm.nih.gov/pmc/articles/PMC5696556/" TargetMode="External"/><Relationship Id="rId15" Type="http://schemas.openxmlformats.org/officeDocument/2006/relationships/hyperlink" Target="https://creativecommons.org/licenses/by-sa/3.0/" TargetMode="External"/><Relationship Id="rId23" Type="http://schemas.openxmlformats.org/officeDocument/2006/relationships/customXml" Target="../ink/ink1.xml"/><Relationship Id="rId28" Type="http://schemas.openxmlformats.org/officeDocument/2006/relationships/image" Target="../media/image6.png"/><Relationship Id="rId36" Type="http://schemas.openxmlformats.org/officeDocument/2006/relationships/image" Target="../media/image10.png"/><Relationship Id="rId49" Type="http://schemas.openxmlformats.org/officeDocument/2006/relationships/customXml" Target="../ink/ink14.xml"/><Relationship Id="rId57" Type="http://schemas.openxmlformats.org/officeDocument/2006/relationships/customXml" Target="../ink/ink20.xml"/><Relationship Id="rId10" Type="http://schemas.openxmlformats.org/officeDocument/2006/relationships/hyperlink" Target="https://emcrit.org/emcrit/ett-as-suction-device/" TargetMode="External"/><Relationship Id="rId31" Type="http://schemas.openxmlformats.org/officeDocument/2006/relationships/customXml" Target="../ink/ink5.xml"/><Relationship Id="rId44" Type="http://schemas.openxmlformats.org/officeDocument/2006/relationships/image" Target="../media/image14.png"/><Relationship Id="rId52" Type="http://schemas.openxmlformats.org/officeDocument/2006/relationships/customXml" Target="../ink/ink16.xml"/><Relationship Id="rId60" Type="http://schemas.openxmlformats.org/officeDocument/2006/relationships/customXml" Target="../ink/ink22.xml"/><Relationship Id="rId65" Type="http://schemas.openxmlformats.org/officeDocument/2006/relationships/image" Target="../media/image22.png"/><Relationship Id="rId73" Type="http://schemas.openxmlformats.org/officeDocument/2006/relationships/customXml" Target="../ink/ink31.xml"/><Relationship Id="rId78" Type="http://schemas.openxmlformats.org/officeDocument/2006/relationships/customXml" Target="../ink/ink35.xml"/><Relationship Id="rId81" Type="http://schemas.openxmlformats.org/officeDocument/2006/relationships/image" Target="../media/image26.png"/><Relationship Id="rId4" Type="http://schemas.openxmlformats.org/officeDocument/2006/relationships/image" Target="../media/image2.tiff"/><Relationship Id="rId9" Type="http://schemas.openxmlformats.org/officeDocument/2006/relationships/hyperlink" Target="https://pubmed.ncbi.nlm.nih.gov/30321510/" TargetMode="External"/><Relationship Id="rId13" Type="http://schemas.openxmlformats.org/officeDocument/2006/relationships/hyperlink" Target="https://pubmed.ncbi.nlm.nih.gov/26664174/" TargetMode="External"/><Relationship Id="rId18" Type="http://schemas.openxmlformats.org/officeDocument/2006/relationships/hyperlink" Target="https://pubmed.ncbi.nlm.nih.gov/19251406/" TargetMode="External"/><Relationship Id="rId39" Type="http://schemas.openxmlformats.org/officeDocument/2006/relationships/customXml" Target="../ink/ink9.xml"/><Relationship Id="rId34" Type="http://schemas.openxmlformats.org/officeDocument/2006/relationships/image" Target="../media/image9.png"/><Relationship Id="rId50" Type="http://schemas.openxmlformats.org/officeDocument/2006/relationships/image" Target="../media/image17.png"/><Relationship Id="rId55" Type="http://schemas.openxmlformats.org/officeDocument/2006/relationships/customXml" Target="../ink/ink18.xml"/><Relationship Id="rId76" Type="http://schemas.openxmlformats.org/officeDocument/2006/relationships/image" Target="../media/image24.png"/><Relationship Id="rId7" Type="http://schemas.openxmlformats.org/officeDocument/2006/relationships/hyperlink" Target="https://pubmed.ncbi.nlm.nih.gov/17705959/" TargetMode="External"/><Relationship Id="rId71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4.xml"/><Relationship Id="rId24" Type="http://schemas.openxmlformats.org/officeDocument/2006/relationships/image" Target="../media/image4.png"/><Relationship Id="rId40" Type="http://schemas.openxmlformats.org/officeDocument/2006/relationships/image" Target="../media/image12.png"/><Relationship Id="rId45" Type="http://schemas.openxmlformats.org/officeDocument/2006/relationships/customXml" Target="../ink/ink12.xml"/><Relationship Id="rId66" Type="http://schemas.openxmlformats.org/officeDocument/2006/relationships/customXml" Target="../ink/ink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99">
            <a:extLst>
              <a:ext uri="{FF2B5EF4-FFF2-40B4-BE49-F238E27FC236}">
                <a16:creationId xmlns:a16="http://schemas.microsoft.com/office/drawing/2014/main" id="{6E29A4D0-5186-4CA6-A1CD-35B99B4191F6}"/>
              </a:ext>
            </a:extLst>
          </p:cNvPr>
          <p:cNvSpPr/>
          <p:nvPr/>
        </p:nvSpPr>
        <p:spPr>
          <a:xfrm>
            <a:off x="2029828" y="3456887"/>
            <a:ext cx="5132466" cy="3329452"/>
          </a:xfrm>
          <a:prstGeom prst="roundRect">
            <a:avLst>
              <a:gd name="adj" fmla="val 343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ounded Rectangle 304">
            <a:extLst>
              <a:ext uri="{FF2B5EF4-FFF2-40B4-BE49-F238E27FC236}">
                <a16:creationId xmlns:a16="http://schemas.microsoft.com/office/drawing/2014/main" id="{FC78D385-9F8C-449F-B601-99C0F913104E}"/>
              </a:ext>
            </a:extLst>
          </p:cNvPr>
          <p:cNvSpPr/>
          <p:nvPr/>
        </p:nvSpPr>
        <p:spPr>
          <a:xfrm>
            <a:off x="4003758" y="1237282"/>
            <a:ext cx="3152142" cy="1159535"/>
          </a:xfrm>
          <a:prstGeom prst="roundRect">
            <a:avLst>
              <a:gd name="adj" fmla="val 343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381">
            <a:extLst>
              <a:ext uri="{FF2B5EF4-FFF2-40B4-BE49-F238E27FC236}">
                <a16:creationId xmlns:a16="http://schemas.microsoft.com/office/drawing/2014/main" id="{235D089C-4889-4053-93D1-51D8A1927372}"/>
              </a:ext>
            </a:extLst>
          </p:cNvPr>
          <p:cNvSpPr/>
          <p:nvPr/>
        </p:nvSpPr>
        <p:spPr>
          <a:xfrm>
            <a:off x="7217461" y="6060501"/>
            <a:ext cx="1876167" cy="717586"/>
          </a:xfrm>
          <a:prstGeom prst="roundRect">
            <a:avLst>
              <a:gd name="adj" fmla="val 343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380">
            <a:extLst>
              <a:ext uri="{FF2B5EF4-FFF2-40B4-BE49-F238E27FC236}">
                <a16:creationId xmlns:a16="http://schemas.microsoft.com/office/drawing/2014/main" id="{0D3ADDC3-DC22-4060-83D3-36A183B0F4F9}"/>
              </a:ext>
            </a:extLst>
          </p:cNvPr>
          <p:cNvSpPr/>
          <p:nvPr/>
        </p:nvSpPr>
        <p:spPr>
          <a:xfrm>
            <a:off x="7208273" y="4575758"/>
            <a:ext cx="1871933" cy="1448275"/>
          </a:xfrm>
          <a:prstGeom prst="roundRect">
            <a:avLst>
              <a:gd name="adj" fmla="val 343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378">
            <a:extLst>
              <a:ext uri="{FF2B5EF4-FFF2-40B4-BE49-F238E27FC236}">
                <a16:creationId xmlns:a16="http://schemas.microsoft.com/office/drawing/2014/main" id="{4AAA3B2A-BB44-4E47-99A3-626BC44AA38F}"/>
              </a:ext>
            </a:extLst>
          </p:cNvPr>
          <p:cNvSpPr/>
          <p:nvPr/>
        </p:nvSpPr>
        <p:spPr>
          <a:xfrm>
            <a:off x="7205597" y="855561"/>
            <a:ext cx="1876135" cy="3683729"/>
          </a:xfrm>
          <a:prstGeom prst="roundRect">
            <a:avLst>
              <a:gd name="adj" fmla="val 3439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303">
            <a:extLst>
              <a:ext uri="{FF2B5EF4-FFF2-40B4-BE49-F238E27FC236}">
                <a16:creationId xmlns:a16="http://schemas.microsoft.com/office/drawing/2014/main" id="{C33E6197-42E7-4149-AEF4-E0C50B1E96EE}"/>
              </a:ext>
            </a:extLst>
          </p:cNvPr>
          <p:cNvSpPr/>
          <p:nvPr/>
        </p:nvSpPr>
        <p:spPr>
          <a:xfrm>
            <a:off x="3995054" y="2328233"/>
            <a:ext cx="3167240" cy="1221366"/>
          </a:xfrm>
          <a:prstGeom prst="roundRect">
            <a:avLst>
              <a:gd name="adj" fmla="val 343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38">
            <a:extLst>
              <a:ext uri="{FF2B5EF4-FFF2-40B4-BE49-F238E27FC236}">
                <a16:creationId xmlns:a16="http://schemas.microsoft.com/office/drawing/2014/main" id="{643BD1DB-8E21-41D6-B004-663D4C84EFAD}"/>
              </a:ext>
            </a:extLst>
          </p:cNvPr>
          <p:cNvSpPr/>
          <p:nvPr/>
        </p:nvSpPr>
        <p:spPr>
          <a:xfrm>
            <a:off x="85724" y="4213768"/>
            <a:ext cx="1881926" cy="2207815"/>
          </a:xfrm>
          <a:prstGeom prst="roundRect">
            <a:avLst>
              <a:gd name="adj" fmla="val 343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Same Side Corner Rectangle 3">
            <a:extLst>
              <a:ext uri="{FF2B5EF4-FFF2-40B4-BE49-F238E27FC236}">
                <a16:creationId xmlns:a16="http://schemas.microsoft.com/office/drawing/2014/main" id="{CD149760-E586-4244-808A-900CCA9584B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4">
            <a:extLst>
              <a:ext uri="{FF2B5EF4-FFF2-40B4-BE49-F238E27FC236}">
                <a16:creationId xmlns:a16="http://schemas.microsoft.com/office/drawing/2014/main" id="{E5AD7163-F8FB-41B1-B3E5-3A6DCDAEAE0C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422DAA4-D7DB-40DB-81A0-5059505CD762}"/>
              </a:ext>
            </a:extLst>
          </p:cNvPr>
          <p:cNvSpPr/>
          <p:nvPr/>
        </p:nvSpPr>
        <p:spPr>
          <a:xfrm>
            <a:off x="2608926" y="28626"/>
            <a:ext cx="2211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dirty="0">
                <a:latin typeface="+mj-lt"/>
              </a:rPr>
              <a:t>by </a:t>
            </a:r>
            <a:r>
              <a:rPr lang="en-US" sz="1100" b="1" dirty="0">
                <a:latin typeface="+mj-lt"/>
              </a:rPr>
              <a:t>Nick Mark</a:t>
            </a:r>
            <a:r>
              <a:rPr lang="en-US" sz="1100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MD </a:t>
            </a:r>
            <a:r>
              <a:rPr lang="en-US" sz="1100" dirty="0">
                <a:solidFill>
                  <a:prstClr val="black"/>
                </a:solidFill>
                <a:latin typeface="Calibri Light" panose="020F0302020204030204"/>
              </a:rPr>
              <a:t>&amp; </a:t>
            </a:r>
            <a:r>
              <a:rPr lang="en-US" sz="1100" b="1" dirty="0">
                <a:solidFill>
                  <a:prstClr val="black"/>
                </a:solidFill>
                <a:latin typeface="Calibri Light" panose="020F0302020204030204"/>
              </a:rPr>
              <a:t>Mark </a:t>
            </a:r>
            <a:r>
              <a:rPr lang="en-US" sz="1100" b="1" dirty="0" err="1">
                <a:solidFill>
                  <a:prstClr val="black"/>
                </a:solidFill>
                <a:latin typeface="Calibri Light" panose="020F0302020204030204"/>
              </a:rPr>
              <a:t>Ramzy</a:t>
            </a:r>
            <a:r>
              <a:rPr lang="en-US" sz="1100" dirty="0">
                <a:solidFill>
                  <a:prstClr val="black"/>
                </a:solidFill>
                <a:latin typeface="Calibri Light" panose="020F0302020204030204"/>
              </a:rPr>
              <a:t> 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/>
              </a:rPr>
              <a:t>DO</a:t>
            </a:r>
          </a:p>
          <a:p>
            <a:endParaRPr lang="en-US" sz="900" dirty="0">
              <a:latin typeface="+mj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095707A-B5AC-4811-83B1-0377EB245C6F}"/>
              </a:ext>
            </a:extLst>
          </p:cNvPr>
          <p:cNvSpPr/>
          <p:nvPr/>
        </p:nvSpPr>
        <p:spPr>
          <a:xfrm>
            <a:off x="-42672" y="-127000"/>
            <a:ext cx="2755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cap="small" dirty="0">
                <a:latin typeface="Corbel" panose="020B0503020204020204" pitchFamily="34" charset="0"/>
              </a:rPr>
              <a:t>massive hemoptysis</a:t>
            </a:r>
            <a:endParaRPr lang="en-US" sz="2400" cap="small" dirty="0"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E296A2-CA6B-40E7-B885-788E16EF6269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800" dirty="0"/>
              <a:t>Link to the most current version →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04B4348-CA1C-4EB6-B8BD-E6F120B98F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715" y="599"/>
            <a:ext cx="505226" cy="505226"/>
          </a:xfrm>
          <a:prstGeom prst="rect">
            <a:avLst/>
          </a:prstGeom>
        </p:spPr>
      </p:pic>
      <p:sp>
        <p:nvSpPr>
          <p:cNvPr id="18" name="Freeform 10">
            <a:extLst>
              <a:ext uri="{FF2B5EF4-FFF2-40B4-BE49-F238E27FC236}">
                <a16:creationId xmlns:a16="http://schemas.microsoft.com/office/drawing/2014/main" id="{8B6A41F1-51DC-46A8-A5D1-8114503C1303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BE0355B-7A3A-4924-909D-3A9DFB8FF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497" y="183775"/>
            <a:ext cx="126795" cy="12679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F11124AC-2D00-493C-8661-3CD81D410F37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21" name="Picture 20" descr="A close up of a logo&#10;&#10;Description automatically generated">
              <a:extLst>
                <a:ext uri="{FF2B5EF4-FFF2-40B4-BE49-F238E27FC236}">
                  <a16:creationId xmlns:a16="http://schemas.microsoft.com/office/drawing/2014/main" id="{7F4F7507-FA3F-4D07-8166-58153A495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7AECC94-8542-4D05-8A98-985EF61D694E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1979 Dot Matrix" pitchFamily="2" charset="-79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750C1E11-DD06-4771-A749-23FAAD34DDC6}"/>
              </a:ext>
            </a:extLst>
          </p:cNvPr>
          <p:cNvSpPr/>
          <p:nvPr/>
        </p:nvSpPr>
        <p:spPr>
          <a:xfrm>
            <a:off x="-41833" y="385782"/>
            <a:ext cx="4876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+mj-lt"/>
              </a:rPr>
              <a:t>Hemoptysis</a:t>
            </a:r>
            <a:r>
              <a:rPr lang="en-US" sz="900" dirty="0">
                <a:latin typeface="+mj-lt"/>
              </a:rPr>
              <a:t> = bleeding from below vocal cords</a:t>
            </a:r>
          </a:p>
          <a:p>
            <a:r>
              <a:rPr lang="en-US" sz="900" b="1" dirty="0">
                <a:latin typeface="+mj-lt"/>
              </a:rPr>
              <a:t>Pseudo-hemoptysis</a:t>
            </a:r>
            <a:r>
              <a:rPr lang="en-US" sz="900" dirty="0">
                <a:latin typeface="+mj-lt"/>
              </a:rPr>
              <a:t>  = upper respiratory tract (e.g. epistaxis) or GI bleeding (mimics hemoptysis)</a:t>
            </a:r>
          </a:p>
          <a:p>
            <a:r>
              <a:rPr lang="en-US" sz="900" b="1" dirty="0">
                <a:latin typeface="+mj-lt"/>
              </a:rPr>
              <a:t>Massive hemoptysis = </a:t>
            </a:r>
            <a:r>
              <a:rPr lang="en-US" sz="900" dirty="0">
                <a:latin typeface="+mj-lt"/>
              </a:rPr>
              <a:t>life threatening bleeding, not necessarily </a:t>
            </a:r>
            <a:r>
              <a:rPr lang="en-US" sz="900" dirty="0">
                <a:latin typeface="+mj-lt"/>
                <a:hlinkClick r:id="rId6"/>
              </a:rPr>
              <a:t>defined</a:t>
            </a:r>
            <a:r>
              <a:rPr lang="en-US" sz="900" dirty="0">
                <a:latin typeface="+mj-lt"/>
              </a:rPr>
              <a:t> by the amount (100-1000ml) or rate of bleeding (&gt;100 ml/</a:t>
            </a:r>
            <a:r>
              <a:rPr lang="en-US" sz="900" dirty="0" err="1">
                <a:latin typeface="+mj-lt"/>
              </a:rPr>
              <a:t>hr</a:t>
            </a:r>
            <a:r>
              <a:rPr lang="en-US" sz="900" dirty="0">
                <a:latin typeface="+mj-lt"/>
              </a:rPr>
              <a:t>) but has potential to cause death by asphyxia or blood loss.</a:t>
            </a:r>
            <a:endParaRPr lang="en-US" sz="850" dirty="0">
              <a:latin typeface="+mj-lt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559CEA-9C39-4B26-86BA-FFD17CF32F66}"/>
              </a:ext>
            </a:extLst>
          </p:cNvPr>
          <p:cNvSpPr/>
          <p:nvPr/>
        </p:nvSpPr>
        <p:spPr>
          <a:xfrm>
            <a:off x="-42673" y="243219"/>
            <a:ext cx="90601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DEFINITIONS: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63F83F5-7578-4F49-98A2-71F63CCFA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0499" y="336175"/>
            <a:ext cx="126795" cy="126795"/>
          </a:xfrm>
          <a:prstGeom prst="rect">
            <a:avLst/>
          </a:prstGeom>
        </p:spPr>
      </p:pic>
      <p:sp>
        <p:nvSpPr>
          <p:cNvPr id="26" name="Rounded Rectangle 229">
            <a:extLst>
              <a:ext uri="{FF2B5EF4-FFF2-40B4-BE49-F238E27FC236}">
                <a16:creationId xmlns:a16="http://schemas.microsoft.com/office/drawing/2014/main" id="{32BB2FB7-D34E-4C95-8939-A2FE763C2D63}"/>
              </a:ext>
            </a:extLst>
          </p:cNvPr>
          <p:cNvSpPr/>
          <p:nvPr/>
        </p:nvSpPr>
        <p:spPr>
          <a:xfrm>
            <a:off x="4354329" y="902038"/>
            <a:ext cx="2489595" cy="289615"/>
          </a:xfrm>
          <a:prstGeom prst="roundRect">
            <a:avLst>
              <a:gd name="adj" fmla="val 3439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37">
            <a:extLst>
              <a:ext uri="{FF2B5EF4-FFF2-40B4-BE49-F238E27FC236}">
                <a16:creationId xmlns:a16="http://schemas.microsoft.com/office/drawing/2014/main" id="{BC814187-6263-4577-98DA-F2BF1AFD9760}"/>
              </a:ext>
            </a:extLst>
          </p:cNvPr>
          <p:cNvSpPr/>
          <p:nvPr/>
        </p:nvSpPr>
        <p:spPr>
          <a:xfrm>
            <a:off x="7230360" y="530021"/>
            <a:ext cx="1799737" cy="289071"/>
          </a:xfrm>
          <a:prstGeom prst="roundRect">
            <a:avLst>
              <a:gd name="adj" fmla="val 3439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FA14B5E-0A94-4BE3-A431-9199A1E9DCE6}"/>
              </a:ext>
            </a:extLst>
          </p:cNvPr>
          <p:cNvSpPr/>
          <p:nvPr/>
        </p:nvSpPr>
        <p:spPr>
          <a:xfrm>
            <a:off x="4410079" y="931702"/>
            <a:ext cx="228768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latin typeface="Corbel" panose="020B0503020204020204" pitchFamily="34" charset="0"/>
              </a:rPr>
              <a:t>AIRWAY MANAGEMENT &amp; POSITIONING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6BED96-8DD8-4167-9BE0-B6C07D5CCB38}"/>
              </a:ext>
            </a:extLst>
          </p:cNvPr>
          <p:cNvSpPr/>
          <p:nvPr/>
        </p:nvSpPr>
        <p:spPr>
          <a:xfrm>
            <a:off x="7206688" y="496174"/>
            <a:ext cx="18750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b="1" dirty="0">
                <a:latin typeface="Corbel" panose="020B0503020204020204" pitchFamily="34" charset="0"/>
              </a:rPr>
              <a:t>BLEEDING LOCALIZATION &amp; INTERVENTIONS</a:t>
            </a:r>
          </a:p>
        </p:txBody>
      </p:sp>
      <p:sp>
        <p:nvSpPr>
          <p:cNvPr id="30" name="Rounded Rectangle 302">
            <a:extLst>
              <a:ext uri="{FF2B5EF4-FFF2-40B4-BE49-F238E27FC236}">
                <a16:creationId xmlns:a16="http://schemas.microsoft.com/office/drawing/2014/main" id="{60580D8E-995F-4AC0-B01B-6E32C0CE6288}"/>
              </a:ext>
            </a:extLst>
          </p:cNvPr>
          <p:cNvSpPr/>
          <p:nvPr/>
        </p:nvSpPr>
        <p:spPr>
          <a:xfrm>
            <a:off x="113977" y="1765758"/>
            <a:ext cx="1745634" cy="291476"/>
          </a:xfrm>
          <a:prstGeom prst="roundRect">
            <a:avLst>
              <a:gd name="adj" fmla="val 3439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D15583E-73CE-4F2A-9312-86E9D2F5FD3D}"/>
              </a:ext>
            </a:extLst>
          </p:cNvPr>
          <p:cNvSpPr/>
          <p:nvPr/>
        </p:nvSpPr>
        <p:spPr>
          <a:xfrm>
            <a:off x="631101" y="1796043"/>
            <a:ext cx="77185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Corbel" panose="020B0503020204020204" pitchFamily="34" charset="0"/>
              </a:rPr>
              <a:t>WORKUP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431CDE-7D12-455B-8E44-89BB86EE4101}"/>
              </a:ext>
            </a:extLst>
          </p:cNvPr>
          <p:cNvSpPr txBox="1"/>
          <p:nvPr/>
        </p:nvSpPr>
        <p:spPr>
          <a:xfrm>
            <a:off x="58405" y="4416825"/>
            <a:ext cx="1944011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" b="1" dirty="0"/>
              <a:t>B</a:t>
            </a:r>
            <a:r>
              <a:rPr lang="en-US" sz="850" dirty="0"/>
              <a:t> – </a:t>
            </a:r>
            <a:r>
              <a:rPr lang="en-US" sz="850" b="1" dirty="0"/>
              <a:t>B</a:t>
            </a:r>
            <a:r>
              <a:rPr lang="en-US" sz="850" dirty="0"/>
              <a:t>ronchitis / </a:t>
            </a:r>
            <a:r>
              <a:rPr lang="en-US" sz="850" b="1" dirty="0">
                <a:solidFill>
                  <a:srgbClr val="C00000"/>
                </a:solidFill>
              </a:rPr>
              <a:t>B</a:t>
            </a:r>
            <a:r>
              <a:rPr lang="en-US" sz="850" dirty="0">
                <a:solidFill>
                  <a:srgbClr val="C00000"/>
                </a:solidFill>
              </a:rPr>
              <a:t>ronchiectasis</a:t>
            </a:r>
          </a:p>
          <a:p>
            <a:r>
              <a:rPr lang="en-US" sz="850" b="1" dirty="0"/>
              <a:t>A</a:t>
            </a:r>
            <a:r>
              <a:rPr lang="en-US" sz="850" dirty="0"/>
              <a:t> – </a:t>
            </a:r>
            <a:r>
              <a:rPr lang="en-US" sz="850" b="1" dirty="0"/>
              <a:t>A</a:t>
            </a:r>
            <a:r>
              <a:rPr lang="en-US" sz="850" dirty="0"/>
              <a:t>spergilloma / </a:t>
            </a:r>
            <a:r>
              <a:rPr lang="en-US" sz="850" b="1" dirty="0"/>
              <a:t>A</a:t>
            </a:r>
            <a:r>
              <a:rPr lang="en-US" sz="850" dirty="0"/>
              <a:t>V Malformation</a:t>
            </a:r>
          </a:p>
          <a:p>
            <a:r>
              <a:rPr lang="en-US" sz="850" b="1" dirty="0"/>
              <a:t>T</a:t>
            </a:r>
            <a:r>
              <a:rPr lang="en-US" sz="850" dirty="0"/>
              <a:t> – </a:t>
            </a:r>
            <a:r>
              <a:rPr lang="en-US" sz="850" b="1" dirty="0">
                <a:solidFill>
                  <a:srgbClr val="C00000"/>
                </a:solidFill>
              </a:rPr>
              <a:t>T</a:t>
            </a:r>
            <a:r>
              <a:rPr lang="en-US" sz="850" dirty="0">
                <a:solidFill>
                  <a:srgbClr val="C00000"/>
                </a:solidFill>
              </a:rPr>
              <a:t>uberculosis </a:t>
            </a:r>
            <a:endParaRPr lang="en-US" sz="850" b="1" dirty="0">
              <a:solidFill>
                <a:srgbClr val="C00000"/>
              </a:solidFill>
            </a:endParaRPr>
          </a:p>
          <a:p>
            <a:r>
              <a:rPr lang="en-US" sz="850" b="1" dirty="0"/>
              <a:t>T</a:t>
            </a:r>
            <a:r>
              <a:rPr lang="en-US" sz="850" dirty="0"/>
              <a:t> – </a:t>
            </a:r>
            <a:r>
              <a:rPr lang="en-US" sz="850" b="1" dirty="0"/>
              <a:t>T</a:t>
            </a:r>
            <a:r>
              <a:rPr lang="en-US" sz="850" dirty="0"/>
              <a:t>racheal-innominate Fistula</a:t>
            </a:r>
          </a:p>
          <a:p>
            <a:r>
              <a:rPr lang="en-US" sz="850" b="1" dirty="0"/>
              <a:t>L</a:t>
            </a:r>
            <a:r>
              <a:rPr lang="en-US" sz="850" dirty="0"/>
              <a:t> – </a:t>
            </a:r>
            <a:r>
              <a:rPr lang="en-US" sz="850" b="1" dirty="0"/>
              <a:t>L</a:t>
            </a:r>
            <a:r>
              <a:rPr lang="en-US" sz="850" dirty="0"/>
              <a:t>ung Cancer/metastasis or Abscess</a:t>
            </a:r>
          </a:p>
          <a:p>
            <a:r>
              <a:rPr lang="en-US" sz="850" b="1" dirty="0"/>
              <a:t>E</a:t>
            </a:r>
            <a:r>
              <a:rPr lang="en-US" sz="850" dirty="0"/>
              <a:t> – Pulmonary </a:t>
            </a:r>
            <a:r>
              <a:rPr lang="en-US" sz="850" b="1" dirty="0"/>
              <a:t>E</a:t>
            </a:r>
            <a:r>
              <a:rPr lang="en-US" sz="850" dirty="0"/>
              <a:t>mbolism</a:t>
            </a:r>
          </a:p>
          <a:p>
            <a:r>
              <a:rPr lang="en-US" sz="850" b="1" dirty="0"/>
              <a:t>C</a:t>
            </a:r>
            <a:r>
              <a:rPr lang="en-US" sz="850" dirty="0"/>
              <a:t> – </a:t>
            </a:r>
            <a:r>
              <a:rPr lang="en-US" sz="850" b="1" dirty="0"/>
              <a:t>C</a:t>
            </a:r>
            <a:r>
              <a:rPr lang="en-US" sz="850" dirty="0"/>
              <a:t>ocaine / </a:t>
            </a:r>
            <a:r>
              <a:rPr lang="en-US" sz="850" b="1" dirty="0"/>
              <a:t>C</a:t>
            </a:r>
            <a:r>
              <a:rPr lang="en-US" sz="850" dirty="0"/>
              <a:t>oagulopathy / </a:t>
            </a:r>
            <a:r>
              <a:rPr lang="en-US" sz="850" b="1" dirty="0" err="1"/>
              <a:t>C</a:t>
            </a:r>
            <a:r>
              <a:rPr lang="en-US" sz="850" dirty="0" err="1"/>
              <a:t>atemenial</a:t>
            </a:r>
            <a:r>
              <a:rPr lang="en-US" sz="850" dirty="0"/>
              <a:t> / </a:t>
            </a:r>
            <a:r>
              <a:rPr lang="en-US" sz="850" b="1" dirty="0"/>
              <a:t>C</a:t>
            </a:r>
            <a:r>
              <a:rPr lang="en-US" sz="850" dirty="0"/>
              <a:t>ystic Fibrosis</a:t>
            </a:r>
          </a:p>
          <a:p>
            <a:r>
              <a:rPr lang="en-US" sz="850" b="1" dirty="0"/>
              <a:t>A</a:t>
            </a:r>
            <a:r>
              <a:rPr lang="en-US" sz="850" dirty="0"/>
              <a:t> – </a:t>
            </a:r>
            <a:r>
              <a:rPr lang="en-US" sz="850" b="1" dirty="0"/>
              <a:t>A</a:t>
            </a:r>
            <a:r>
              <a:rPr lang="en-US" sz="850" dirty="0"/>
              <a:t>utoimmune (SLE, vasculitis)</a:t>
            </a:r>
          </a:p>
          <a:p>
            <a:r>
              <a:rPr lang="en-US" sz="850" b="1" dirty="0"/>
              <a:t>A</a:t>
            </a:r>
            <a:r>
              <a:rPr lang="en-US" sz="850" dirty="0"/>
              <a:t> – </a:t>
            </a:r>
            <a:r>
              <a:rPr lang="en-US" sz="850" b="1" dirty="0"/>
              <a:t>A</a:t>
            </a:r>
            <a:r>
              <a:rPr lang="en-US" sz="850" dirty="0"/>
              <a:t>lveolar Hemorrhage (DAH)</a:t>
            </a:r>
          </a:p>
          <a:p>
            <a:r>
              <a:rPr lang="en-US" sz="850" b="1" dirty="0"/>
              <a:t>M</a:t>
            </a:r>
            <a:r>
              <a:rPr lang="en-US" sz="850" dirty="0"/>
              <a:t> – </a:t>
            </a:r>
            <a:r>
              <a:rPr lang="en-US" sz="850" b="1" dirty="0"/>
              <a:t>M</a:t>
            </a:r>
            <a:r>
              <a:rPr lang="en-US" sz="850" dirty="0"/>
              <a:t>itral Stenosis</a:t>
            </a:r>
          </a:p>
          <a:p>
            <a:r>
              <a:rPr lang="en-US" sz="850" b="1" dirty="0"/>
              <a:t>P</a:t>
            </a:r>
            <a:r>
              <a:rPr lang="en-US" sz="850" dirty="0"/>
              <a:t> – </a:t>
            </a:r>
            <a:r>
              <a:rPr lang="en-US" sz="850" b="1" dirty="0"/>
              <a:t>P</a:t>
            </a:r>
            <a:r>
              <a:rPr lang="en-US" sz="850" dirty="0"/>
              <a:t>neumonia / </a:t>
            </a:r>
            <a:r>
              <a:rPr lang="en-US" sz="850" b="1" dirty="0"/>
              <a:t>P</a:t>
            </a:r>
            <a:r>
              <a:rPr lang="en-US" sz="850" dirty="0"/>
              <a:t>aragonimiasis</a:t>
            </a:r>
          </a:p>
          <a:p>
            <a:r>
              <a:rPr lang="en-US" sz="850" dirty="0"/>
              <a:t>+ Iatrogenic (PAC, </a:t>
            </a:r>
            <a:r>
              <a:rPr lang="en-US" sz="850" dirty="0" err="1"/>
              <a:t>TBBx</a:t>
            </a:r>
            <a:r>
              <a:rPr lang="en-US" sz="850" dirty="0"/>
              <a:t>, TI fistula, </a:t>
            </a:r>
            <a:r>
              <a:rPr lang="en-US" sz="850" dirty="0" err="1"/>
              <a:t>etc</a:t>
            </a:r>
            <a:r>
              <a:rPr lang="en-US" sz="850" dirty="0"/>
              <a:t>)</a:t>
            </a:r>
          </a:p>
          <a:p>
            <a:r>
              <a:rPr lang="en-US" sz="850" dirty="0"/>
              <a:t>+ Cryptogenic (up to 18% of cases)</a:t>
            </a:r>
          </a:p>
        </p:txBody>
      </p:sp>
      <p:sp>
        <p:nvSpPr>
          <p:cNvPr id="34" name="Rounded Rectangle 190">
            <a:extLst>
              <a:ext uri="{FF2B5EF4-FFF2-40B4-BE49-F238E27FC236}">
                <a16:creationId xmlns:a16="http://schemas.microsoft.com/office/drawing/2014/main" id="{EC1A8F97-29CC-42A8-857B-F103968FD65B}"/>
              </a:ext>
            </a:extLst>
          </p:cNvPr>
          <p:cNvSpPr/>
          <p:nvPr/>
        </p:nvSpPr>
        <p:spPr>
          <a:xfrm>
            <a:off x="85724" y="2084243"/>
            <a:ext cx="1881926" cy="2069376"/>
          </a:xfrm>
          <a:prstGeom prst="roundRect">
            <a:avLst>
              <a:gd name="adj" fmla="val 3439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0429319-FC5C-4969-92A2-AE0E8BEC0634}"/>
              </a:ext>
            </a:extLst>
          </p:cNvPr>
          <p:cNvSpPr/>
          <p:nvPr/>
        </p:nvSpPr>
        <p:spPr>
          <a:xfrm>
            <a:off x="47034" y="2028983"/>
            <a:ext cx="2027035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labs</a:t>
            </a:r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 </a:t>
            </a:r>
            <a:endParaRPr lang="en-US" sz="900" b="1" cap="small" dirty="0">
              <a:solidFill>
                <a:prstClr val="black"/>
              </a:solidFill>
              <a:latin typeface="+mj-lt"/>
              <a:cs typeface="Futura Medium" panose="020B0602020204020303" pitchFamily="34" charset="-79"/>
            </a:endParaRPr>
          </a:p>
          <a:p>
            <a:r>
              <a:rPr lang="en-US" sz="850" dirty="0"/>
              <a:t>·</a:t>
            </a:r>
            <a:r>
              <a:rPr lang="en-US" sz="85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 </a:t>
            </a:r>
            <a:r>
              <a:rPr lang="en-US" sz="850" dirty="0">
                <a:solidFill>
                  <a:prstClr val="black"/>
                </a:solidFill>
              </a:rPr>
              <a:t>CBC, BMP, LFT, PT/PTT/INR, Type &amp; screen</a:t>
            </a:r>
          </a:p>
          <a:p>
            <a:r>
              <a:rPr lang="en-US" sz="850" dirty="0"/>
              <a:t>·  C</a:t>
            </a:r>
            <a:r>
              <a:rPr lang="en-US" sz="850" dirty="0">
                <a:solidFill>
                  <a:prstClr val="black"/>
                </a:solidFill>
              </a:rPr>
              <a:t>onsider </a:t>
            </a:r>
            <a:r>
              <a:rPr lang="en-US" sz="850" dirty="0" err="1">
                <a:solidFill>
                  <a:prstClr val="black"/>
                </a:solidFill>
              </a:rPr>
              <a:t>Thromboelastography</a:t>
            </a:r>
            <a:r>
              <a:rPr lang="en-US" sz="850" dirty="0">
                <a:solidFill>
                  <a:prstClr val="black"/>
                </a:solidFill>
              </a:rPr>
              <a:t> (TEG)</a:t>
            </a:r>
          </a:p>
          <a:p>
            <a:r>
              <a:rPr lang="en-US" sz="850" dirty="0">
                <a:solidFill>
                  <a:prstClr val="black"/>
                </a:solidFill>
              </a:rPr>
              <a:t>(faster, identifies multiple abnormalities)</a:t>
            </a:r>
          </a:p>
          <a:p>
            <a:r>
              <a:rPr lang="en-US" sz="850" dirty="0"/>
              <a:t>·  </a:t>
            </a:r>
            <a:r>
              <a:rPr lang="en-US" sz="850" dirty="0">
                <a:solidFill>
                  <a:prstClr val="black"/>
                </a:solidFill>
              </a:rPr>
              <a:t>Also consider infectious workup &amp;  autoimmune labs (ANA, anti-GBM, </a:t>
            </a:r>
            <a:r>
              <a:rPr lang="en-US" sz="850" dirty="0" err="1">
                <a:solidFill>
                  <a:prstClr val="black"/>
                </a:solidFill>
              </a:rPr>
              <a:t>etc</a:t>
            </a:r>
            <a:r>
              <a:rPr lang="en-US" sz="850" dirty="0">
                <a:solidFill>
                  <a:prstClr val="black"/>
                </a:solidFill>
              </a:rPr>
              <a:t>)</a:t>
            </a:r>
            <a:endParaRPr lang="en-US" sz="850" b="1" cap="small" dirty="0">
              <a:latin typeface="+mj-lt"/>
              <a:cs typeface="Futura Medium" panose="020B0602020204020303" pitchFamily="34" charset="-79"/>
            </a:endParaRPr>
          </a:p>
          <a:p>
            <a:r>
              <a:rPr lang="en-US" sz="1100" b="1" cap="small" dirty="0" err="1">
                <a:latin typeface="Corbel" panose="020B0503020204020204" pitchFamily="34" charset="0"/>
                <a:cs typeface="Futura Medium" panose="020B0602020204020303" pitchFamily="34" charset="-79"/>
              </a:rPr>
              <a:t>cxr</a:t>
            </a:r>
            <a:endParaRPr lang="en-US" sz="11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  <a:p>
            <a:r>
              <a:rPr lang="en-US" sz="850" dirty="0"/>
              <a:t>·</a:t>
            </a:r>
            <a:r>
              <a:rPr lang="en-US" sz="85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 </a:t>
            </a:r>
            <a:r>
              <a:rPr lang="en-US" sz="850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P</a:t>
            </a:r>
            <a:r>
              <a:rPr lang="en-US" sz="850" dirty="0"/>
              <a:t>oor sensitivity to detect bleeding site but a useful first step</a:t>
            </a:r>
          </a:p>
          <a:p>
            <a:r>
              <a:rPr lang="en-US" sz="11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chest </a:t>
            </a:r>
            <a:r>
              <a:rPr lang="en-US" sz="1100" b="1" cap="small" dirty="0" err="1">
                <a:latin typeface="Corbel" panose="020B0503020204020204" pitchFamily="34" charset="0"/>
                <a:cs typeface="Futura Medium" panose="020B0602020204020303" pitchFamily="34" charset="-79"/>
              </a:rPr>
              <a:t>ct</a:t>
            </a:r>
            <a:endParaRPr lang="en-US" sz="1100" b="1" cap="small" dirty="0">
              <a:latin typeface="Corbel" panose="020B0503020204020204" pitchFamily="34" charset="0"/>
              <a:cs typeface="Futura Medium" panose="020B0602020204020303" pitchFamily="34" charset="-79"/>
            </a:endParaRPr>
          </a:p>
          <a:p>
            <a:r>
              <a:rPr lang="en-US" sz="800" dirty="0"/>
              <a:t>·</a:t>
            </a:r>
            <a:r>
              <a:rPr lang="en-US" sz="8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 </a:t>
            </a:r>
            <a:r>
              <a:rPr lang="en-US" sz="800" dirty="0">
                <a:solidFill>
                  <a:prstClr val="black"/>
                </a:solidFill>
              </a:rPr>
              <a:t>Best if PE suspected. Complementary to bronchoscopy. Helps identify bronchial artery anatomy. Limited utility in unstable patient (consider airway prior to scanning)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0AB35DE-4924-4721-9555-1B827CA81A24}"/>
              </a:ext>
            </a:extLst>
          </p:cNvPr>
          <p:cNvGrpSpPr/>
          <p:nvPr/>
        </p:nvGrpSpPr>
        <p:grpSpPr>
          <a:xfrm>
            <a:off x="1988100" y="1530903"/>
            <a:ext cx="2051155" cy="1883709"/>
            <a:chOff x="1988100" y="1530903"/>
            <a:chExt cx="2051155" cy="1883709"/>
          </a:xfrm>
        </p:grpSpPr>
        <p:sp>
          <p:nvSpPr>
            <p:cNvPr id="37" name="Rounded Rectangle 228">
              <a:extLst>
                <a:ext uri="{FF2B5EF4-FFF2-40B4-BE49-F238E27FC236}">
                  <a16:creationId xmlns:a16="http://schemas.microsoft.com/office/drawing/2014/main" id="{AAB6EFEC-38E6-425A-BAA0-98373DE5564B}"/>
                </a:ext>
              </a:extLst>
            </p:cNvPr>
            <p:cNvSpPr/>
            <p:nvPr/>
          </p:nvSpPr>
          <p:spPr>
            <a:xfrm>
              <a:off x="2114792" y="1530903"/>
              <a:ext cx="1724758" cy="289072"/>
            </a:xfrm>
            <a:prstGeom prst="roundRect">
              <a:avLst>
                <a:gd name="adj" fmla="val 3439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4AA6C7E-C125-4A19-AF2B-C6F6FE50687A}"/>
                </a:ext>
              </a:extLst>
            </p:cNvPr>
            <p:cNvSpPr/>
            <p:nvPr/>
          </p:nvSpPr>
          <p:spPr>
            <a:xfrm>
              <a:off x="2196090" y="1565087"/>
              <a:ext cx="155333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00" b="1" dirty="0">
                  <a:latin typeface="Corbel" panose="020B0503020204020204" pitchFamily="34" charset="0"/>
                </a:rPr>
                <a:t>GENERAL MANAGMENT</a:t>
              </a:r>
            </a:p>
          </p:txBody>
        </p:sp>
        <p:sp>
          <p:nvSpPr>
            <p:cNvPr id="40" name="Rounded Rectangle 193">
              <a:extLst>
                <a:ext uri="{FF2B5EF4-FFF2-40B4-BE49-F238E27FC236}">
                  <a16:creationId xmlns:a16="http://schemas.microsoft.com/office/drawing/2014/main" id="{0C0D5D7D-D814-4A7B-82A7-441F5A2F642F}"/>
                </a:ext>
              </a:extLst>
            </p:cNvPr>
            <p:cNvSpPr/>
            <p:nvPr/>
          </p:nvSpPr>
          <p:spPr>
            <a:xfrm>
              <a:off x="2039898" y="1849104"/>
              <a:ext cx="1913973" cy="1549572"/>
            </a:xfrm>
            <a:prstGeom prst="roundRect">
              <a:avLst>
                <a:gd name="adj" fmla="val 343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D2E5290-8FE1-43DC-A807-7A0724146DF6}"/>
                </a:ext>
              </a:extLst>
            </p:cNvPr>
            <p:cNvSpPr/>
            <p:nvPr/>
          </p:nvSpPr>
          <p:spPr>
            <a:xfrm>
              <a:off x="1988100" y="1821868"/>
              <a:ext cx="2051155" cy="15927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cap="small" dirty="0">
                  <a:latin typeface="Corbel" panose="020B0503020204020204" pitchFamily="34" charset="0"/>
                  <a:cs typeface="Futura Medium" panose="020B0602020204020303" pitchFamily="34" charset="-79"/>
                </a:rPr>
                <a:t>correct coagulopathy</a:t>
              </a:r>
            </a:p>
            <a:p>
              <a:r>
                <a:rPr lang="en-US" sz="850" dirty="0"/>
                <a:t>· </a:t>
              </a:r>
              <a:r>
                <a:rPr lang="en-US" sz="850" dirty="0">
                  <a:solidFill>
                    <a:prstClr val="black"/>
                  </a:solidFill>
                  <a:latin typeface="Calibri Light" panose="020F0302020204030204"/>
                </a:rPr>
                <a:t>Reverse anticoagulants (FFP, </a:t>
              </a:r>
              <a:r>
                <a:rPr lang="en-US" sz="850" dirty="0" err="1">
                  <a:solidFill>
                    <a:prstClr val="black"/>
                  </a:solidFill>
                  <a:latin typeface="Calibri Light" panose="020F0302020204030204"/>
                </a:rPr>
                <a:t>Cryo</a:t>
              </a:r>
              <a:r>
                <a:rPr lang="en-US" sz="850" dirty="0">
                  <a:solidFill>
                    <a:prstClr val="black"/>
                  </a:solidFill>
                  <a:latin typeface="Calibri Light" panose="020F0302020204030204"/>
                </a:rPr>
                <a:t>, Vit K)</a:t>
              </a:r>
            </a:p>
            <a:p>
              <a:r>
                <a:rPr lang="en-US" sz="850" dirty="0"/>
                <a:t>· </a:t>
              </a:r>
              <a:r>
                <a:rPr lang="en-US" sz="850" dirty="0">
                  <a:solidFill>
                    <a:prstClr val="black"/>
                  </a:solidFill>
                  <a:latin typeface="Calibri Light" panose="020F0302020204030204"/>
                </a:rPr>
                <a:t>Treat platelet dysfunction (</a:t>
              </a:r>
              <a:r>
                <a:rPr lang="en-US" sz="850" dirty="0" err="1">
                  <a:solidFill>
                    <a:prstClr val="black"/>
                  </a:solidFill>
                  <a:latin typeface="Calibri Light" panose="020F0302020204030204"/>
                </a:rPr>
                <a:t>ddAVP</a:t>
              </a:r>
              <a:r>
                <a:rPr lang="en-US" sz="850" dirty="0">
                  <a:solidFill>
                    <a:prstClr val="black"/>
                  </a:solidFill>
                  <a:latin typeface="Calibri Light" panose="020F0302020204030204"/>
                </a:rPr>
                <a:t>)</a:t>
              </a:r>
            </a:p>
            <a:p>
              <a:pPr lvl="0"/>
              <a:r>
                <a:rPr lang="en-US" sz="1100" b="1" cap="small" dirty="0">
                  <a:solidFill>
                    <a:prstClr val="black"/>
                  </a:solidFill>
                  <a:latin typeface="Corbel" panose="020B0503020204020204" pitchFamily="34" charset="0"/>
                  <a:cs typeface="Futura Medium" panose="020B0602020204020303" pitchFamily="34" charset="-79"/>
                </a:rPr>
                <a:t>transfuse if necessary</a:t>
              </a:r>
            </a:p>
            <a:p>
              <a:r>
                <a:rPr lang="en-US" sz="900" dirty="0">
                  <a:solidFill>
                    <a:prstClr val="black"/>
                  </a:solidFill>
                </a:rPr>
                <a:t>· </a:t>
              </a:r>
              <a:r>
                <a:rPr lang="en-US" sz="850" dirty="0">
                  <a:solidFill>
                    <a:prstClr val="black"/>
                  </a:solidFill>
                  <a:latin typeface="Calibri Light" panose="020F0302020204030204"/>
                </a:rPr>
                <a:t>No exact cutoff defined in literature</a:t>
              </a:r>
            </a:p>
            <a:p>
              <a:r>
                <a:rPr lang="en-US" sz="900" dirty="0">
                  <a:solidFill>
                    <a:prstClr val="black"/>
                  </a:solidFill>
                </a:rPr>
                <a:t>· </a:t>
              </a:r>
              <a:r>
                <a:rPr lang="en-US" sz="850" dirty="0">
                  <a:solidFill>
                    <a:prstClr val="black"/>
                  </a:solidFill>
                  <a:latin typeface="+mj-lt"/>
                </a:rPr>
                <a:t>Highly </a:t>
              </a:r>
              <a:r>
                <a:rPr lang="en-US" sz="850" dirty="0">
                  <a:solidFill>
                    <a:prstClr val="black"/>
                  </a:solidFill>
                  <a:latin typeface="Calibri Light" panose="020F0302020204030204"/>
                </a:rPr>
                <a:t>Recommended if </a:t>
              </a:r>
              <a:r>
                <a:rPr lang="en-US" sz="850" dirty="0">
                  <a:solidFill>
                    <a:prstClr val="black"/>
                  </a:solidFill>
                  <a:latin typeface="Calibri Light" panose="020F0302020204030204"/>
                  <a:hlinkClick r:id="rId7"/>
                </a:rPr>
                <a:t>Hgb &lt; 10 mg/dL </a:t>
              </a:r>
              <a:r>
                <a:rPr lang="en-US" sz="850" dirty="0">
                  <a:solidFill>
                    <a:prstClr val="black"/>
                  </a:solidFill>
                  <a:latin typeface="Calibri Light" panose="020F0302020204030204"/>
                </a:rPr>
                <a:t> and actively bleeding</a:t>
              </a:r>
              <a:endParaRPr lang="en-US" sz="12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endParaRPr>
            </a:p>
            <a:p>
              <a:r>
                <a:rPr lang="en-US" sz="900" dirty="0">
                  <a:solidFill>
                    <a:prstClr val="black"/>
                  </a:solidFill>
                </a:rPr>
                <a:t>· </a:t>
              </a:r>
              <a:r>
                <a:rPr lang="en-US" sz="850" dirty="0">
                  <a:solidFill>
                    <a:prstClr val="black"/>
                  </a:solidFill>
                  <a:latin typeface="Calibri Light" panose="020F0302020204030204"/>
                  <a:hlinkClick r:id="rId8"/>
                </a:rPr>
                <a:t>Increased mortality </a:t>
              </a:r>
              <a:r>
                <a:rPr lang="en-US" sz="850" dirty="0">
                  <a:solidFill>
                    <a:prstClr val="black"/>
                  </a:solidFill>
                  <a:latin typeface="Calibri Light" panose="020F0302020204030204"/>
                </a:rPr>
                <a:t>if transfusion needed</a:t>
              </a:r>
            </a:p>
            <a:p>
              <a:r>
                <a:rPr lang="en-US" sz="1100" b="1" cap="small" dirty="0">
                  <a:latin typeface="Corbel" panose="020B0503020204020204" pitchFamily="34" charset="0"/>
                  <a:cs typeface="Futura Medium" panose="020B0602020204020303" pitchFamily="34" charset="-79"/>
                </a:rPr>
                <a:t>nebulized </a:t>
              </a:r>
              <a:r>
                <a:rPr lang="en-US" sz="1100" b="1" cap="small" dirty="0" err="1">
                  <a:latin typeface="Corbel" panose="020B0503020204020204" pitchFamily="34" charset="0"/>
                  <a:cs typeface="Futura Medium" panose="020B0602020204020303" pitchFamily="34" charset="-79"/>
                </a:rPr>
                <a:t>txa</a:t>
              </a:r>
              <a:r>
                <a:rPr lang="en-US" sz="1100" b="1" cap="small" dirty="0">
                  <a:latin typeface="Corbel" panose="020B0503020204020204" pitchFamily="34" charset="0"/>
                  <a:cs typeface="Futura Medium" panose="020B0602020204020303" pitchFamily="34" charset="-79"/>
                </a:rPr>
                <a:t> </a:t>
              </a:r>
              <a:r>
                <a:rPr lang="en-US" sz="900" cap="small" dirty="0">
                  <a:cs typeface="Futura Medium" panose="020B0602020204020303" pitchFamily="34" charset="-79"/>
                </a:rPr>
                <a:t>(500 mg/5ml TID)</a:t>
              </a:r>
            </a:p>
            <a:p>
              <a:pPr lvl="0"/>
              <a:r>
                <a:rPr lang="en-US" sz="900" dirty="0">
                  <a:solidFill>
                    <a:prstClr val="black"/>
                  </a:solidFill>
                </a:rPr>
                <a:t>·  </a:t>
              </a:r>
              <a:r>
                <a:rPr lang="en-US" sz="850" dirty="0">
                  <a:solidFill>
                    <a:prstClr val="black"/>
                  </a:solidFill>
                  <a:latin typeface="Calibri Light" panose="020F0302020204030204"/>
                </a:rPr>
                <a:t>Reduces </a:t>
              </a:r>
              <a:r>
                <a:rPr lang="en-US" sz="850" dirty="0">
                  <a:solidFill>
                    <a:prstClr val="black"/>
                  </a:solidFill>
                  <a:latin typeface="Calibri Light" panose="020F0302020204030204"/>
                  <a:hlinkClick r:id="rId9"/>
                </a:rPr>
                <a:t>need for invasive procedures</a:t>
              </a:r>
              <a:endParaRPr lang="en-US" sz="850" dirty="0">
                <a:solidFill>
                  <a:prstClr val="black"/>
                </a:solidFill>
                <a:latin typeface="Calibri Light" panose="020F0302020204030204"/>
              </a:endParaRPr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FA6646D7-4B19-4569-B861-8421C98DF88F}"/>
              </a:ext>
            </a:extLst>
          </p:cNvPr>
          <p:cNvSpPr/>
          <p:nvPr/>
        </p:nvSpPr>
        <p:spPr>
          <a:xfrm>
            <a:off x="58404" y="4196627"/>
            <a:ext cx="13823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2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D/Dx: BATTLECAMP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B932AF8-88FA-4BC1-A1DF-A5504AA42CF7}"/>
              </a:ext>
            </a:extLst>
          </p:cNvPr>
          <p:cNvSpPr/>
          <p:nvPr/>
        </p:nvSpPr>
        <p:spPr>
          <a:xfrm>
            <a:off x="3966760" y="2173206"/>
            <a:ext cx="332895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latin typeface="+mj-lt"/>
              </a:rPr>
              <a:t>An effective cough and preserved airway reflexes may be the best way to protect the airway.</a:t>
            </a:r>
            <a:r>
              <a:rPr lang="en-US" sz="900" i="1" dirty="0">
                <a:latin typeface="+mj-lt"/>
              </a:rPr>
              <a:t> </a:t>
            </a:r>
            <a:r>
              <a:rPr lang="en-US" sz="900" dirty="0">
                <a:latin typeface="+mj-lt"/>
              </a:rPr>
              <a:t>If the patient is unable to clear hemoptysis, or if hypoxemia or altered mental status are present intubation may be necessary. When intubating consider:</a:t>
            </a:r>
          </a:p>
          <a:p>
            <a:r>
              <a:rPr lang="en-US" sz="900" dirty="0"/>
              <a:t>· 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/>
              </a:rPr>
              <a:t>Call for help (high risk for difficult airway) &amp; verbalize airway plan</a:t>
            </a:r>
          </a:p>
          <a:p>
            <a:r>
              <a:rPr lang="en-US" sz="900" dirty="0"/>
              <a:t>· Entire team should 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/>
              </a:rPr>
              <a:t>wear full PPE</a:t>
            </a:r>
            <a:endParaRPr lang="en-US" sz="900" dirty="0"/>
          </a:p>
          <a:p>
            <a:r>
              <a:rPr lang="en-US" sz="900" dirty="0"/>
              <a:t>· 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/>
              </a:rPr>
              <a:t>Try to minimize risk of losing visibility: head-up positioning; use of DL instead of VL; have two large suctions ± 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/>
                <a:hlinkClick r:id="rId10"/>
              </a:rPr>
              <a:t>meconium aspirator</a:t>
            </a:r>
            <a:endParaRPr lang="en-US" sz="900" dirty="0">
              <a:solidFill>
                <a:prstClr val="black"/>
              </a:solidFill>
              <a:latin typeface="Calibri Light" panose="020F0302020204030204"/>
            </a:endParaRPr>
          </a:p>
          <a:p>
            <a:r>
              <a:rPr lang="en-US" sz="900" dirty="0"/>
              <a:t>· 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/>
              </a:rPr>
              <a:t>Consider the choice of ETT; weight </a:t>
            </a:r>
            <a:r>
              <a:rPr lang="en-US" sz="900" b="1" dirty="0">
                <a:solidFill>
                  <a:prstClr val="black"/>
                </a:solidFill>
                <a:latin typeface="Calibri Light" panose="020F0302020204030204"/>
              </a:rPr>
              <a:t>the pros/cons of each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/>
              </a:rPr>
              <a:t>:</a:t>
            </a:r>
            <a:endParaRPr lang="en-US" sz="900" dirty="0">
              <a:latin typeface="+mj-lt"/>
            </a:endParaRPr>
          </a:p>
        </p:txBody>
      </p:sp>
      <p:sp>
        <p:nvSpPr>
          <p:cNvPr id="44" name="Freeform 200">
            <a:extLst>
              <a:ext uri="{FF2B5EF4-FFF2-40B4-BE49-F238E27FC236}">
                <a16:creationId xmlns:a16="http://schemas.microsoft.com/office/drawing/2014/main" id="{03E67C16-A016-4099-9A07-8B763BA7F68D}"/>
              </a:ext>
            </a:extLst>
          </p:cNvPr>
          <p:cNvSpPr/>
          <p:nvPr/>
        </p:nvSpPr>
        <p:spPr>
          <a:xfrm rot="640727">
            <a:off x="3863760" y="6232547"/>
            <a:ext cx="57150" cy="100022"/>
          </a:xfrm>
          <a:custGeom>
            <a:avLst/>
            <a:gdLst>
              <a:gd name="connsiteX0" fmla="*/ 12700 w 57150"/>
              <a:gd name="connsiteY0" fmla="*/ 753 h 100022"/>
              <a:gd name="connsiteX1" fmla="*/ 6350 w 57150"/>
              <a:gd name="connsiteY1" fmla="*/ 32503 h 100022"/>
              <a:gd name="connsiteX2" fmla="*/ 0 w 57150"/>
              <a:gd name="connsiteY2" fmla="*/ 42028 h 100022"/>
              <a:gd name="connsiteX3" fmla="*/ 3175 w 57150"/>
              <a:gd name="connsiteY3" fmla="*/ 61078 h 100022"/>
              <a:gd name="connsiteX4" fmla="*/ 22225 w 57150"/>
              <a:gd name="connsiteY4" fmla="*/ 70603 h 100022"/>
              <a:gd name="connsiteX5" fmla="*/ 41275 w 57150"/>
              <a:gd name="connsiteY5" fmla="*/ 83303 h 100022"/>
              <a:gd name="connsiteX6" fmla="*/ 50800 w 57150"/>
              <a:gd name="connsiteY6" fmla="*/ 89653 h 100022"/>
              <a:gd name="connsiteX7" fmla="*/ 57150 w 57150"/>
              <a:gd name="connsiteY7" fmla="*/ 99178 h 100022"/>
              <a:gd name="connsiteX8" fmla="*/ 50800 w 57150"/>
              <a:gd name="connsiteY8" fmla="*/ 80128 h 100022"/>
              <a:gd name="connsiteX9" fmla="*/ 31750 w 57150"/>
              <a:gd name="connsiteY9" fmla="*/ 64253 h 100022"/>
              <a:gd name="connsiteX10" fmla="*/ 25400 w 57150"/>
              <a:gd name="connsiteY10" fmla="*/ 45203 h 100022"/>
              <a:gd name="connsiteX11" fmla="*/ 22225 w 57150"/>
              <a:gd name="connsiteY11" fmla="*/ 29328 h 100022"/>
              <a:gd name="connsiteX12" fmla="*/ 15875 w 57150"/>
              <a:gd name="connsiteY12" fmla="*/ 19803 h 100022"/>
              <a:gd name="connsiteX13" fmla="*/ 12700 w 57150"/>
              <a:gd name="connsiteY13" fmla="*/ 10278 h 100022"/>
              <a:gd name="connsiteX14" fmla="*/ 12700 w 57150"/>
              <a:gd name="connsiteY14" fmla="*/ 753 h 10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50" h="100022">
                <a:moveTo>
                  <a:pt x="12700" y="753"/>
                </a:moveTo>
                <a:cubicBezTo>
                  <a:pt x="11642" y="4457"/>
                  <a:pt x="10783" y="23637"/>
                  <a:pt x="6350" y="32503"/>
                </a:cubicBezTo>
                <a:cubicBezTo>
                  <a:pt x="4643" y="35916"/>
                  <a:pt x="2117" y="38853"/>
                  <a:pt x="0" y="42028"/>
                </a:cubicBezTo>
                <a:cubicBezTo>
                  <a:pt x="1058" y="48378"/>
                  <a:pt x="296" y="55320"/>
                  <a:pt x="3175" y="61078"/>
                </a:cubicBezTo>
                <a:cubicBezTo>
                  <a:pt x="6428" y="67583"/>
                  <a:pt x="17023" y="67713"/>
                  <a:pt x="22225" y="70603"/>
                </a:cubicBezTo>
                <a:cubicBezTo>
                  <a:pt x="28896" y="74309"/>
                  <a:pt x="34925" y="79070"/>
                  <a:pt x="41275" y="83303"/>
                </a:cubicBezTo>
                <a:lnTo>
                  <a:pt x="50800" y="89653"/>
                </a:lnTo>
                <a:cubicBezTo>
                  <a:pt x="52917" y="92828"/>
                  <a:pt x="57150" y="102994"/>
                  <a:pt x="57150" y="99178"/>
                </a:cubicBezTo>
                <a:cubicBezTo>
                  <a:pt x="57150" y="92485"/>
                  <a:pt x="55533" y="84861"/>
                  <a:pt x="50800" y="80128"/>
                </a:cubicBezTo>
                <a:cubicBezTo>
                  <a:pt x="38577" y="67905"/>
                  <a:pt x="45011" y="73094"/>
                  <a:pt x="31750" y="64253"/>
                </a:cubicBezTo>
                <a:cubicBezTo>
                  <a:pt x="29633" y="57903"/>
                  <a:pt x="26713" y="51767"/>
                  <a:pt x="25400" y="45203"/>
                </a:cubicBezTo>
                <a:cubicBezTo>
                  <a:pt x="24342" y="39911"/>
                  <a:pt x="24120" y="34381"/>
                  <a:pt x="22225" y="29328"/>
                </a:cubicBezTo>
                <a:cubicBezTo>
                  <a:pt x="20885" y="25755"/>
                  <a:pt x="17582" y="23216"/>
                  <a:pt x="15875" y="19803"/>
                </a:cubicBezTo>
                <a:cubicBezTo>
                  <a:pt x="14378" y="16810"/>
                  <a:pt x="13943" y="13385"/>
                  <a:pt x="12700" y="10278"/>
                </a:cubicBezTo>
                <a:cubicBezTo>
                  <a:pt x="11821" y="8081"/>
                  <a:pt x="13758" y="-2951"/>
                  <a:pt x="12700" y="753"/>
                </a:cubicBezTo>
                <a:close/>
              </a:path>
            </a:pathLst>
          </a:custGeom>
          <a:gradFill>
            <a:gsLst>
              <a:gs pos="46000">
                <a:srgbClr val="C00000"/>
              </a:gs>
              <a:gs pos="100000">
                <a:srgbClr val="C00000">
                  <a:alpha val="51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Freeform 201">
            <a:extLst>
              <a:ext uri="{FF2B5EF4-FFF2-40B4-BE49-F238E27FC236}">
                <a16:creationId xmlns:a16="http://schemas.microsoft.com/office/drawing/2014/main" id="{896755C1-DDEC-467D-B19D-A56D887B0882}"/>
              </a:ext>
            </a:extLst>
          </p:cNvPr>
          <p:cNvSpPr/>
          <p:nvPr/>
        </p:nvSpPr>
        <p:spPr>
          <a:xfrm>
            <a:off x="5090242" y="6500937"/>
            <a:ext cx="108270" cy="163671"/>
          </a:xfrm>
          <a:custGeom>
            <a:avLst/>
            <a:gdLst>
              <a:gd name="connsiteX0" fmla="*/ 1615 w 99238"/>
              <a:gd name="connsiteY0" fmla="*/ 36124 h 150017"/>
              <a:gd name="connsiteX1" fmla="*/ 4869 w 99238"/>
              <a:gd name="connsiteY1" fmla="*/ 3583 h 150017"/>
              <a:gd name="connsiteX2" fmla="*/ 17886 w 99238"/>
              <a:gd name="connsiteY2" fmla="*/ 16600 h 150017"/>
              <a:gd name="connsiteX3" fmla="*/ 21140 w 99238"/>
              <a:gd name="connsiteY3" fmla="*/ 329 h 150017"/>
              <a:gd name="connsiteX4" fmla="*/ 27648 w 99238"/>
              <a:gd name="connsiteY4" fmla="*/ 10091 h 150017"/>
              <a:gd name="connsiteX5" fmla="*/ 47173 w 99238"/>
              <a:gd name="connsiteY5" fmla="*/ 19854 h 150017"/>
              <a:gd name="connsiteX6" fmla="*/ 56935 w 99238"/>
              <a:gd name="connsiteY6" fmla="*/ 39378 h 150017"/>
              <a:gd name="connsiteX7" fmla="*/ 66697 w 99238"/>
              <a:gd name="connsiteY7" fmla="*/ 45886 h 150017"/>
              <a:gd name="connsiteX8" fmla="*/ 69951 w 99238"/>
              <a:gd name="connsiteY8" fmla="*/ 55649 h 150017"/>
              <a:gd name="connsiteX9" fmla="*/ 82968 w 99238"/>
              <a:gd name="connsiteY9" fmla="*/ 71919 h 150017"/>
              <a:gd name="connsiteX10" fmla="*/ 89476 w 99238"/>
              <a:gd name="connsiteY10" fmla="*/ 81681 h 150017"/>
              <a:gd name="connsiteX11" fmla="*/ 95984 w 99238"/>
              <a:gd name="connsiteY11" fmla="*/ 101206 h 150017"/>
              <a:gd name="connsiteX12" fmla="*/ 99238 w 99238"/>
              <a:gd name="connsiteY12" fmla="*/ 110968 h 150017"/>
              <a:gd name="connsiteX13" fmla="*/ 95984 w 99238"/>
              <a:gd name="connsiteY13" fmla="*/ 120730 h 150017"/>
              <a:gd name="connsiteX14" fmla="*/ 86222 w 99238"/>
              <a:gd name="connsiteY14" fmla="*/ 123985 h 150017"/>
              <a:gd name="connsiteX15" fmla="*/ 66697 w 99238"/>
              <a:gd name="connsiteY15" fmla="*/ 137001 h 150017"/>
              <a:gd name="connsiteX16" fmla="*/ 56935 w 99238"/>
              <a:gd name="connsiteY16" fmla="*/ 143509 h 150017"/>
              <a:gd name="connsiteX17" fmla="*/ 47173 w 99238"/>
              <a:gd name="connsiteY17" fmla="*/ 150017 h 150017"/>
              <a:gd name="connsiteX18" fmla="*/ 37410 w 99238"/>
              <a:gd name="connsiteY18" fmla="*/ 146763 h 150017"/>
              <a:gd name="connsiteX19" fmla="*/ 30902 w 99238"/>
              <a:gd name="connsiteY19" fmla="*/ 127239 h 150017"/>
              <a:gd name="connsiteX20" fmla="*/ 21140 w 99238"/>
              <a:gd name="connsiteY20" fmla="*/ 81681 h 150017"/>
              <a:gd name="connsiteX21" fmla="*/ 17886 w 99238"/>
              <a:gd name="connsiteY21" fmla="*/ 68665 h 150017"/>
              <a:gd name="connsiteX22" fmla="*/ 14632 w 99238"/>
              <a:gd name="connsiteY22" fmla="*/ 58903 h 150017"/>
              <a:gd name="connsiteX23" fmla="*/ 1615 w 99238"/>
              <a:gd name="connsiteY23" fmla="*/ 36124 h 15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9238" h="150017">
                <a:moveTo>
                  <a:pt x="1615" y="36124"/>
                </a:moveTo>
                <a:cubicBezTo>
                  <a:pt x="-12" y="26904"/>
                  <a:pt x="-2110" y="11957"/>
                  <a:pt x="4869" y="3583"/>
                </a:cubicBezTo>
                <a:cubicBezTo>
                  <a:pt x="8797" y="-1131"/>
                  <a:pt x="17886" y="16600"/>
                  <a:pt x="17886" y="16600"/>
                </a:cubicBezTo>
                <a:cubicBezTo>
                  <a:pt x="18971" y="11176"/>
                  <a:pt x="16538" y="3397"/>
                  <a:pt x="21140" y="329"/>
                </a:cubicBezTo>
                <a:cubicBezTo>
                  <a:pt x="24394" y="-1841"/>
                  <a:pt x="24883" y="7326"/>
                  <a:pt x="27648" y="10091"/>
                </a:cubicBezTo>
                <a:cubicBezTo>
                  <a:pt x="33958" y="16401"/>
                  <a:pt x="39231" y="17207"/>
                  <a:pt x="47173" y="19854"/>
                </a:cubicBezTo>
                <a:cubicBezTo>
                  <a:pt x="49820" y="27794"/>
                  <a:pt x="50627" y="33070"/>
                  <a:pt x="56935" y="39378"/>
                </a:cubicBezTo>
                <a:cubicBezTo>
                  <a:pt x="59700" y="42143"/>
                  <a:pt x="63443" y="43717"/>
                  <a:pt x="66697" y="45886"/>
                </a:cubicBezTo>
                <a:cubicBezTo>
                  <a:pt x="67782" y="49140"/>
                  <a:pt x="68417" y="52581"/>
                  <a:pt x="69951" y="55649"/>
                </a:cubicBezTo>
                <a:cubicBezTo>
                  <a:pt x="76628" y="69005"/>
                  <a:pt x="74896" y="61829"/>
                  <a:pt x="82968" y="71919"/>
                </a:cubicBezTo>
                <a:cubicBezTo>
                  <a:pt x="85411" y="74973"/>
                  <a:pt x="87307" y="78427"/>
                  <a:pt x="89476" y="81681"/>
                </a:cubicBezTo>
                <a:lnTo>
                  <a:pt x="95984" y="101206"/>
                </a:lnTo>
                <a:lnTo>
                  <a:pt x="99238" y="110968"/>
                </a:lnTo>
                <a:cubicBezTo>
                  <a:pt x="98153" y="114222"/>
                  <a:pt x="98409" y="118305"/>
                  <a:pt x="95984" y="120730"/>
                </a:cubicBezTo>
                <a:cubicBezTo>
                  <a:pt x="93559" y="123156"/>
                  <a:pt x="89220" y="122319"/>
                  <a:pt x="86222" y="123985"/>
                </a:cubicBezTo>
                <a:cubicBezTo>
                  <a:pt x="79384" y="127784"/>
                  <a:pt x="73205" y="132662"/>
                  <a:pt x="66697" y="137001"/>
                </a:cubicBezTo>
                <a:lnTo>
                  <a:pt x="56935" y="143509"/>
                </a:lnTo>
                <a:lnTo>
                  <a:pt x="47173" y="150017"/>
                </a:lnTo>
                <a:cubicBezTo>
                  <a:pt x="43919" y="148932"/>
                  <a:pt x="39404" y="149554"/>
                  <a:pt x="37410" y="146763"/>
                </a:cubicBezTo>
                <a:cubicBezTo>
                  <a:pt x="33423" y="141181"/>
                  <a:pt x="30902" y="127239"/>
                  <a:pt x="30902" y="127239"/>
                </a:cubicBezTo>
                <a:cubicBezTo>
                  <a:pt x="26178" y="98892"/>
                  <a:pt x="29248" y="114114"/>
                  <a:pt x="21140" y="81681"/>
                </a:cubicBezTo>
                <a:cubicBezTo>
                  <a:pt x="20055" y="77342"/>
                  <a:pt x="19300" y="72908"/>
                  <a:pt x="17886" y="68665"/>
                </a:cubicBezTo>
                <a:cubicBezTo>
                  <a:pt x="16801" y="65411"/>
                  <a:pt x="16166" y="61971"/>
                  <a:pt x="14632" y="58903"/>
                </a:cubicBezTo>
                <a:cubicBezTo>
                  <a:pt x="12883" y="55405"/>
                  <a:pt x="3242" y="45344"/>
                  <a:pt x="1615" y="36124"/>
                </a:cubicBezTo>
                <a:close/>
              </a:path>
            </a:pathLst>
          </a:custGeom>
          <a:gradFill>
            <a:gsLst>
              <a:gs pos="46000">
                <a:srgbClr val="C00000"/>
              </a:gs>
              <a:gs pos="100000">
                <a:srgbClr val="C00000">
                  <a:alpha val="51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2A4C673-B5D0-453D-944F-86A527243510}"/>
              </a:ext>
            </a:extLst>
          </p:cNvPr>
          <p:cNvSpPr/>
          <p:nvPr/>
        </p:nvSpPr>
        <p:spPr>
          <a:xfrm>
            <a:off x="2031999" y="3604192"/>
            <a:ext cx="10847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/>
              <a:t>· 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/>
              </a:rPr>
              <a:t>Readily available</a:t>
            </a:r>
            <a:endParaRPr lang="en-US" sz="900" b="1" dirty="0"/>
          </a:p>
          <a:p>
            <a:r>
              <a:rPr lang="en-US" sz="900" b="1" dirty="0"/>
              <a:t>· 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/>
              </a:rPr>
              <a:t>Does </a:t>
            </a:r>
            <a:r>
              <a:rPr lang="en-US" sz="900" i="1" dirty="0">
                <a:solidFill>
                  <a:prstClr val="black"/>
                </a:solidFill>
                <a:latin typeface="Calibri Light" panose="020F0302020204030204"/>
              </a:rPr>
              <a:t>not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/>
              </a:rPr>
              <a:t> isolate bleeding</a:t>
            </a:r>
          </a:p>
          <a:p>
            <a:r>
              <a:rPr lang="en-US" sz="900" dirty="0"/>
              <a:t>· 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/>
              </a:rPr>
              <a:t>Does ventilate both lungs</a:t>
            </a:r>
          </a:p>
          <a:p>
            <a:r>
              <a:rPr lang="en-US" sz="900" dirty="0"/>
              <a:t>· If possible, 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/>
              </a:rPr>
              <a:t>use larger size ETT (8.0) to facilitate suctioning &amp; bronchoscopy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6225146-7FA9-4953-943C-0F87581CA7BC}"/>
              </a:ext>
            </a:extLst>
          </p:cNvPr>
          <p:cNvSpPr/>
          <p:nvPr/>
        </p:nvSpPr>
        <p:spPr>
          <a:xfrm>
            <a:off x="4299123" y="3421775"/>
            <a:ext cx="131478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bronchial blocker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8FE6D409-0E05-4CCA-85AC-AEFEF152C2D6}"/>
              </a:ext>
            </a:extLst>
          </p:cNvPr>
          <p:cNvGrpSpPr/>
          <p:nvPr/>
        </p:nvGrpSpPr>
        <p:grpSpPr>
          <a:xfrm>
            <a:off x="3513502" y="5911056"/>
            <a:ext cx="696686" cy="783771"/>
            <a:chOff x="2882672" y="4842121"/>
            <a:chExt cx="696686" cy="783771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84EB68A-8884-421B-8142-F7662B3F9FD1}"/>
                </a:ext>
              </a:extLst>
            </p:cNvPr>
            <p:cNvGrpSpPr/>
            <p:nvPr/>
          </p:nvGrpSpPr>
          <p:grpSpPr>
            <a:xfrm>
              <a:off x="2882672" y="4842121"/>
              <a:ext cx="696686" cy="783771"/>
              <a:chOff x="5257800" y="3058886"/>
              <a:chExt cx="696686" cy="783771"/>
            </a:xfrm>
          </p:grpSpPr>
          <p:sp>
            <p:nvSpPr>
              <p:cNvPr id="52" name="Freeform 208">
                <a:extLst>
                  <a:ext uri="{FF2B5EF4-FFF2-40B4-BE49-F238E27FC236}">
                    <a16:creationId xmlns:a16="http://schemas.microsoft.com/office/drawing/2014/main" id="{1A931C46-FA9A-43D6-BD7D-2193CAEA0BBB}"/>
                  </a:ext>
                </a:extLst>
              </p:cNvPr>
              <p:cNvSpPr/>
              <p:nvPr/>
            </p:nvSpPr>
            <p:spPr>
              <a:xfrm>
                <a:off x="5290457" y="3069771"/>
                <a:ext cx="225176" cy="521614"/>
              </a:xfrm>
              <a:custGeom>
                <a:avLst/>
                <a:gdLst>
                  <a:gd name="connsiteX0" fmla="*/ 206829 w 225176"/>
                  <a:gd name="connsiteY0" fmla="*/ 0 h 521614"/>
                  <a:gd name="connsiteX1" fmla="*/ 217714 w 225176"/>
                  <a:gd name="connsiteY1" fmla="*/ 348343 h 521614"/>
                  <a:gd name="connsiteX2" fmla="*/ 108857 w 225176"/>
                  <a:gd name="connsiteY2" fmla="*/ 511629 h 521614"/>
                  <a:gd name="connsiteX3" fmla="*/ 0 w 225176"/>
                  <a:gd name="connsiteY3" fmla="*/ 489858 h 52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176" h="521614">
                    <a:moveTo>
                      <a:pt x="206829" y="0"/>
                    </a:moveTo>
                    <a:cubicBezTo>
                      <a:pt x="220436" y="131536"/>
                      <a:pt x="234043" y="263072"/>
                      <a:pt x="217714" y="348343"/>
                    </a:cubicBezTo>
                    <a:cubicBezTo>
                      <a:pt x="201385" y="433614"/>
                      <a:pt x="145143" y="488043"/>
                      <a:pt x="108857" y="511629"/>
                    </a:cubicBezTo>
                    <a:cubicBezTo>
                      <a:pt x="72571" y="535215"/>
                      <a:pt x="36285" y="512536"/>
                      <a:pt x="0" y="48985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Freeform 209">
                <a:extLst>
                  <a:ext uri="{FF2B5EF4-FFF2-40B4-BE49-F238E27FC236}">
                    <a16:creationId xmlns:a16="http://schemas.microsoft.com/office/drawing/2014/main" id="{FCCAF238-EFA4-4164-9F86-41214242DB21}"/>
                  </a:ext>
                </a:extLst>
              </p:cNvPr>
              <p:cNvSpPr/>
              <p:nvPr/>
            </p:nvSpPr>
            <p:spPr>
              <a:xfrm>
                <a:off x="5257800" y="3624943"/>
                <a:ext cx="76508" cy="195943"/>
              </a:xfrm>
              <a:custGeom>
                <a:avLst/>
                <a:gdLst>
                  <a:gd name="connsiteX0" fmla="*/ 0 w 76508"/>
                  <a:gd name="connsiteY0" fmla="*/ 0 h 195943"/>
                  <a:gd name="connsiteX1" fmla="*/ 76200 w 76508"/>
                  <a:gd name="connsiteY1" fmla="*/ 65315 h 195943"/>
                  <a:gd name="connsiteX2" fmla="*/ 21771 w 76508"/>
                  <a:gd name="connsiteY2" fmla="*/ 195943 h 195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508" h="195943">
                    <a:moveTo>
                      <a:pt x="0" y="0"/>
                    </a:moveTo>
                    <a:cubicBezTo>
                      <a:pt x="36286" y="16329"/>
                      <a:pt x="72572" y="32658"/>
                      <a:pt x="76200" y="65315"/>
                    </a:cubicBezTo>
                    <a:cubicBezTo>
                      <a:pt x="79828" y="97972"/>
                      <a:pt x="50799" y="146957"/>
                      <a:pt x="21771" y="19594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reeform 210">
                <a:extLst>
                  <a:ext uri="{FF2B5EF4-FFF2-40B4-BE49-F238E27FC236}">
                    <a16:creationId xmlns:a16="http://schemas.microsoft.com/office/drawing/2014/main" id="{5D1F825E-C018-45BD-8353-7EC841CAE46F}"/>
                  </a:ext>
                </a:extLst>
              </p:cNvPr>
              <p:cNvSpPr/>
              <p:nvPr/>
            </p:nvSpPr>
            <p:spPr>
              <a:xfrm>
                <a:off x="5385381" y="3437877"/>
                <a:ext cx="412283" cy="404780"/>
              </a:xfrm>
              <a:custGeom>
                <a:avLst/>
                <a:gdLst>
                  <a:gd name="connsiteX0" fmla="*/ 68361 w 412283"/>
                  <a:gd name="connsiteY0" fmla="*/ 404780 h 404780"/>
                  <a:gd name="connsiteX1" fmla="*/ 3046 w 412283"/>
                  <a:gd name="connsiteY1" fmla="*/ 317694 h 404780"/>
                  <a:gd name="connsiteX2" fmla="*/ 155446 w 412283"/>
                  <a:gd name="connsiteY2" fmla="*/ 78209 h 404780"/>
                  <a:gd name="connsiteX3" fmla="*/ 231646 w 412283"/>
                  <a:gd name="connsiteY3" fmla="*/ 2009 h 404780"/>
                  <a:gd name="connsiteX4" fmla="*/ 307846 w 412283"/>
                  <a:gd name="connsiteY4" fmla="*/ 143523 h 404780"/>
                  <a:gd name="connsiteX5" fmla="*/ 405818 w 412283"/>
                  <a:gd name="connsiteY5" fmla="*/ 339466 h 404780"/>
                  <a:gd name="connsiteX6" fmla="*/ 394932 w 412283"/>
                  <a:gd name="connsiteY6" fmla="*/ 404780 h 40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2283" h="404780">
                    <a:moveTo>
                      <a:pt x="68361" y="404780"/>
                    </a:moveTo>
                    <a:cubicBezTo>
                      <a:pt x="28446" y="388451"/>
                      <a:pt x="-11468" y="372122"/>
                      <a:pt x="3046" y="317694"/>
                    </a:cubicBezTo>
                    <a:cubicBezTo>
                      <a:pt x="17560" y="263266"/>
                      <a:pt x="117346" y="130823"/>
                      <a:pt x="155446" y="78209"/>
                    </a:cubicBezTo>
                    <a:cubicBezTo>
                      <a:pt x="193546" y="25595"/>
                      <a:pt x="206246" y="-8877"/>
                      <a:pt x="231646" y="2009"/>
                    </a:cubicBezTo>
                    <a:cubicBezTo>
                      <a:pt x="257046" y="12895"/>
                      <a:pt x="278817" y="87280"/>
                      <a:pt x="307846" y="143523"/>
                    </a:cubicBezTo>
                    <a:cubicBezTo>
                      <a:pt x="336875" y="199766"/>
                      <a:pt x="405818" y="339466"/>
                      <a:pt x="405818" y="339466"/>
                    </a:cubicBezTo>
                    <a:cubicBezTo>
                      <a:pt x="420332" y="383009"/>
                      <a:pt x="407632" y="393894"/>
                      <a:pt x="394932" y="40478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Freeform 211">
                <a:extLst>
                  <a:ext uri="{FF2B5EF4-FFF2-40B4-BE49-F238E27FC236}">
                    <a16:creationId xmlns:a16="http://schemas.microsoft.com/office/drawing/2014/main" id="{084DE02E-0A97-44DB-BDBC-A5DC8B563929}"/>
                  </a:ext>
                </a:extLst>
              </p:cNvPr>
              <p:cNvSpPr/>
              <p:nvPr/>
            </p:nvSpPr>
            <p:spPr>
              <a:xfrm>
                <a:off x="5627914" y="3058886"/>
                <a:ext cx="272143" cy="463342"/>
              </a:xfrm>
              <a:custGeom>
                <a:avLst/>
                <a:gdLst>
                  <a:gd name="connsiteX0" fmla="*/ 0 w 272143"/>
                  <a:gd name="connsiteY0" fmla="*/ 0 h 463342"/>
                  <a:gd name="connsiteX1" fmla="*/ 43543 w 272143"/>
                  <a:gd name="connsiteY1" fmla="*/ 315685 h 463342"/>
                  <a:gd name="connsiteX2" fmla="*/ 130629 w 272143"/>
                  <a:gd name="connsiteY2" fmla="*/ 457200 h 463342"/>
                  <a:gd name="connsiteX3" fmla="*/ 272143 w 272143"/>
                  <a:gd name="connsiteY3" fmla="*/ 424543 h 463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143" h="463342">
                    <a:moveTo>
                      <a:pt x="0" y="0"/>
                    </a:moveTo>
                    <a:cubicBezTo>
                      <a:pt x="10886" y="119742"/>
                      <a:pt x="21772" y="239485"/>
                      <a:pt x="43543" y="315685"/>
                    </a:cubicBezTo>
                    <a:cubicBezTo>
                      <a:pt x="65314" y="391885"/>
                      <a:pt x="92529" y="439057"/>
                      <a:pt x="130629" y="457200"/>
                    </a:cubicBezTo>
                    <a:cubicBezTo>
                      <a:pt x="168729" y="475343"/>
                      <a:pt x="220436" y="449943"/>
                      <a:pt x="272143" y="42454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212">
                <a:extLst>
                  <a:ext uri="{FF2B5EF4-FFF2-40B4-BE49-F238E27FC236}">
                    <a16:creationId xmlns:a16="http://schemas.microsoft.com/office/drawing/2014/main" id="{DFE0A722-1154-4C30-A619-8C2A046F8ED0}"/>
                  </a:ext>
                </a:extLst>
              </p:cNvPr>
              <p:cNvSpPr/>
              <p:nvPr/>
            </p:nvSpPr>
            <p:spPr>
              <a:xfrm>
                <a:off x="5799040" y="3584385"/>
                <a:ext cx="155446" cy="192958"/>
              </a:xfrm>
              <a:custGeom>
                <a:avLst/>
                <a:gdLst>
                  <a:gd name="connsiteX0" fmla="*/ 155446 w 155446"/>
                  <a:gd name="connsiteY0" fmla="*/ 51444 h 192958"/>
                  <a:gd name="connsiteX1" fmla="*/ 3046 w 155446"/>
                  <a:gd name="connsiteY1" fmla="*/ 7901 h 192958"/>
                  <a:gd name="connsiteX2" fmla="*/ 68360 w 155446"/>
                  <a:gd name="connsiteY2" fmla="*/ 192958 h 192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446" h="192958">
                    <a:moveTo>
                      <a:pt x="155446" y="51444"/>
                    </a:moveTo>
                    <a:cubicBezTo>
                      <a:pt x="86503" y="17879"/>
                      <a:pt x="17560" y="-15685"/>
                      <a:pt x="3046" y="7901"/>
                    </a:cubicBezTo>
                    <a:cubicBezTo>
                      <a:pt x="-11468" y="31487"/>
                      <a:pt x="28446" y="112222"/>
                      <a:pt x="68360" y="19295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1" name="Freeform 207">
              <a:extLst>
                <a:ext uri="{FF2B5EF4-FFF2-40B4-BE49-F238E27FC236}">
                  <a16:creationId xmlns:a16="http://schemas.microsoft.com/office/drawing/2014/main" id="{D5BF6A8A-3254-46A1-8B01-5E42CFA683F9}"/>
                </a:ext>
              </a:extLst>
            </p:cNvPr>
            <p:cNvSpPr/>
            <p:nvPr/>
          </p:nvSpPr>
          <p:spPr>
            <a:xfrm>
              <a:off x="3492782" y="5305646"/>
              <a:ext cx="85074" cy="58479"/>
            </a:xfrm>
            <a:custGeom>
              <a:avLst/>
              <a:gdLst>
                <a:gd name="connsiteX0" fmla="*/ 79758 w 85074"/>
                <a:gd name="connsiteY0" fmla="*/ 0 h 58479"/>
                <a:gd name="connsiteX1" fmla="*/ 14 w 85074"/>
                <a:gd name="connsiteY1" fmla="*/ 26582 h 58479"/>
                <a:gd name="connsiteX2" fmla="*/ 85074 w 85074"/>
                <a:gd name="connsiteY2" fmla="*/ 58479 h 5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74" h="58479">
                  <a:moveTo>
                    <a:pt x="79758" y="0"/>
                  </a:moveTo>
                  <a:cubicBezTo>
                    <a:pt x="39443" y="8418"/>
                    <a:pt x="-872" y="16836"/>
                    <a:pt x="14" y="26582"/>
                  </a:cubicBezTo>
                  <a:cubicBezTo>
                    <a:pt x="900" y="36328"/>
                    <a:pt x="42987" y="47403"/>
                    <a:pt x="85074" y="5847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0FFB9D2-9CC2-414F-83A6-F0E49804E69A}"/>
              </a:ext>
            </a:extLst>
          </p:cNvPr>
          <p:cNvGrpSpPr/>
          <p:nvPr/>
        </p:nvGrpSpPr>
        <p:grpSpPr>
          <a:xfrm>
            <a:off x="3770718" y="5892864"/>
            <a:ext cx="106345" cy="472611"/>
            <a:chOff x="3973108" y="4834814"/>
            <a:chExt cx="106345" cy="472611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EFE5BAE-4EB5-4A5F-895B-B5ADF7190750}"/>
                </a:ext>
              </a:extLst>
            </p:cNvPr>
            <p:cNvSpPr/>
            <p:nvPr/>
          </p:nvSpPr>
          <p:spPr>
            <a:xfrm>
              <a:off x="3978188" y="5108435"/>
              <a:ext cx="101265" cy="134553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215">
              <a:extLst>
                <a:ext uri="{FF2B5EF4-FFF2-40B4-BE49-F238E27FC236}">
                  <a16:creationId xmlns:a16="http://schemas.microsoft.com/office/drawing/2014/main" id="{9E0532FE-D176-4B34-95AF-415CF1F4A8AD}"/>
                </a:ext>
              </a:extLst>
            </p:cNvPr>
            <p:cNvSpPr/>
            <p:nvPr/>
          </p:nvSpPr>
          <p:spPr>
            <a:xfrm rot="176716">
              <a:off x="3973247" y="4838836"/>
              <a:ext cx="59420" cy="468589"/>
            </a:xfrm>
            <a:custGeom>
              <a:avLst/>
              <a:gdLst>
                <a:gd name="connsiteX0" fmla="*/ 29287 w 59420"/>
                <a:gd name="connsiteY0" fmla="*/ 0 h 468589"/>
                <a:gd name="connsiteX1" fmla="*/ 58574 w 59420"/>
                <a:gd name="connsiteY1" fmla="*/ 325409 h 468589"/>
                <a:gd name="connsiteX2" fmla="*/ 0 w 59420"/>
                <a:gd name="connsiteY2" fmla="*/ 468589 h 46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20" h="468589">
                  <a:moveTo>
                    <a:pt x="29287" y="0"/>
                  </a:moveTo>
                  <a:cubicBezTo>
                    <a:pt x="46371" y="123655"/>
                    <a:pt x="63455" y="247311"/>
                    <a:pt x="58574" y="325409"/>
                  </a:cubicBezTo>
                  <a:cubicBezTo>
                    <a:pt x="53693" y="403507"/>
                    <a:pt x="26846" y="436048"/>
                    <a:pt x="0" y="468589"/>
                  </a:cubicBezTo>
                </a:path>
              </a:pathLst>
            </a:custGeom>
            <a:noFill/>
            <a:ln w="63500" cmpd="dbl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216">
              <a:extLst>
                <a:ext uri="{FF2B5EF4-FFF2-40B4-BE49-F238E27FC236}">
                  <a16:creationId xmlns:a16="http://schemas.microsoft.com/office/drawing/2014/main" id="{13100D4B-1358-44DA-9285-3191D1A8C1BC}"/>
                </a:ext>
              </a:extLst>
            </p:cNvPr>
            <p:cNvSpPr/>
            <p:nvPr/>
          </p:nvSpPr>
          <p:spPr>
            <a:xfrm rot="176716">
              <a:off x="3973108" y="4834814"/>
              <a:ext cx="59420" cy="468589"/>
            </a:xfrm>
            <a:custGeom>
              <a:avLst/>
              <a:gdLst>
                <a:gd name="connsiteX0" fmla="*/ 29287 w 59420"/>
                <a:gd name="connsiteY0" fmla="*/ 0 h 468589"/>
                <a:gd name="connsiteX1" fmla="*/ 58574 w 59420"/>
                <a:gd name="connsiteY1" fmla="*/ 325409 h 468589"/>
                <a:gd name="connsiteX2" fmla="*/ 0 w 59420"/>
                <a:gd name="connsiteY2" fmla="*/ 468589 h 468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420" h="468589">
                  <a:moveTo>
                    <a:pt x="29287" y="0"/>
                  </a:moveTo>
                  <a:cubicBezTo>
                    <a:pt x="46371" y="123655"/>
                    <a:pt x="63455" y="247311"/>
                    <a:pt x="58574" y="325409"/>
                  </a:cubicBezTo>
                  <a:cubicBezTo>
                    <a:pt x="53693" y="403507"/>
                    <a:pt x="26846" y="436048"/>
                    <a:pt x="0" y="468589"/>
                  </a:cubicBezTo>
                </a:path>
              </a:pathLst>
            </a:custGeom>
            <a:noFill/>
            <a:ln w="25400" cmpd="sng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C908409-D206-4D11-97E4-BA3F71C501AA}"/>
              </a:ext>
            </a:extLst>
          </p:cNvPr>
          <p:cNvGrpSpPr/>
          <p:nvPr/>
        </p:nvGrpSpPr>
        <p:grpSpPr>
          <a:xfrm>
            <a:off x="4590416" y="5900171"/>
            <a:ext cx="696686" cy="783771"/>
            <a:chOff x="2882672" y="4842121"/>
            <a:chExt cx="696686" cy="783771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42D5A851-3E79-4DF4-B702-D7758C97999A}"/>
                </a:ext>
              </a:extLst>
            </p:cNvPr>
            <p:cNvGrpSpPr/>
            <p:nvPr/>
          </p:nvGrpSpPr>
          <p:grpSpPr>
            <a:xfrm>
              <a:off x="2882672" y="4842121"/>
              <a:ext cx="696686" cy="783771"/>
              <a:chOff x="5257800" y="3058886"/>
              <a:chExt cx="696686" cy="783771"/>
            </a:xfrm>
          </p:grpSpPr>
          <p:sp>
            <p:nvSpPr>
              <p:cNvPr id="64" name="Freeform 220">
                <a:extLst>
                  <a:ext uri="{FF2B5EF4-FFF2-40B4-BE49-F238E27FC236}">
                    <a16:creationId xmlns:a16="http://schemas.microsoft.com/office/drawing/2014/main" id="{C6C7F12C-EDAB-4A19-804C-57672C0AB83F}"/>
                  </a:ext>
                </a:extLst>
              </p:cNvPr>
              <p:cNvSpPr/>
              <p:nvPr/>
            </p:nvSpPr>
            <p:spPr>
              <a:xfrm>
                <a:off x="5290457" y="3069771"/>
                <a:ext cx="225176" cy="521614"/>
              </a:xfrm>
              <a:custGeom>
                <a:avLst/>
                <a:gdLst>
                  <a:gd name="connsiteX0" fmla="*/ 206829 w 225176"/>
                  <a:gd name="connsiteY0" fmla="*/ 0 h 521614"/>
                  <a:gd name="connsiteX1" fmla="*/ 217714 w 225176"/>
                  <a:gd name="connsiteY1" fmla="*/ 348343 h 521614"/>
                  <a:gd name="connsiteX2" fmla="*/ 108857 w 225176"/>
                  <a:gd name="connsiteY2" fmla="*/ 511629 h 521614"/>
                  <a:gd name="connsiteX3" fmla="*/ 0 w 225176"/>
                  <a:gd name="connsiteY3" fmla="*/ 489858 h 521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176" h="521614">
                    <a:moveTo>
                      <a:pt x="206829" y="0"/>
                    </a:moveTo>
                    <a:cubicBezTo>
                      <a:pt x="220436" y="131536"/>
                      <a:pt x="234043" y="263072"/>
                      <a:pt x="217714" y="348343"/>
                    </a:cubicBezTo>
                    <a:cubicBezTo>
                      <a:pt x="201385" y="433614"/>
                      <a:pt x="145143" y="488043"/>
                      <a:pt x="108857" y="511629"/>
                    </a:cubicBezTo>
                    <a:cubicBezTo>
                      <a:pt x="72571" y="535215"/>
                      <a:pt x="36285" y="512536"/>
                      <a:pt x="0" y="48985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Freeform 221">
                <a:extLst>
                  <a:ext uri="{FF2B5EF4-FFF2-40B4-BE49-F238E27FC236}">
                    <a16:creationId xmlns:a16="http://schemas.microsoft.com/office/drawing/2014/main" id="{F3639CCD-C880-4A32-8DB7-5A6F157952A0}"/>
                  </a:ext>
                </a:extLst>
              </p:cNvPr>
              <p:cNvSpPr/>
              <p:nvPr/>
            </p:nvSpPr>
            <p:spPr>
              <a:xfrm>
                <a:off x="5257800" y="3624943"/>
                <a:ext cx="76508" cy="195943"/>
              </a:xfrm>
              <a:custGeom>
                <a:avLst/>
                <a:gdLst>
                  <a:gd name="connsiteX0" fmla="*/ 0 w 76508"/>
                  <a:gd name="connsiteY0" fmla="*/ 0 h 195943"/>
                  <a:gd name="connsiteX1" fmla="*/ 76200 w 76508"/>
                  <a:gd name="connsiteY1" fmla="*/ 65315 h 195943"/>
                  <a:gd name="connsiteX2" fmla="*/ 21771 w 76508"/>
                  <a:gd name="connsiteY2" fmla="*/ 195943 h 195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508" h="195943">
                    <a:moveTo>
                      <a:pt x="0" y="0"/>
                    </a:moveTo>
                    <a:cubicBezTo>
                      <a:pt x="36286" y="16329"/>
                      <a:pt x="72572" y="32658"/>
                      <a:pt x="76200" y="65315"/>
                    </a:cubicBezTo>
                    <a:cubicBezTo>
                      <a:pt x="79828" y="97972"/>
                      <a:pt x="50799" y="146957"/>
                      <a:pt x="21771" y="19594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Freeform 222">
                <a:extLst>
                  <a:ext uri="{FF2B5EF4-FFF2-40B4-BE49-F238E27FC236}">
                    <a16:creationId xmlns:a16="http://schemas.microsoft.com/office/drawing/2014/main" id="{6A6B4512-48E3-448B-A687-2C001B503831}"/>
                  </a:ext>
                </a:extLst>
              </p:cNvPr>
              <p:cNvSpPr/>
              <p:nvPr/>
            </p:nvSpPr>
            <p:spPr>
              <a:xfrm>
                <a:off x="5385381" y="3437877"/>
                <a:ext cx="412283" cy="404780"/>
              </a:xfrm>
              <a:custGeom>
                <a:avLst/>
                <a:gdLst>
                  <a:gd name="connsiteX0" fmla="*/ 68361 w 412283"/>
                  <a:gd name="connsiteY0" fmla="*/ 404780 h 404780"/>
                  <a:gd name="connsiteX1" fmla="*/ 3046 w 412283"/>
                  <a:gd name="connsiteY1" fmla="*/ 317694 h 404780"/>
                  <a:gd name="connsiteX2" fmla="*/ 155446 w 412283"/>
                  <a:gd name="connsiteY2" fmla="*/ 78209 h 404780"/>
                  <a:gd name="connsiteX3" fmla="*/ 231646 w 412283"/>
                  <a:gd name="connsiteY3" fmla="*/ 2009 h 404780"/>
                  <a:gd name="connsiteX4" fmla="*/ 307846 w 412283"/>
                  <a:gd name="connsiteY4" fmla="*/ 143523 h 404780"/>
                  <a:gd name="connsiteX5" fmla="*/ 405818 w 412283"/>
                  <a:gd name="connsiteY5" fmla="*/ 339466 h 404780"/>
                  <a:gd name="connsiteX6" fmla="*/ 394932 w 412283"/>
                  <a:gd name="connsiteY6" fmla="*/ 404780 h 4047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2283" h="404780">
                    <a:moveTo>
                      <a:pt x="68361" y="404780"/>
                    </a:moveTo>
                    <a:cubicBezTo>
                      <a:pt x="28446" y="388451"/>
                      <a:pt x="-11468" y="372122"/>
                      <a:pt x="3046" y="317694"/>
                    </a:cubicBezTo>
                    <a:cubicBezTo>
                      <a:pt x="17560" y="263266"/>
                      <a:pt x="117346" y="130823"/>
                      <a:pt x="155446" y="78209"/>
                    </a:cubicBezTo>
                    <a:cubicBezTo>
                      <a:pt x="193546" y="25595"/>
                      <a:pt x="206246" y="-8877"/>
                      <a:pt x="231646" y="2009"/>
                    </a:cubicBezTo>
                    <a:cubicBezTo>
                      <a:pt x="257046" y="12895"/>
                      <a:pt x="278817" y="87280"/>
                      <a:pt x="307846" y="143523"/>
                    </a:cubicBezTo>
                    <a:cubicBezTo>
                      <a:pt x="336875" y="199766"/>
                      <a:pt x="405818" y="339466"/>
                      <a:pt x="405818" y="339466"/>
                    </a:cubicBezTo>
                    <a:cubicBezTo>
                      <a:pt x="420332" y="383009"/>
                      <a:pt x="407632" y="393894"/>
                      <a:pt x="394932" y="404780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Freeform 223">
                <a:extLst>
                  <a:ext uri="{FF2B5EF4-FFF2-40B4-BE49-F238E27FC236}">
                    <a16:creationId xmlns:a16="http://schemas.microsoft.com/office/drawing/2014/main" id="{249AB15A-2759-4155-A780-A1DBB4F7CBDA}"/>
                  </a:ext>
                </a:extLst>
              </p:cNvPr>
              <p:cNvSpPr/>
              <p:nvPr/>
            </p:nvSpPr>
            <p:spPr>
              <a:xfrm>
                <a:off x="5627914" y="3058886"/>
                <a:ext cx="272143" cy="463342"/>
              </a:xfrm>
              <a:custGeom>
                <a:avLst/>
                <a:gdLst>
                  <a:gd name="connsiteX0" fmla="*/ 0 w 272143"/>
                  <a:gd name="connsiteY0" fmla="*/ 0 h 463342"/>
                  <a:gd name="connsiteX1" fmla="*/ 43543 w 272143"/>
                  <a:gd name="connsiteY1" fmla="*/ 315685 h 463342"/>
                  <a:gd name="connsiteX2" fmla="*/ 130629 w 272143"/>
                  <a:gd name="connsiteY2" fmla="*/ 457200 h 463342"/>
                  <a:gd name="connsiteX3" fmla="*/ 272143 w 272143"/>
                  <a:gd name="connsiteY3" fmla="*/ 424543 h 463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2143" h="463342">
                    <a:moveTo>
                      <a:pt x="0" y="0"/>
                    </a:moveTo>
                    <a:cubicBezTo>
                      <a:pt x="10886" y="119742"/>
                      <a:pt x="21772" y="239485"/>
                      <a:pt x="43543" y="315685"/>
                    </a:cubicBezTo>
                    <a:cubicBezTo>
                      <a:pt x="65314" y="391885"/>
                      <a:pt x="92529" y="439057"/>
                      <a:pt x="130629" y="457200"/>
                    </a:cubicBezTo>
                    <a:cubicBezTo>
                      <a:pt x="168729" y="475343"/>
                      <a:pt x="220436" y="449943"/>
                      <a:pt x="272143" y="42454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Freeform 225">
                <a:extLst>
                  <a:ext uri="{FF2B5EF4-FFF2-40B4-BE49-F238E27FC236}">
                    <a16:creationId xmlns:a16="http://schemas.microsoft.com/office/drawing/2014/main" id="{A0323CFB-8DF3-4181-9096-66DB16CC572A}"/>
                  </a:ext>
                </a:extLst>
              </p:cNvPr>
              <p:cNvSpPr/>
              <p:nvPr/>
            </p:nvSpPr>
            <p:spPr>
              <a:xfrm>
                <a:off x="5799040" y="3584385"/>
                <a:ext cx="155446" cy="192958"/>
              </a:xfrm>
              <a:custGeom>
                <a:avLst/>
                <a:gdLst>
                  <a:gd name="connsiteX0" fmla="*/ 155446 w 155446"/>
                  <a:gd name="connsiteY0" fmla="*/ 51444 h 192958"/>
                  <a:gd name="connsiteX1" fmla="*/ 3046 w 155446"/>
                  <a:gd name="connsiteY1" fmla="*/ 7901 h 192958"/>
                  <a:gd name="connsiteX2" fmla="*/ 68360 w 155446"/>
                  <a:gd name="connsiteY2" fmla="*/ 192958 h 1929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55446" h="192958">
                    <a:moveTo>
                      <a:pt x="155446" y="51444"/>
                    </a:moveTo>
                    <a:cubicBezTo>
                      <a:pt x="86503" y="17879"/>
                      <a:pt x="17560" y="-15685"/>
                      <a:pt x="3046" y="7901"/>
                    </a:cubicBezTo>
                    <a:cubicBezTo>
                      <a:pt x="-11468" y="31487"/>
                      <a:pt x="28446" y="112222"/>
                      <a:pt x="68360" y="192958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3" name="Freeform 219">
              <a:extLst>
                <a:ext uri="{FF2B5EF4-FFF2-40B4-BE49-F238E27FC236}">
                  <a16:creationId xmlns:a16="http://schemas.microsoft.com/office/drawing/2014/main" id="{A3B45B64-41CB-4651-8B22-95F21F696BD5}"/>
                </a:ext>
              </a:extLst>
            </p:cNvPr>
            <p:cNvSpPr/>
            <p:nvPr/>
          </p:nvSpPr>
          <p:spPr>
            <a:xfrm>
              <a:off x="3492782" y="5305646"/>
              <a:ext cx="85074" cy="58479"/>
            </a:xfrm>
            <a:custGeom>
              <a:avLst/>
              <a:gdLst>
                <a:gd name="connsiteX0" fmla="*/ 79758 w 85074"/>
                <a:gd name="connsiteY0" fmla="*/ 0 h 58479"/>
                <a:gd name="connsiteX1" fmla="*/ 14 w 85074"/>
                <a:gd name="connsiteY1" fmla="*/ 26582 h 58479"/>
                <a:gd name="connsiteX2" fmla="*/ 85074 w 85074"/>
                <a:gd name="connsiteY2" fmla="*/ 58479 h 58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5074" h="58479">
                  <a:moveTo>
                    <a:pt x="79758" y="0"/>
                  </a:moveTo>
                  <a:cubicBezTo>
                    <a:pt x="39443" y="8418"/>
                    <a:pt x="-872" y="16836"/>
                    <a:pt x="14" y="26582"/>
                  </a:cubicBezTo>
                  <a:cubicBezTo>
                    <a:pt x="900" y="36328"/>
                    <a:pt x="42987" y="47403"/>
                    <a:pt x="85074" y="58479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Freeform 226">
            <a:extLst>
              <a:ext uri="{FF2B5EF4-FFF2-40B4-BE49-F238E27FC236}">
                <a16:creationId xmlns:a16="http://schemas.microsoft.com/office/drawing/2014/main" id="{C3D2051F-74DA-423D-93FB-317745E35385}"/>
              </a:ext>
            </a:extLst>
          </p:cNvPr>
          <p:cNvSpPr/>
          <p:nvPr/>
        </p:nvSpPr>
        <p:spPr>
          <a:xfrm>
            <a:off x="4014437" y="6509385"/>
            <a:ext cx="108270" cy="163671"/>
          </a:xfrm>
          <a:custGeom>
            <a:avLst/>
            <a:gdLst>
              <a:gd name="connsiteX0" fmla="*/ 1615 w 99238"/>
              <a:gd name="connsiteY0" fmla="*/ 36124 h 150017"/>
              <a:gd name="connsiteX1" fmla="*/ 4869 w 99238"/>
              <a:gd name="connsiteY1" fmla="*/ 3583 h 150017"/>
              <a:gd name="connsiteX2" fmla="*/ 17886 w 99238"/>
              <a:gd name="connsiteY2" fmla="*/ 16600 h 150017"/>
              <a:gd name="connsiteX3" fmla="*/ 21140 w 99238"/>
              <a:gd name="connsiteY3" fmla="*/ 329 h 150017"/>
              <a:gd name="connsiteX4" fmla="*/ 27648 w 99238"/>
              <a:gd name="connsiteY4" fmla="*/ 10091 h 150017"/>
              <a:gd name="connsiteX5" fmla="*/ 47173 w 99238"/>
              <a:gd name="connsiteY5" fmla="*/ 19854 h 150017"/>
              <a:gd name="connsiteX6" fmla="*/ 56935 w 99238"/>
              <a:gd name="connsiteY6" fmla="*/ 39378 h 150017"/>
              <a:gd name="connsiteX7" fmla="*/ 66697 w 99238"/>
              <a:gd name="connsiteY7" fmla="*/ 45886 h 150017"/>
              <a:gd name="connsiteX8" fmla="*/ 69951 w 99238"/>
              <a:gd name="connsiteY8" fmla="*/ 55649 h 150017"/>
              <a:gd name="connsiteX9" fmla="*/ 82968 w 99238"/>
              <a:gd name="connsiteY9" fmla="*/ 71919 h 150017"/>
              <a:gd name="connsiteX10" fmla="*/ 89476 w 99238"/>
              <a:gd name="connsiteY10" fmla="*/ 81681 h 150017"/>
              <a:gd name="connsiteX11" fmla="*/ 95984 w 99238"/>
              <a:gd name="connsiteY11" fmla="*/ 101206 h 150017"/>
              <a:gd name="connsiteX12" fmla="*/ 99238 w 99238"/>
              <a:gd name="connsiteY12" fmla="*/ 110968 h 150017"/>
              <a:gd name="connsiteX13" fmla="*/ 95984 w 99238"/>
              <a:gd name="connsiteY13" fmla="*/ 120730 h 150017"/>
              <a:gd name="connsiteX14" fmla="*/ 86222 w 99238"/>
              <a:gd name="connsiteY14" fmla="*/ 123985 h 150017"/>
              <a:gd name="connsiteX15" fmla="*/ 66697 w 99238"/>
              <a:gd name="connsiteY15" fmla="*/ 137001 h 150017"/>
              <a:gd name="connsiteX16" fmla="*/ 56935 w 99238"/>
              <a:gd name="connsiteY16" fmla="*/ 143509 h 150017"/>
              <a:gd name="connsiteX17" fmla="*/ 47173 w 99238"/>
              <a:gd name="connsiteY17" fmla="*/ 150017 h 150017"/>
              <a:gd name="connsiteX18" fmla="*/ 37410 w 99238"/>
              <a:gd name="connsiteY18" fmla="*/ 146763 h 150017"/>
              <a:gd name="connsiteX19" fmla="*/ 30902 w 99238"/>
              <a:gd name="connsiteY19" fmla="*/ 127239 h 150017"/>
              <a:gd name="connsiteX20" fmla="*/ 21140 w 99238"/>
              <a:gd name="connsiteY20" fmla="*/ 81681 h 150017"/>
              <a:gd name="connsiteX21" fmla="*/ 17886 w 99238"/>
              <a:gd name="connsiteY21" fmla="*/ 68665 h 150017"/>
              <a:gd name="connsiteX22" fmla="*/ 14632 w 99238"/>
              <a:gd name="connsiteY22" fmla="*/ 58903 h 150017"/>
              <a:gd name="connsiteX23" fmla="*/ 1615 w 99238"/>
              <a:gd name="connsiteY23" fmla="*/ 36124 h 15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9238" h="150017">
                <a:moveTo>
                  <a:pt x="1615" y="36124"/>
                </a:moveTo>
                <a:cubicBezTo>
                  <a:pt x="-12" y="26904"/>
                  <a:pt x="-2110" y="11957"/>
                  <a:pt x="4869" y="3583"/>
                </a:cubicBezTo>
                <a:cubicBezTo>
                  <a:pt x="8797" y="-1131"/>
                  <a:pt x="17886" y="16600"/>
                  <a:pt x="17886" y="16600"/>
                </a:cubicBezTo>
                <a:cubicBezTo>
                  <a:pt x="18971" y="11176"/>
                  <a:pt x="16538" y="3397"/>
                  <a:pt x="21140" y="329"/>
                </a:cubicBezTo>
                <a:cubicBezTo>
                  <a:pt x="24394" y="-1841"/>
                  <a:pt x="24883" y="7326"/>
                  <a:pt x="27648" y="10091"/>
                </a:cubicBezTo>
                <a:cubicBezTo>
                  <a:pt x="33958" y="16401"/>
                  <a:pt x="39231" y="17207"/>
                  <a:pt x="47173" y="19854"/>
                </a:cubicBezTo>
                <a:cubicBezTo>
                  <a:pt x="49820" y="27794"/>
                  <a:pt x="50627" y="33070"/>
                  <a:pt x="56935" y="39378"/>
                </a:cubicBezTo>
                <a:cubicBezTo>
                  <a:pt x="59700" y="42143"/>
                  <a:pt x="63443" y="43717"/>
                  <a:pt x="66697" y="45886"/>
                </a:cubicBezTo>
                <a:cubicBezTo>
                  <a:pt x="67782" y="49140"/>
                  <a:pt x="68417" y="52581"/>
                  <a:pt x="69951" y="55649"/>
                </a:cubicBezTo>
                <a:cubicBezTo>
                  <a:pt x="76628" y="69005"/>
                  <a:pt x="74896" y="61829"/>
                  <a:pt x="82968" y="71919"/>
                </a:cubicBezTo>
                <a:cubicBezTo>
                  <a:pt x="85411" y="74973"/>
                  <a:pt x="87307" y="78427"/>
                  <a:pt x="89476" y="81681"/>
                </a:cubicBezTo>
                <a:lnTo>
                  <a:pt x="95984" y="101206"/>
                </a:lnTo>
                <a:lnTo>
                  <a:pt x="99238" y="110968"/>
                </a:lnTo>
                <a:cubicBezTo>
                  <a:pt x="98153" y="114222"/>
                  <a:pt x="98409" y="118305"/>
                  <a:pt x="95984" y="120730"/>
                </a:cubicBezTo>
                <a:cubicBezTo>
                  <a:pt x="93559" y="123156"/>
                  <a:pt x="89220" y="122319"/>
                  <a:pt x="86222" y="123985"/>
                </a:cubicBezTo>
                <a:cubicBezTo>
                  <a:pt x="79384" y="127784"/>
                  <a:pt x="73205" y="132662"/>
                  <a:pt x="66697" y="137001"/>
                </a:cubicBezTo>
                <a:lnTo>
                  <a:pt x="56935" y="143509"/>
                </a:lnTo>
                <a:lnTo>
                  <a:pt x="47173" y="150017"/>
                </a:lnTo>
                <a:cubicBezTo>
                  <a:pt x="43919" y="148932"/>
                  <a:pt x="39404" y="149554"/>
                  <a:pt x="37410" y="146763"/>
                </a:cubicBezTo>
                <a:cubicBezTo>
                  <a:pt x="33423" y="141181"/>
                  <a:pt x="30902" y="127239"/>
                  <a:pt x="30902" y="127239"/>
                </a:cubicBezTo>
                <a:cubicBezTo>
                  <a:pt x="26178" y="98892"/>
                  <a:pt x="29248" y="114114"/>
                  <a:pt x="21140" y="81681"/>
                </a:cubicBezTo>
                <a:cubicBezTo>
                  <a:pt x="20055" y="77342"/>
                  <a:pt x="19300" y="72908"/>
                  <a:pt x="17886" y="68665"/>
                </a:cubicBezTo>
                <a:cubicBezTo>
                  <a:pt x="16801" y="65411"/>
                  <a:pt x="16166" y="61971"/>
                  <a:pt x="14632" y="58903"/>
                </a:cubicBezTo>
                <a:cubicBezTo>
                  <a:pt x="12883" y="55405"/>
                  <a:pt x="3242" y="45344"/>
                  <a:pt x="1615" y="36124"/>
                </a:cubicBezTo>
                <a:close/>
              </a:path>
            </a:pathLst>
          </a:custGeom>
          <a:gradFill>
            <a:gsLst>
              <a:gs pos="46000">
                <a:srgbClr val="C00000"/>
              </a:gs>
              <a:gs pos="100000">
                <a:srgbClr val="C00000">
                  <a:alpha val="51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6ACCD44-FBA0-4B91-853A-5C9509282C89}"/>
              </a:ext>
            </a:extLst>
          </p:cNvPr>
          <p:cNvSpPr/>
          <p:nvPr/>
        </p:nvSpPr>
        <p:spPr>
          <a:xfrm>
            <a:off x="4853112" y="5968795"/>
            <a:ext cx="108981" cy="14048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230">
            <a:extLst>
              <a:ext uri="{FF2B5EF4-FFF2-40B4-BE49-F238E27FC236}">
                <a16:creationId xmlns:a16="http://schemas.microsoft.com/office/drawing/2014/main" id="{E31F3150-67FA-4A3E-B254-8433B5D36E3A}"/>
              </a:ext>
            </a:extLst>
          </p:cNvPr>
          <p:cNvSpPr/>
          <p:nvPr/>
        </p:nvSpPr>
        <p:spPr>
          <a:xfrm>
            <a:off x="4871264" y="5587748"/>
            <a:ext cx="45719" cy="581991"/>
          </a:xfrm>
          <a:custGeom>
            <a:avLst/>
            <a:gdLst>
              <a:gd name="connsiteX0" fmla="*/ 0 w 26582"/>
              <a:gd name="connsiteY0" fmla="*/ 0 h 287079"/>
              <a:gd name="connsiteX1" fmla="*/ 26582 w 26582"/>
              <a:gd name="connsiteY1" fmla="*/ 287079 h 287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6582" h="287079">
                <a:moveTo>
                  <a:pt x="0" y="0"/>
                </a:moveTo>
                <a:lnTo>
                  <a:pt x="26582" y="287079"/>
                </a:lnTo>
              </a:path>
            </a:pathLst>
          </a:custGeom>
          <a:noFill/>
          <a:ln w="63500" cmpd="dbl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8FF9BB78-1E2F-4955-B94B-ED218DF52AAB}"/>
              </a:ext>
            </a:extLst>
          </p:cNvPr>
          <p:cNvGrpSpPr/>
          <p:nvPr/>
        </p:nvGrpSpPr>
        <p:grpSpPr>
          <a:xfrm>
            <a:off x="4717082" y="5159205"/>
            <a:ext cx="276662" cy="460599"/>
            <a:chOff x="6794239" y="4101155"/>
            <a:chExt cx="276662" cy="460599"/>
          </a:xfrm>
        </p:grpSpPr>
        <p:sp>
          <p:nvSpPr>
            <p:cNvPr id="73" name="Freeform 233">
              <a:extLst>
                <a:ext uri="{FF2B5EF4-FFF2-40B4-BE49-F238E27FC236}">
                  <a16:creationId xmlns:a16="http://schemas.microsoft.com/office/drawing/2014/main" id="{466F6646-9AB5-49CF-9369-3C8DE37ACD69}"/>
                </a:ext>
              </a:extLst>
            </p:cNvPr>
            <p:cNvSpPr/>
            <p:nvPr/>
          </p:nvSpPr>
          <p:spPr>
            <a:xfrm rot="21254529">
              <a:off x="6884533" y="4416136"/>
              <a:ext cx="118872" cy="145618"/>
            </a:xfrm>
            <a:custGeom>
              <a:avLst/>
              <a:gdLst>
                <a:gd name="connsiteX0" fmla="*/ 90941 w 118872"/>
                <a:gd name="connsiteY0" fmla="*/ 0 h 145618"/>
                <a:gd name="connsiteX1" fmla="*/ 90941 w 118872"/>
                <a:gd name="connsiteY1" fmla="*/ 44690 h 145618"/>
                <a:gd name="connsiteX2" fmla="*/ 118872 w 118872"/>
                <a:gd name="connsiteY2" fmla="*/ 44690 h 145618"/>
                <a:gd name="connsiteX3" fmla="*/ 118872 w 118872"/>
                <a:gd name="connsiteY3" fmla="*/ 53834 h 145618"/>
                <a:gd name="connsiteX4" fmla="*/ 81690 w 118872"/>
                <a:gd name="connsiteY4" fmla="*/ 53835 h 145618"/>
                <a:gd name="connsiteX5" fmla="*/ 81690 w 118872"/>
                <a:gd name="connsiteY5" fmla="*/ 145618 h 145618"/>
                <a:gd name="connsiteX6" fmla="*/ 35972 w 118872"/>
                <a:gd name="connsiteY6" fmla="*/ 145618 h 145618"/>
                <a:gd name="connsiteX7" fmla="*/ 35972 w 118872"/>
                <a:gd name="connsiteY7" fmla="*/ 53835 h 145618"/>
                <a:gd name="connsiteX8" fmla="*/ 0 w 118872"/>
                <a:gd name="connsiteY8" fmla="*/ 53835 h 145618"/>
                <a:gd name="connsiteX9" fmla="*/ 0 w 118872"/>
                <a:gd name="connsiteY9" fmla="*/ 44691 h 145618"/>
                <a:gd name="connsiteX10" fmla="*/ 26933 w 118872"/>
                <a:gd name="connsiteY10" fmla="*/ 44691 h 145618"/>
                <a:gd name="connsiteX11" fmla="*/ 26933 w 118872"/>
                <a:gd name="connsiteY11" fmla="*/ 0 h 145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872" h="145618">
                  <a:moveTo>
                    <a:pt x="90941" y="0"/>
                  </a:moveTo>
                  <a:lnTo>
                    <a:pt x="90941" y="44690"/>
                  </a:lnTo>
                  <a:lnTo>
                    <a:pt x="118872" y="44690"/>
                  </a:lnTo>
                  <a:lnTo>
                    <a:pt x="118872" y="53834"/>
                  </a:lnTo>
                  <a:lnTo>
                    <a:pt x="81690" y="53835"/>
                  </a:lnTo>
                  <a:lnTo>
                    <a:pt x="81690" y="145618"/>
                  </a:lnTo>
                  <a:lnTo>
                    <a:pt x="35972" y="145618"/>
                  </a:lnTo>
                  <a:lnTo>
                    <a:pt x="35972" y="53835"/>
                  </a:lnTo>
                  <a:lnTo>
                    <a:pt x="0" y="53835"/>
                  </a:lnTo>
                  <a:lnTo>
                    <a:pt x="0" y="44691"/>
                  </a:lnTo>
                  <a:lnTo>
                    <a:pt x="26933" y="44691"/>
                  </a:lnTo>
                  <a:lnTo>
                    <a:pt x="2693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234">
              <a:extLst>
                <a:ext uri="{FF2B5EF4-FFF2-40B4-BE49-F238E27FC236}">
                  <a16:creationId xmlns:a16="http://schemas.microsoft.com/office/drawing/2014/main" id="{CB0F74CB-97CA-42FC-B72B-8CE89139E7B9}"/>
                </a:ext>
              </a:extLst>
            </p:cNvPr>
            <p:cNvSpPr/>
            <p:nvPr/>
          </p:nvSpPr>
          <p:spPr>
            <a:xfrm rot="21318238">
              <a:off x="6794239" y="4101155"/>
              <a:ext cx="276662" cy="309836"/>
            </a:xfrm>
            <a:custGeom>
              <a:avLst/>
              <a:gdLst>
                <a:gd name="connsiteX0" fmla="*/ 162579 w 276662"/>
                <a:gd name="connsiteY0" fmla="*/ 0 h 309836"/>
                <a:gd name="connsiteX1" fmla="*/ 162579 w 276662"/>
                <a:gd name="connsiteY1" fmla="*/ 88006 h 309836"/>
                <a:gd name="connsiteX2" fmla="*/ 205238 w 276662"/>
                <a:gd name="connsiteY2" fmla="*/ 13817 h 309836"/>
                <a:gd name="connsiteX3" fmla="*/ 276662 w 276662"/>
                <a:gd name="connsiteY3" fmla="*/ 54886 h 309836"/>
                <a:gd name="connsiteX4" fmla="*/ 177774 w 276662"/>
                <a:gd name="connsiteY4" fmla="*/ 226862 h 309836"/>
                <a:gd name="connsiteX5" fmla="*/ 177774 w 276662"/>
                <a:gd name="connsiteY5" fmla="*/ 309835 h 309836"/>
                <a:gd name="connsiteX6" fmla="*/ 84427 w 276662"/>
                <a:gd name="connsiteY6" fmla="*/ 309836 h 309836"/>
                <a:gd name="connsiteX7" fmla="*/ 84427 w 276662"/>
                <a:gd name="connsiteY7" fmla="*/ 215222 h 309836"/>
                <a:gd name="connsiteX8" fmla="*/ 0 w 276662"/>
                <a:gd name="connsiteY8" fmla="*/ 215222 h 309836"/>
                <a:gd name="connsiteX9" fmla="*/ 0 w 276662"/>
                <a:gd name="connsiteY9" fmla="*/ 134833 h 309836"/>
                <a:gd name="connsiteX10" fmla="*/ 80190 w 276662"/>
                <a:gd name="connsiteY10" fmla="*/ 134833 h 309836"/>
                <a:gd name="connsiteX11" fmla="*/ 80190 w 276662"/>
                <a:gd name="connsiteY11" fmla="*/ 0 h 309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6662" h="309836">
                  <a:moveTo>
                    <a:pt x="162579" y="0"/>
                  </a:moveTo>
                  <a:lnTo>
                    <a:pt x="162579" y="88006"/>
                  </a:lnTo>
                  <a:lnTo>
                    <a:pt x="205238" y="13817"/>
                  </a:lnTo>
                  <a:lnTo>
                    <a:pt x="276662" y="54886"/>
                  </a:lnTo>
                  <a:lnTo>
                    <a:pt x="177774" y="226862"/>
                  </a:lnTo>
                  <a:lnTo>
                    <a:pt x="177774" y="309835"/>
                  </a:lnTo>
                  <a:lnTo>
                    <a:pt x="84427" y="309836"/>
                  </a:lnTo>
                  <a:lnTo>
                    <a:pt x="84427" y="215222"/>
                  </a:lnTo>
                  <a:lnTo>
                    <a:pt x="0" y="215222"/>
                  </a:lnTo>
                  <a:lnTo>
                    <a:pt x="0" y="134833"/>
                  </a:lnTo>
                  <a:lnTo>
                    <a:pt x="80190" y="134833"/>
                  </a:lnTo>
                  <a:lnTo>
                    <a:pt x="80190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1CFE9122-BA99-4DFA-BCA9-5D7856F0BA3F}"/>
              </a:ext>
            </a:extLst>
          </p:cNvPr>
          <p:cNvGrpSpPr/>
          <p:nvPr/>
        </p:nvGrpSpPr>
        <p:grpSpPr>
          <a:xfrm>
            <a:off x="4869663" y="5044313"/>
            <a:ext cx="267206" cy="1519662"/>
            <a:chOff x="4844973" y="3986263"/>
            <a:chExt cx="267206" cy="1519662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850AA09-7910-4730-B2B8-69FB7DBAB3EA}"/>
                </a:ext>
              </a:extLst>
            </p:cNvPr>
            <p:cNvSpPr/>
            <p:nvPr/>
          </p:nvSpPr>
          <p:spPr>
            <a:xfrm>
              <a:off x="5060114" y="5415809"/>
              <a:ext cx="52065" cy="8686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 238">
              <a:extLst>
                <a:ext uri="{FF2B5EF4-FFF2-40B4-BE49-F238E27FC236}">
                  <a16:creationId xmlns:a16="http://schemas.microsoft.com/office/drawing/2014/main" id="{5A313808-DCC5-467C-80A0-04024DC83B2A}"/>
                </a:ext>
              </a:extLst>
            </p:cNvPr>
            <p:cNvSpPr/>
            <p:nvPr/>
          </p:nvSpPr>
          <p:spPr>
            <a:xfrm>
              <a:off x="4844973" y="3986263"/>
              <a:ext cx="267206" cy="1519662"/>
            </a:xfrm>
            <a:custGeom>
              <a:avLst/>
              <a:gdLst>
                <a:gd name="connsiteX0" fmla="*/ 166329 w 267206"/>
                <a:gd name="connsiteY0" fmla="*/ 0 h 1519662"/>
                <a:gd name="connsiteX1" fmla="*/ 26403 w 267206"/>
                <a:gd name="connsiteY1" fmla="*/ 257074 h 1519662"/>
                <a:gd name="connsiteX2" fmla="*/ 371 w 267206"/>
                <a:gd name="connsiteY2" fmla="*/ 471844 h 1519662"/>
                <a:gd name="connsiteX3" fmla="*/ 32912 w 267206"/>
                <a:gd name="connsiteY3" fmla="*/ 937179 h 1519662"/>
                <a:gd name="connsiteX4" fmla="*/ 55690 w 267206"/>
                <a:gd name="connsiteY4" fmla="*/ 1148695 h 1519662"/>
                <a:gd name="connsiteX5" fmla="*/ 150059 w 267206"/>
                <a:gd name="connsiteY5" fmla="*/ 1269096 h 1519662"/>
                <a:gd name="connsiteX6" fmla="*/ 267206 w 267206"/>
                <a:gd name="connsiteY6" fmla="*/ 1519662 h 15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7206" h="1519662">
                  <a:moveTo>
                    <a:pt x="166329" y="0"/>
                  </a:moveTo>
                  <a:cubicBezTo>
                    <a:pt x="110196" y="89216"/>
                    <a:pt x="54063" y="178433"/>
                    <a:pt x="26403" y="257074"/>
                  </a:cubicBezTo>
                  <a:cubicBezTo>
                    <a:pt x="-1257" y="335715"/>
                    <a:pt x="-714" y="358493"/>
                    <a:pt x="371" y="471844"/>
                  </a:cubicBezTo>
                  <a:cubicBezTo>
                    <a:pt x="1456" y="585195"/>
                    <a:pt x="23692" y="824370"/>
                    <a:pt x="32912" y="937179"/>
                  </a:cubicBezTo>
                  <a:cubicBezTo>
                    <a:pt x="42132" y="1049988"/>
                    <a:pt x="36166" y="1093376"/>
                    <a:pt x="55690" y="1148695"/>
                  </a:cubicBezTo>
                  <a:cubicBezTo>
                    <a:pt x="75214" y="1204014"/>
                    <a:pt x="114806" y="1207268"/>
                    <a:pt x="150059" y="1269096"/>
                  </a:cubicBezTo>
                  <a:cubicBezTo>
                    <a:pt x="185312" y="1330924"/>
                    <a:pt x="226259" y="1425293"/>
                    <a:pt x="267206" y="1519662"/>
                  </a:cubicBezTo>
                </a:path>
              </a:pathLst>
            </a:cu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3" name="Freeform 280">
            <a:extLst>
              <a:ext uri="{FF2B5EF4-FFF2-40B4-BE49-F238E27FC236}">
                <a16:creationId xmlns:a16="http://schemas.microsoft.com/office/drawing/2014/main" id="{F8E78A5E-1DB0-4D31-996E-D65BA197FD96}"/>
              </a:ext>
            </a:extLst>
          </p:cNvPr>
          <p:cNvSpPr/>
          <p:nvPr/>
        </p:nvSpPr>
        <p:spPr>
          <a:xfrm>
            <a:off x="4092305" y="6364563"/>
            <a:ext cx="85800" cy="73419"/>
          </a:xfrm>
          <a:custGeom>
            <a:avLst/>
            <a:gdLst>
              <a:gd name="connsiteX0" fmla="*/ 76275 w 85800"/>
              <a:gd name="connsiteY0" fmla="*/ 394 h 73419"/>
              <a:gd name="connsiteX1" fmla="*/ 54050 w 85800"/>
              <a:gd name="connsiteY1" fmla="*/ 3569 h 73419"/>
              <a:gd name="connsiteX2" fmla="*/ 6425 w 85800"/>
              <a:gd name="connsiteY2" fmla="*/ 13094 h 73419"/>
              <a:gd name="connsiteX3" fmla="*/ 75 w 85800"/>
              <a:gd name="connsiteY3" fmla="*/ 22619 h 73419"/>
              <a:gd name="connsiteX4" fmla="*/ 9600 w 85800"/>
              <a:gd name="connsiteY4" fmla="*/ 28969 h 73419"/>
              <a:gd name="connsiteX5" fmla="*/ 19125 w 85800"/>
              <a:gd name="connsiteY5" fmla="*/ 38494 h 73419"/>
              <a:gd name="connsiteX6" fmla="*/ 25475 w 85800"/>
              <a:gd name="connsiteY6" fmla="*/ 57544 h 73419"/>
              <a:gd name="connsiteX7" fmla="*/ 54050 w 85800"/>
              <a:gd name="connsiteY7" fmla="*/ 73419 h 73419"/>
              <a:gd name="connsiteX8" fmla="*/ 63575 w 85800"/>
              <a:gd name="connsiteY8" fmla="*/ 70244 h 73419"/>
              <a:gd name="connsiteX9" fmla="*/ 50875 w 85800"/>
              <a:gd name="connsiteY9" fmla="*/ 54369 h 73419"/>
              <a:gd name="connsiteX10" fmla="*/ 41350 w 85800"/>
              <a:gd name="connsiteY10" fmla="*/ 48019 h 73419"/>
              <a:gd name="connsiteX11" fmla="*/ 31825 w 85800"/>
              <a:gd name="connsiteY11" fmla="*/ 28969 h 73419"/>
              <a:gd name="connsiteX12" fmla="*/ 41350 w 85800"/>
              <a:gd name="connsiteY12" fmla="*/ 22619 h 73419"/>
              <a:gd name="connsiteX13" fmla="*/ 76275 w 85800"/>
              <a:gd name="connsiteY13" fmla="*/ 13094 h 73419"/>
              <a:gd name="connsiteX14" fmla="*/ 85800 w 85800"/>
              <a:gd name="connsiteY14" fmla="*/ 9919 h 73419"/>
              <a:gd name="connsiteX15" fmla="*/ 66750 w 85800"/>
              <a:gd name="connsiteY15" fmla="*/ 394 h 73419"/>
              <a:gd name="connsiteX16" fmla="*/ 76275 w 85800"/>
              <a:gd name="connsiteY16" fmla="*/ 394 h 7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800" h="73419">
                <a:moveTo>
                  <a:pt x="76275" y="394"/>
                </a:moveTo>
                <a:cubicBezTo>
                  <a:pt x="74158" y="923"/>
                  <a:pt x="61492" y="2786"/>
                  <a:pt x="54050" y="3569"/>
                </a:cubicBezTo>
                <a:cubicBezTo>
                  <a:pt x="10510" y="8152"/>
                  <a:pt x="27044" y="-652"/>
                  <a:pt x="6425" y="13094"/>
                </a:cubicBezTo>
                <a:cubicBezTo>
                  <a:pt x="4308" y="16269"/>
                  <a:pt x="-673" y="18877"/>
                  <a:pt x="75" y="22619"/>
                </a:cubicBezTo>
                <a:cubicBezTo>
                  <a:pt x="823" y="26361"/>
                  <a:pt x="6669" y="26526"/>
                  <a:pt x="9600" y="28969"/>
                </a:cubicBezTo>
                <a:cubicBezTo>
                  <a:pt x="13049" y="31844"/>
                  <a:pt x="15950" y="35319"/>
                  <a:pt x="19125" y="38494"/>
                </a:cubicBezTo>
                <a:cubicBezTo>
                  <a:pt x="21242" y="44844"/>
                  <a:pt x="19906" y="53831"/>
                  <a:pt x="25475" y="57544"/>
                </a:cubicBezTo>
                <a:cubicBezTo>
                  <a:pt x="47310" y="72100"/>
                  <a:pt x="37285" y="67831"/>
                  <a:pt x="54050" y="73419"/>
                </a:cubicBezTo>
                <a:cubicBezTo>
                  <a:pt x="57225" y="72361"/>
                  <a:pt x="62332" y="73351"/>
                  <a:pt x="63575" y="70244"/>
                </a:cubicBezTo>
                <a:cubicBezTo>
                  <a:pt x="69216" y="56142"/>
                  <a:pt x="57156" y="57509"/>
                  <a:pt x="50875" y="54369"/>
                </a:cubicBezTo>
                <a:cubicBezTo>
                  <a:pt x="47462" y="52662"/>
                  <a:pt x="44525" y="50136"/>
                  <a:pt x="41350" y="48019"/>
                </a:cubicBezTo>
                <a:cubicBezTo>
                  <a:pt x="40013" y="46013"/>
                  <a:pt x="30182" y="33077"/>
                  <a:pt x="31825" y="28969"/>
                </a:cubicBezTo>
                <a:cubicBezTo>
                  <a:pt x="33242" y="25426"/>
                  <a:pt x="37863" y="24169"/>
                  <a:pt x="41350" y="22619"/>
                </a:cubicBezTo>
                <a:cubicBezTo>
                  <a:pt x="58865" y="14835"/>
                  <a:pt x="59202" y="17362"/>
                  <a:pt x="76275" y="13094"/>
                </a:cubicBezTo>
                <a:cubicBezTo>
                  <a:pt x="79522" y="12282"/>
                  <a:pt x="82625" y="10977"/>
                  <a:pt x="85800" y="9919"/>
                </a:cubicBezTo>
                <a:cubicBezTo>
                  <a:pt x="78486" y="5043"/>
                  <a:pt x="75513" y="1855"/>
                  <a:pt x="66750" y="394"/>
                </a:cubicBezTo>
                <a:cubicBezTo>
                  <a:pt x="63618" y="-128"/>
                  <a:pt x="78392" y="-135"/>
                  <a:pt x="76275" y="394"/>
                </a:cubicBezTo>
                <a:close/>
              </a:path>
            </a:pathLst>
          </a:custGeom>
          <a:gradFill>
            <a:gsLst>
              <a:gs pos="46000">
                <a:srgbClr val="C00000"/>
              </a:gs>
              <a:gs pos="100000">
                <a:srgbClr val="C00000">
                  <a:alpha val="51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A96AA28-96ED-42FF-84A4-FE4583E0CB7D}"/>
              </a:ext>
            </a:extLst>
          </p:cNvPr>
          <p:cNvSpPr/>
          <p:nvPr/>
        </p:nvSpPr>
        <p:spPr>
          <a:xfrm>
            <a:off x="3125747" y="3421775"/>
            <a:ext cx="101983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mainstem ETT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5CBFF82-7DA0-4F26-8687-1585807444CB}"/>
              </a:ext>
            </a:extLst>
          </p:cNvPr>
          <p:cNvSpPr/>
          <p:nvPr/>
        </p:nvSpPr>
        <p:spPr>
          <a:xfrm>
            <a:off x="1979420" y="3421775"/>
            <a:ext cx="104067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standard ETT</a:t>
            </a: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4611CDD-02E0-46DB-8533-2198E4063CEF}"/>
              </a:ext>
            </a:extLst>
          </p:cNvPr>
          <p:cNvSpPr/>
          <p:nvPr/>
        </p:nvSpPr>
        <p:spPr>
          <a:xfrm>
            <a:off x="3155624" y="3596113"/>
            <a:ext cx="127564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· </a:t>
            </a:r>
            <a:r>
              <a:rPr lang="en-US" sz="900" i="1" u="sng" dirty="0">
                <a:solidFill>
                  <a:prstClr val="black"/>
                </a:solidFill>
                <a:latin typeface="Calibri Light" panose="020F0302020204030204"/>
              </a:rPr>
              <a:t>May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/>
              </a:rPr>
              <a:t> isolate bleeding to one lung</a:t>
            </a:r>
          </a:p>
          <a:p>
            <a:r>
              <a:rPr lang="en-US" sz="900" dirty="0"/>
              <a:t>· 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/>
              </a:rPr>
              <a:t>Only ventilates one lung; must </a:t>
            </a:r>
            <a:r>
              <a:rPr lang="en-US" sz="900" b="1" dirty="0">
                <a:solidFill>
                  <a:prstClr val="black"/>
                </a:solidFill>
                <a:latin typeface="Calibri Light" panose="020F0302020204030204"/>
              </a:rPr>
              <a:t>decrease TV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/>
              </a:rPr>
              <a:t> if using VC ventilation.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F6DE40E6-83B5-4856-BA9B-E875EDAEECC3}"/>
              </a:ext>
            </a:extLst>
          </p:cNvPr>
          <p:cNvSpPr/>
          <p:nvPr/>
        </p:nvSpPr>
        <p:spPr>
          <a:xfrm>
            <a:off x="4316476" y="3596113"/>
            <a:ext cx="15312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· </a:t>
            </a:r>
            <a:r>
              <a:rPr lang="en-US" sz="900" dirty="0" err="1">
                <a:latin typeface="+mj-lt"/>
                <a:cs typeface="Calibri" panose="020F0502020204030204" pitchFamily="34" charset="0"/>
              </a:rPr>
              <a:t>Bronchoscopically</a:t>
            </a:r>
            <a:r>
              <a:rPr lang="en-US" sz="900" dirty="0">
                <a:latin typeface="+mj-lt"/>
                <a:cs typeface="Calibri" panose="020F0502020204030204" pitchFamily="34" charset="0"/>
              </a:rPr>
              <a:t> deployed balloon 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/>
              </a:rPr>
              <a:t>isolates bleeding to a a single lobe or segment</a:t>
            </a:r>
          </a:p>
          <a:p>
            <a:r>
              <a:rPr lang="en-US" sz="900" dirty="0">
                <a:solidFill>
                  <a:prstClr val="black"/>
                </a:solidFill>
                <a:latin typeface="+mj-lt"/>
              </a:rPr>
              <a:t>· </a:t>
            </a:r>
            <a:r>
              <a:rPr lang="en-US" sz="900" dirty="0">
                <a:solidFill>
                  <a:prstClr val="black"/>
                </a:solidFill>
                <a:latin typeface="+mj-lt"/>
                <a:cs typeface="Calibri" panose="020F0502020204030204" pitchFamily="34" charset="0"/>
              </a:rPr>
              <a:t>Can be placed through an ETT ≥ 7.5 (not a dual lumen)</a:t>
            </a:r>
            <a:endParaRPr lang="en-US" sz="900" b="1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E2EA6CFA-ED88-4AE1-9BE2-5AE8D0A0B989}"/>
              </a:ext>
            </a:extLst>
          </p:cNvPr>
          <p:cNvSpPr/>
          <p:nvPr/>
        </p:nvSpPr>
        <p:spPr>
          <a:xfrm>
            <a:off x="4916951" y="4461614"/>
            <a:ext cx="9758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Flexible bronchoscopy w/ large working channel</a:t>
            </a:r>
            <a:endParaRPr lang="en-US" sz="800" cap="small" baseline="-25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02" name="Freeform 290">
            <a:extLst>
              <a:ext uri="{FF2B5EF4-FFF2-40B4-BE49-F238E27FC236}">
                <a16:creationId xmlns:a16="http://schemas.microsoft.com/office/drawing/2014/main" id="{E2B8757B-9380-4173-8A0A-557CF6A8FCC1}"/>
              </a:ext>
            </a:extLst>
          </p:cNvPr>
          <p:cNvSpPr/>
          <p:nvPr/>
        </p:nvSpPr>
        <p:spPr>
          <a:xfrm rot="16585177" flipV="1">
            <a:off x="4957058" y="4724439"/>
            <a:ext cx="92418" cy="443261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67EC5E6F-5B8F-4629-A35E-78C08807BDF0}"/>
              </a:ext>
            </a:extLst>
          </p:cNvPr>
          <p:cNvSpPr/>
          <p:nvPr/>
        </p:nvSpPr>
        <p:spPr>
          <a:xfrm>
            <a:off x="5034702" y="5599258"/>
            <a:ext cx="850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Balloon deployed to bleeding segment</a:t>
            </a:r>
            <a:endParaRPr lang="en-US" sz="800" cap="small" baseline="-25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04" name="Freeform 292">
            <a:extLst>
              <a:ext uri="{FF2B5EF4-FFF2-40B4-BE49-F238E27FC236}">
                <a16:creationId xmlns:a16="http://schemas.microsoft.com/office/drawing/2014/main" id="{2B633C16-E2DC-4B61-890A-0299C9C6E7F6}"/>
              </a:ext>
            </a:extLst>
          </p:cNvPr>
          <p:cNvSpPr/>
          <p:nvPr/>
        </p:nvSpPr>
        <p:spPr>
          <a:xfrm rot="708743">
            <a:off x="5275879" y="6135254"/>
            <a:ext cx="258649" cy="449307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FE754BDA-3E04-4543-AE0E-D85A4AD0528B}"/>
              </a:ext>
            </a:extLst>
          </p:cNvPr>
          <p:cNvSpPr/>
          <p:nvPr/>
        </p:nvSpPr>
        <p:spPr>
          <a:xfrm>
            <a:off x="3938134" y="5550172"/>
            <a:ext cx="9758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Ventilator connection</a:t>
            </a:r>
            <a:endParaRPr lang="en-US" sz="800" cap="small" baseline="-25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06" name="Freeform 294">
            <a:extLst>
              <a:ext uri="{FF2B5EF4-FFF2-40B4-BE49-F238E27FC236}">
                <a16:creationId xmlns:a16="http://schemas.microsoft.com/office/drawing/2014/main" id="{7315CC01-C79E-4C33-90A1-67ADDB968416}"/>
              </a:ext>
            </a:extLst>
          </p:cNvPr>
          <p:cNvSpPr/>
          <p:nvPr/>
        </p:nvSpPr>
        <p:spPr>
          <a:xfrm rot="11872756">
            <a:off x="4490363" y="5343888"/>
            <a:ext cx="121397" cy="210055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297">
            <a:extLst>
              <a:ext uri="{FF2B5EF4-FFF2-40B4-BE49-F238E27FC236}">
                <a16:creationId xmlns:a16="http://schemas.microsoft.com/office/drawing/2014/main" id="{A6877111-2FC7-4815-88B7-458A05DDCEA5}"/>
              </a:ext>
            </a:extLst>
          </p:cNvPr>
          <p:cNvSpPr/>
          <p:nvPr/>
        </p:nvSpPr>
        <p:spPr>
          <a:xfrm>
            <a:off x="3715583" y="5642750"/>
            <a:ext cx="114333" cy="770467"/>
          </a:xfrm>
          <a:custGeom>
            <a:avLst/>
            <a:gdLst>
              <a:gd name="connsiteX0" fmla="*/ 76200 w 114333"/>
              <a:gd name="connsiteY0" fmla="*/ 0 h 770467"/>
              <a:gd name="connsiteX1" fmla="*/ 110066 w 114333"/>
              <a:gd name="connsiteY1" fmla="*/ 397933 h 770467"/>
              <a:gd name="connsiteX2" fmla="*/ 101600 w 114333"/>
              <a:gd name="connsiteY2" fmla="*/ 622300 h 770467"/>
              <a:gd name="connsiteX3" fmla="*/ 0 w 114333"/>
              <a:gd name="connsiteY3" fmla="*/ 770467 h 77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4333" h="770467">
                <a:moveTo>
                  <a:pt x="76200" y="0"/>
                </a:moveTo>
                <a:cubicBezTo>
                  <a:pt x="91016" y="147108"/>
                  <a:pt x="105833" y="294216"/>
                  <a:pt x="110066" y="397933"/>
                </a:cubicBezTo>
                <a:cubicBezTo>
                  <a:pt x="114299" y="501650"/>
                  <a:pt x="119944" y="560211"/>
                  <a:pt x="101600" y="622300"/>
                </a:cubicBezTo>
                <a:cubicBezTo>
                  <a:pt x="83256" y="684389"/>
                  <a:pt x="41628" y="727428"/>
                  <a:pt x="0" y="77046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298">
            <a:extLst>
              <a:ext uri="{FF2B5EF4-FFF2-40B4-BE49-F238E27FC236}">
                <a16:creationId xmlns:a16="http://schemas.microsoft.com/office/drawing/2014/main" id="{0666D870-04C7-42FE-BBE7-377766FB2530}"/>
              </a:ext>
            </a:extLst>
          </p:cNvPr>
          <p:cNvSpPr/>
          <p:nvPr/>
        </p:nvSpPr>
        <p:spPr>
          <a:xfrm>
            <a:off x="3791376" y="5464950"/>
            <a:ext cx="4640" cy="211667"/>
          </a:xfrm>
          <a:custGeom>
            <a:avLst/>
            <a:gdLst>
              <a:gd name="connsiteX0" fmla="*/ 407 w 4640"/>
              <a:gd name="connsiteY0" fmla="*/ 0 h 211667"/>
              <a:gd name="connsiteX1" fmla="*/ 407 w 4640"/>
              <a:gd name="connsiteY1" fmla="*/ 152400 h 211667"/>
              <a:gd name="connsiteX2" fmla="*/ 4640 w 4640"/>
              <a:gd name="connsiteY2" fmla="*/ 211667 h 211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40" h="211667">
                <a:moveTo>
                  <a:pt x="407" y="0"/>
                </a:moveTo>
                <a:cubicBezTo>
                  <a:pt x="54" y="58561"/>
                  <a:pt x="-298" y="117122"/>
                  <a:pt x="407" y="152400"/>
                </a:cubicBezTo>
                <a:cubicBezTo>
                  <a:pt x="1112" y="187678"/>
                  <a:pt x="2876" y="199672"/>
                  <a:pt x="4640" y="211667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299">
            <a:extLst>
              <a:ext uri="{FF2B5EF4-FFF2-40B4-BE49-F238E27FC236}">
                <a16:creationId xmlns:a16="http://schemas.microsoft.com/office/drawing/2014/main" id="{CC21B2C9-22D3-4ECE-B441-C652953B64E6}"/>
              </a:ext>
            </a:extLst>
          </p:cNvPr>
          <p:cNvSpPr/>
          <p:nvPr/>
        </p:nvSpPr>
        <p:spPr>
          <a:xfrm rot="10800000" flipH="1">
            <a:off x="3717687" y="4980126"/>
            <a:ext cx="222967" cy="514461"/>
          </a:xfrm>
          <a:custGeom>
            <a:avLst/>
            <a:gdLst>
              <a:gd name="connsiteX0" fmla="*/ 62300 w 222967"/>
              <a:gd name="connsiteY0" fmla="*/ 514461 h 514461"/>
              <a:gd name="connsiteX1" fmla="*/ 124600 w 222967"/>
              <a:gd name="connsiteY1" fmla="*/ 467268 h 514461"/>
              <a:gd name="connsiteX2" fmla="*/ 124600 w 222967"/>
              <a:gd name="connsiteY2" fmla="*/ 420075 h 514461"/>
              <a:gd name="connsiteX3" fmla="*/ 124451 w 222967"/>
              <a:gd name="connsiteY3" fmla="*/ 420075 h 514461"/>
              <a:gd name="connsiteX4" fmla="*/ 124451 w 222967"/>
              <a:gd name="connsiteY4" fmla="*/ 373266 h 514461"/>
              <a:gd name="connsiteX5" fmla="*/ 200760 w 222967"/>
              <a:gd name="connsiteY5" fmla="*/ 410772 h 514461"/>
              <a:gd name="connsiteX6" fmla="*/ 222967 w 222967"/>
              <a:gd name="connsiteY6" fmla="*/ 365588 h 514461"/>
              <a:gd name="connsiteX7" fmla="*/ 119135 w 222967"/>
              <a:gd name="connsiteY7" fmla="*/ 314555 h 514461"/>
              <a:gd name="connsiteX8" fmla="*/ 83806 w 222967"/>
              <a:gd name="connsiteY8" fmla="*/ 103656 h 514461"/>
              <a:gd name="connsiteX9" fmla="*/ 85877 w 222967"/>
              <a:gd name="connsiteY9" fmla="*/ 103656 h 514461"/>
              <a:gd name="connsiteX10" fmla="*/ 85877 w 222967"/>
              <a:gd name="connsiteY10" fmla="*/ 4572 h 514461"/>
              <a:gd name="connsiteX11" fmla="*/ 81305 w 222967"/>
              <a:gd name="connsiteY11" fmla="*/ 0 h 514461"/>
              <a:gd name="connsiteX12" fmla="*/ 63017 w 222967"/>
              <a:gd name="connsiteY12" fmla="*/ 0 h 514461"/>
              <a:gd name="connsiteX13" fmla="*/ 58445 w 222967"/>
              <a:gd name="connsiteY13" fmla="*/ 4572 h 514461"/>
              <a:gd name="connsiteX14" fmla="*/ 58445 w 222967"/>
              <a:gd name="connsiteY14" fmla="*/ 103656 h 514461"/>
              <a:gd name="connsiteX15" fmla="*/ 58550 w 222967"/>
              <a:gd name="connsiteY15" fmla="*/ 103656 h 514461"/>
              <a:gd name="connsiteX16" fmla="*/ 14012 w 222967"/>
              <a:gd name="connsiteY16" fmla="*/ 369528 h 514461"/>
              <a:gd name="connsiteX17" fmla="*/ 14011 w 222967"/>
              <a:gd name="connsiteY17" fmla="*/ 369528 h 514461"/>
              <a:gd name="connsiteX18" fmla="*/ 14011 w 222967"/>
              <a:gd name="connsiteY18" fmla="*/ 428694 h 514461"/>
              <a:gd name="connsiteX19" fmla="*/ 34832 w 222967"/>
              <a:gd name="connsiteY19" fmla="*/ 428694 h 514461"/>
              <a:gd name="connsiteX20" fmla="*/ 18249 w 222967"/>
              <a:gd name="connsiteY20" fmla="*/ 433898 h 514461"/>
              <a:gd name="connsiteX21" fmla="*/ 1 w 222967"/>
              <a:gd name="connsiteY21" fmla="*/ 467268 h 514461"/>
              <a:gd name="connsiteX22" fmla="*/ 0 w 222967"/>
              <a:gd name="connsiteY22" fmla="*/ 467268 h 514461"/>
              <a:gd name="connsiteX23" fmla="*/ 62300 w 222967"/>
              <a:gd name="connsiteY23" fmla="*/ 514461 h 51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2967" h="514461">
                <a:moveTo>
                  <a:pt x="62300" y="514461"/>
                </a:moveTo>
                <a:cubicBezTo>
                  <a:pt x="96707" y="514461"/>
                  <a:pt x="124600" y="493332"/>
                  <a:pt x="124600" y="467268"/>
                </a:cubicBezTo>
                <a:lnTo>
                  <a:pt x="124600" y="420075"/>
                </a:lnTo>
                <a:lnTo>
                  <a:pt x="124451" y="420075"/>
                </a:lnTo>
                <a:lnTo>
                  <a:pt x="124451" y="373266"/>
                </a:lnTo>
                <a:lnTo>
                  <a:pt x="200760" y="410772"/>
                </a:lnTo>
                <a:lnTo>
                  <a:pt x="222967" y="365588"/>
                </a:lnTo>
                <a:lnTo>
                  <a:pt x="119135" y="314555"/>
                </a:lnTo>
                <a:lnTo>
                  <a:pt x="83806" y="103656"/>
                </a:lnTo>
                <a:lnTo>
                  <a:pt x="85877" y="103656"/>
                </a:lnTo>
                <a:lnTo>
                  <a:pt x="85877" y="4572"/>
                </a:lnTo>
                <a:lnTo>
                  <a:pt x="81305" y="0"/>
                </a:lnTo>
                <a:lnTo>
                  <a:pt x="63017" y="0"/>
                </a:lnTo>
                <a:lnTo>
                  <a:pt x="58445" y="4572"/>
                </a:lnTo>
                <a:lnTo>
                  <a:pt x="58445" y="103656"/>
                </a:lnTo>
                <a:lnTo>
                  <a:pt x="58550" y="103656"/>
                </a:lnTo>
                <a:lnTo>
                  <a:pt x="14012" y="369528"/>
                </a:lnTo>
                <a:lnTo>
                  <a:pt x="14011" y="369528"/>
                </a:lnTo>
                <a:lnTo>
                  <a:pt x="14011" y="428694"/>
                </a:lnTo>
                <a:lnTo>
                  <a:pt x="34832" y="428694"/>
                </a:lnTo>
                <a:lnTo>
                  <a:pt x="18249" y="433898"/>
                </a:lnTo>
                <a:cubicBezTo>
                  <a:pt x="6974" y="442438"/>
                  <a:pt x="1" y="454236"/>
                  <a:pt x="1" y="467268"/>
                </a:cubicBezTo>
                <a:lnTo>
                  <a:pt x="0" y="467268"/>
                </a:lnTo>
                <a:cubicBezTo>
                  <a:pt x="0" y="493332"/>
                  <a:pt x="27893" y="514461"/>
                  <a:pt x="62300" y="5144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4C5A0FA9-9254-4B1C-9B82-1954D7A953D8}"/>
              </a:ext>
            </a:extLst>
          </p:cNvPr>
          <p:cNvSpPr/>
          <p:nvPr/>
        </p:nvSpPr>
        <p:spPr>
          <a:xfrm>
            <a:off x="3079366" y="4440776"/>
            <a:ext cx="13821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Bronchoscope should be used to guide ETT into unaffected lung (avoid accidental misplacement)</a:t>
            </a:r>
            <a:endParaRPr lang="en-US" sz="800" cap="small" baseline="-25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13" name="Freeform 301">
            <a:extLst>
              <a:ext uri="{FF2B5EF4-FFF2-40B4-BE49-F238E27FC236}">
                <a16:creationId xmlns:a16="http://schemas.microsoft.com/office/drawing/2014/main" id="{7A69F91F-2835-4C13-B7D5-452C6C942B7F}"/>
              </a:ext>
            </a:extLst>
          </p:cNvPr>
          <p:cNvSpPr/>
          <p:nvPr/>
        </p:nvSpPr>
        <p:spPr>
          <a:xfrm rot="21428695" flipH="1">
            <a:off x="3517310" y="4949904"/>
            <a:ext cx="160371" cy="255746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08146EE2-F625-4812-A69C-75F982186240}"/>
              </a:ext>
            </a:extLst>
          </p:cNvPr>
          <p:cNvSpPr/>
          <p:nvPr/>
        </p:nvSpPr>
        <p:spPr>
          <a:xfrm>
            <a:off x="3942883" y="1196883"/>
            <a:ext cx="186452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rotate bleeding side down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E3A16770-3706-4DD8-99FA-6FDC96C4A48E}"/>
              </a:ext>
            </a:extLst>
          </p:cNvPr>
          <p:cNvSpPr/>
          <p:nvPr/>
        </p:nvSpPr>
        <p:spPr>
          <a:xfrm>
            <a:off x="3997479" y="1348591"/>
            <a:ext cx="2094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prstClr val="black"/>
                </a:solidFill>
                <a:latin typeface="Calibri Light" panose="020F0302020204030204"/>
              </a:rPr>
              <a:t>Rotation partially isolates blood to the dependent side; however it may be difficult to identify the side with bleeding using clinical exam or even imaging.</a:t>
            </a: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7EDCAF65-1E10-4932-B3AC-10F8DE73D1D0}"/>
              </a:ext>
            </a:extLst>
          </p:cNvPr>
          <p:cNvSpPr/>
          <p:nvPr/>
        </p:nvSpPr>
        <p:spPr>
          <a:xfrm>
            <a:off x="7170056" y="789973"/>
            <a:ext cx="20503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Bronchoscopy </a:t>
            </a:r>
          </a:p>
          <a:p>
            <a:pPr lvl="0"/>
            <a:r>
              <a:rPr lang="en-US" sz="900" dirty="0">
                <a:solidFill>
                  <a:prstClr val="black"/>
                </a:solidFill>
              </a:rPr>
              <a:t>· 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/>
              </a:rPr>
              <a:t>Diagnostic &amp; therapeutic; best in life-threatening bleeding</a:t>
            </a:r>
            <a:endParaRPr lang="en-US" sz="1200" b="1" cap="small" dirty="0">
              <a:solidFill>
                <a:prstClr val="black"/>
              </a:solidFill>
              <a:latin typeface="+mj-lt"/>
              <a:cs typeface="Futura Medium" panose="020B0602020204020303" pitchFamily="34" charset="-79"/>
            </a:endParaRPr>
          </a:p>
          <a:p>
            <a:r>
              <a:rPr lang="en-US" sz="900" dirty="0">
                <a:solidFill>
                  <a:prstClr val="black"/>
                </a:solidFill>
              </a:rPr>
              <a:t>· </a:t>
            </a:r>
            <a:r>
              <a:rPr lang="en-US" sz="900" dirty="0">
                <a:solidFill>
                  <a:prstClr val="black"/>
                </a:solidFill>
                <a:latin typeface="Calibri Light" panose="020F0302020204030204"/>
              </a:rPr>
              <a:t>Rigid preferred but requires expertise &amp; not always readily available</a:t>
            </a:r>
            <a:endParaRPr lang="en-US" sz="1200" b="1" cap="small" dirty="0">
              <a:solidFill>
                <a:prstClr val="black"/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D00AFCB2-FEBD-4D18-B8FF-783E3CD6A5A8}"/>
              </a:ext>
            </a:extLst>
          </p:cNvPr>
          <p:cNvSpPr/>
          <p:nvPr/>
        </p:nvSpPr>
        <p:spPr>
          <a:xfrm>
            <a:off x="7135214" y="1538379"/>
            <a:ext cx="201689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900" b="1" dirty="0">
                <a:latin typeface="Corbel" panose="020B0503020204020204" pitchFamily="34" charset="0"/>
              </a:rPr>
              <a:t>BRONCHOSCOPIC INTERVENTIONS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3DC122E9-209C-4AAB-9050-F915750A4F6B}"/>
              </a:ext>
            </a:extLst>
          </p:cNvPr>
          <p:cNvSpPr/>
          <p:nvPr/>
        </p:nvSpPr>
        <p:spPr>
          <a:xfrm>
            <a:off x="7170056" y="4535024"/>
            <a:ext cx="1972847" cy="1561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+mj-lt"/>
              </a:rPr>
              <a:t>INTERVENTIONAL RADIOLOGY</a:t>
            </a:r>
          </a:p>
          <a:p>
            <a:r>
              <a:rPr lang="en-US" sz="1100" b="1" cap="small" dirty="0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bronchial artery embolization</a:t>
            </a:r>
            <a:endParaRPr lang="en-US" sz="1100" cap="small" dirty="0">
              <a:solidFill>
                <a:prstClr val="black"/>
              </a:solidFill>
              <a:latin typeface="Calibri Light" panose="020F0302020204030204"/>
              <a:cs typeface="Futura Medium" panose="020B0602020204020303" pitchFamily="34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High success rates (</a:t>
            </a:r>
            <a:r>
              <a:rPr lang="en-US" sz="85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11"/>
              </a:rPr>
              <a:t>60-90</a:t>
            </a:r>
            <a:r>
              <a:rPr lang="en-US" sz="85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%) with BAE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5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Risk of off target embolization (spinal artery, esophagus)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Very effective for </a:t>
            </a:r>
            <a:r>
              <a:rPr lang="en-US" sz="8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12"/>
              </a:rPr>
              <a:t>Pulmonary AVMs</a:t>
            </a:r>
            <a:endParaRPr lang="en-US" sz="80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Recurrent bleeding likely for TB, aspergilloma, bronchiectasis and bronchogenic carcinoma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Complications such as chest pain and dysphagia are usually </a:t>
            </a:r>
            <a:r>
              <a:rPr lang="en-US" sz="80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13"/>
              </a:rPr>
              <a:t>self-limiting</a:t>
            </a:r>
            <a:endParaRPr lang="en-US" sz="8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4455AB83-F417-40B5-A55D-44B1C1464C8E}"/>
              </a:ext>
            </a:extLst>
          </p:cNvPr>
          <p:cNvSpPr/>
          <p:nvPr/>
        </p:nvSpPr>
        <p:spPr>
          <a:xfrm>
            <a:off x="7157703" y="6061895"/>
            <a:ext cx="1972847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>
                <a:latin typeface="+mj-lt"/>
              </a:rPr>
              <a:t>SURGICAL MANAGEMENT</a:t>
            </a:r>
            <a:endParaRPr lang="en-US" sz="11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  <a:hlinkClick r:id="rId14"/>
              </a:rPr>
              <a:t>May be particularly useful 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for PA ruptures, leaking aortic aneurysm, AV malformations, traumatic injuries &amp;  trachea-innominate bleeds, </a:t>
            </a:r>
            <a:r>
              <a:rPr lang="en-US" sz="8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etc</a:t>
            </a:r>
            <a:r>
              <a:rPr lang="en-US" sz="8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36A6C31-73C5-4675-B735-430573937158}"/>
              </a:ext>
            </a:extLst>
          </p:cNvPr>
          <p:cNvSpPr/>
          <p:nvPr/>
        </p:nvSpPr>
        <p:spPr>
          <a:xfrm>
            <a:off x="3952009" y="2017790"/>
            <a:ext cx="111601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protect airway</a:t>
            </a:r>
          </a:p>
        </p:txBody>
      </p:sp>
      <p:sp>
        <p:nvSpPr>
          <p:cNvPr id="162" name="Freeform 457">
            <a:extLst>
              <a:ext uri="{FF2B5EF4-FFF2-40B4-BE49-F238E27FC236}">
                <a16:creationId xmlns:a16="http://schemas.microsoft.com/office/drawing/2014/main" id="{0963BF13-1B74-4FF0-A026-1D4D4CD35CD3}"/>
              </a:ext>
            </a:extLst>
          </p:cNvPr>
          <p:cNvSpPr/>
          <p:nvPr/>
        </p:nvSpPr>
        <p:spPr>
          <a:xfrm>
            <a:off x="4687653" y="4806176"/>
            <a:ext cx="281815" cy="1427356"/>
          </a:xfrm>
          <a:custGeom>
            <a:avLst/>
            <a:gdLst>
              <a:gd name="connsiteX0" fmla="*/ 3034 w 281815"/>
              <a:gd name="connsiteY0" fmla="*/ 0 h 1427356"/>
              <a:gd name="connsiteX1" fmla="*/ 14186 w 281815"/>
              <a:gd name="connsiteY1" fmla="*/ 178419 h 1427356"/>
              <a:gd name="connsiteX2" fmla="*/ 114547 w 281815"/>
              <a:gd name="connsiteY2" fmla="*/ 267629 h 1427356"/>
              <a:gd name="connsiteX3" fmla="*/ 159152 w 281815"/>
              <a:gd name="connsiteY3" fmla="*/ 713678 h 1427356"/>
              <a:gd name="connsiteX4" fmla="*/ 214908 w 281815"/>
              <a:gd name="connsiteY4" fmla="*/ 1215483 h 1427356"/>
              <a:gd name="connsiteX5" fmla="*/ 226059 w 281815"/>
              <a:gd name="connsiteY5" fmla="*/ 1382751 h 1427356"/>
              <a:gd name="connsiteX6" fmla="*/ 281815 w 281815"/>
              <a:gd name="connsiteY6" fmla="*/ 1427356 h 1427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815" h="1427356">
                <a:moveTo>
                  <a:pt x="3034" y="0"/>
                </a:moveTo>
                <a:cubicBezTo>
                  <a:pt x="-683" y="66907"/>
                  <a:pt x="-4399" y="133814"/>
                  <a:pt x="14186" y="178419"/>
                </a:cubicBezTo>
                <a:cubicBezTo>
                  <a:pt x="32771" y="223024"/>
                  <a:pt x="90386" y="178419"/>
                  <a:pt x="114547" y="267629"/>
                </a:cubicBezTo>
                <a:cubicBezTo>
                  <a:pt x="138708" y="356839"/>
                  <a:pt x="142425" y="555702"/>
                  <a:pt x="159152" y="713678"/>
                </a:cubicBezTo>
                <a:cubicBezTo>
                  <a:pt x="175879" y="871654"/>
                  <a:pt x="203757" y="1103971"/>
                  <a:pt x="214908" y="1215483"/>
                </a:cubicBezTo>
                <a:cubicBezTo>
                  <a:pt x="226059" y="1326995"/>
                  <a:pt x="214908" y="1347439"/>
                  <a:pt x="226059" y="1382751"/>
                </a:cubicBezTo>
                <a:cubicBezTo>
                  <a:pt x="237210" y="1418063"/>
                  <a:pt x="259512" y="1422709"/>
                  <a:pt x="281815" y="1427356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Freeform 384">
            <a:extLst>
              <a:ext uri="{FF2B5EF4-FFF2-40B4-BE49-F238E27FC236}">
                <a16:creationId xmlns:a16="http://schemas.microsoft.com/office/drawing/2014/main" id="{C225F5B6-D1A5-4DC9-B67B-9BC57E001D53}"/>
              </a:ext>
            </a:extLst>
          </p:cNvPr>
          <p:cNvSpPr/>
          <p:nvPr/>
        </p:nvSpPr>
        <p:spPr>
          <a:xfrm rot="10800000" flipH="1">
            <a:off x="4615758" y="4418790"/>
            <a:ext cx="222967" cy="514461"/>
          </a:xfrm>
          <a:custGeom>
            <a:avLst/>
            <a:gdLst>
              <a:gd name="connsiteX0" fmla="*/ 62300 w 222967"/>
              <a:gd name="connsiteY0" fmla="*/ 514461 h 514461"/>
              <a:gd name="connsiteX1" fmla="*/ 124600 w 222967"/>
              <a:gd name="connsiteY1" fmla="*/ 467268 h 514461"/>
              <a:gd name="connsiteX2" fmla="*/ 124600 w 222967"/>
              <a:gd name="connsiteY2" fmla="*/ 420075 h 514461"/>
              <a:gd name="connsiteX3" fmla="*/ 124451 w 222967"/>
              <a:gd name="connsiteY3" fmla="*/ 420075 h 514461"/>
              <a:gd name="connsiteX4" fmla="*/ 124451 w 222967"/>
              <a:gd name="connsiteY4" fmla="*/ 373266 h 514461"/>
              <a:gd name="connsiteX5" fmla="*/ 200760 w 222967"/>
              <a:gd name="connsiteY5" fmla="*/ 410772 h 514461"/>
              <a:gd name="connsiteX6" fmla="*/ 222967 w 222967"/>
              <a:gd name="connsiteY6" fmla="*/ 365588 h 514461"/>
              <a:gd name="connsiteX7" fmla="*/ 119135 w 222967"/>
              <a:gd name="connsiteY7" fmla="*/ 314555 h 514461"/>
              <a:gd name="connsiteX8" fmla="*/ 83806 w 222967"/>
              <a:gd name="connsiteY8" fmla="*/ 103656 h 514461"/>
              <a:gd name="connsiteX9" fmla="*/ 85877 w 222967"/>
              <a:gd name="connsiteY9" fmla="*/ 103656 h 514461"/>
              <a:gd name="connsiteX10" fmla="*/ 85877 w 222967"/>
              <a:gd name="connsiteY10" fmla="*/ 4572 h 514461"/>
              <a:gd name="connsiteX11" fmla="*/ 81305 w 222967"/>
              <a:gd name="connsiteY11" fmla="*/ 0 h 514461"/>
              <a:gd name="connsiteX12" fmla="*/ 63017 w 222967"/>
              <a:gd name="connsiteY12" fmla="*/ 0 h 514461"/>
              <a:gd name="connsiteX13" fmla="*/ 58445 w 222967"/>
              <a:gd name="connsiteY13" fmla="*/ 4572 h 514461"/>
              <a:gd name="connsiteX14" fmla="*/ 58445 w 222967"/>
              <a:gd name="connsiteY14" fmla="*/ 103656 h 514461"/>
              <a:gd name="connsiteX15" fmla="*/ 58550 w 222967"/>
              <a:gd name="connsiteY15" fmla="*/ 103656 h 514461"/>
              <a:gd name="connsiteX16" fmla="*/ 14012 w 222967"/>
              <a:gd name="connsiteY16" fmla="*/ 369528 h 514461"/>
              <a:gd name="connsiteX17" fmla="*/ 14011 w 222967"/>
              <a:gd name="connsiteY17" fmla="*/ 369528 h 514461"/>
              <a:gd name="connsiteX18" fmla="*/ 14011 w 222967"/>
              <a:gd name="connsiteY18" fmla="*/ 428694 h 514461"/>
              <a:gd name="connsiteX19" fmla="*/ 34832 w 222967"/>
              <a:gd name="connsiteY19" fmla="*/ 428694 h 514461"/>
              <a:gd name="connsiteX20" fmla="*/ 18249 w 222967"/>
              <a:gd name="connsiteY20" fmla="*/ 433898 h 514461"/>
              <a:gd name="connsiteX21" fmla="*/ 1 w 222967"/>
              <a:gd name="connsiteY21" fmla="*/ 467268 h 514461"/>
              <a:gd name="connsiteX22" fmla="*/ 0 w 222967"/>
              <a:gd name="connsiteY22" fmla="*/ 467268 h 514461"/>
              <a:gd name="connsiteX23" fmla="*/ 62300 w 222967"/>
              <a:gd name="connsiteY23" fmla="*/ 514461 h 514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22967" h="514461">
                <a:moveTo>
                  <a:pt x="62300" y="514461"/>
                </a:moveTo>
                <a:cubicBezTo>
                  <a:pt x="96707" y="514461"/>
                  <a:pt x="124600" y="493332"/>
                  <a:pt x="124600" y="467268"/>
                </a:cubicBezTo>
                <a:lnTo>
                  <a:pt x="124600" y="420075"/>
                </a:lnTo>
                <a:lnTo>
                  <a:pt x="124451" y="420075"/>
                </a:lnTo>
                <a:lnTo>
                  <a:pt x="124451" y="373266"/>
                </a:lnTo>
                <a:lnTo>
                  <a:pt x="200760" y="410772"/>
                </a:lnTo>
                <a:lnTo>
                  <a:pt x="222967" y="365588"/>
                </a:lnTo>
                <a:lnTo>
                  <a:pt x="119135" y="314555"/>
                </a:lnTo>
                <a:lnTo>
                  <a:pt x="83806" y="103656"/>
                </a:lnTo>
                <a:lnTo>
                  <a:pt x="85877" y="103656"/>
                </a:lnTo>
                <a:lnTo>
                  <a:pt x="85877" y="4572"/>
                </a:lnTo>
                <a:lnTo>
                  <a:pt x="81305" y="0"/>
                </a:lnTo>
                <a:lnTo>
                  <a:pt x="63017" y="0"/>
                </a:lnTo>
                <a:lnTo>
                  <a:pt x="58445" y="4572"/>
                </a:lnTo>
                <a:lnTo>
                  <a:pt x="58445" y="103656"/>
                </a:lnTo>
                <a:lnTo>
                  <a:pt x="58550" y="103656"/>
                </a:lnTo>
                <a:lnTo>
                  <a:pt x="14012" y="369528"/>
                </a:lnTo>
                <a:lnTo>
                  <a:pt x="14011" y="369528"/>
                </a:lnTo>
                <a:lnTo>
                  <a:pt x="14011" y="428694"/>
                </a:lnTo>
                <a:lnTo>
                  <a:pt x="34832" y="428694"/>
                </a:lnTo>
                <a:lnTo>
                  <a:pt x="18249" y="433898"/>
                </a:lnTo>
                <a:cubicBezTo>
                  <a:pt x="6974" y="442438"/>
                  <a:pt x="1" y="454236"/>
                  <a:pt x="1" y="467268"/>
                </a:cubicBezTo>
                <a:lnTo>
                  <a:pt x="0" y="467268"/>
                </a:lnTo>
                <a:cubicBezTo>
                  <a:pt x="0" y="493332"/>
                  <a:pt x="27893" y="514461"/>
                  <a:pt x="62300" y="514461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4" name="Freeform 458">
            <a:extLst>
              <a:ext uri="{FF2B5EF4-FFF2-40B4-BE49-F238E27FC236}">
                <a16:creationId xmlns:a16="http://schemas.microsoft.com/office/drawing/2014/main" id="{84667AB7-6495-4AEC-8008-E16280155665}"/>
              </a:ext>
            </a:extLst>
          </p:cNvPr>
          <p:cNvSpPr/>
          <p:nvPr/>
        </p:nvSpPr>
        <p:spPr>
          <a:xfrm>
            <a:off x="2413259" y="6550164"/>
            <a:ext cx="47381" cy="109291"/>
          </a:xfrm>
          <a:custGeom>
            <a:avLst/>
            <a:gdLst>
              <a:gd name="connsiteX0" fmla="*/ 47359 w 47381"/>
              <a:gd name="connsiteY0" fmla="*/ 0 h 109291"/>
              <a:gd name="connsiteX1" fmla="*/ 25501 w 47381"/>
              <a:gd name="connsiteY1" fmla="*/ 25501 h 109291"/>
              <a:gd name="connsiteX2" fmla="*/ 14572 w 47381"/>
              <a:gd name="connsiteY2" fmla="*/ 36430 h 109291"/>
              <a:gd name="connsiteX3" fmla="*/ 7286 w 47381"/>
              <a:gd name="connsiteY3" fmla="*/ 58289 h 109291"/>
              <a:gd name="connsiteX4" fmla="*/ 3643 w 47381"/>
              <a:gd name="connsiteY4" fmla="*/ 69218 h 109291"/>
              <a:gd name="connsiteX5" fmla="*/ 0 w 47381"/>
              <a:gd name="connsiteY5" fmla="*/ 80147 h 109291"/>
              <a:gd name="connsiteX6" fmla="*/ 3643 w 47381"/>
              <a:gd name="connsiteY6" fmla="*/ 98362 h 109291"/>
              <a:gd name="connsiteX7" fmla="*/ 25501 w 47381"/>
              <a:gd name="connsiteY7" fmla="*/ 109291 h 109291"/>
              <a:gd name="connsiteX8" fmla="*/ 29144 w 47381"/>
              <a:gd name="connsiteY8" fmla="*/ 72861 h 109291"/>
              <a:gd name="connsiteX9" fmla="*/ 25501 w 47381"/>
              <a:gd name="connsiteY9" fmla="*/ 40073 h 109291"/>
              <a:gd name="connsiteX10" fmla="*/ 29144 w 47381"/>
              <a:gd name="connsiteY10" fmla="*/ 25501 h 109291"/>
              <a:gd name="connsiteX11" fmla="*/ 47359 w 47381"/>
              <a:gd name="connsiteY11" fmla="*/ 0 h 109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7381" h="109291">
                <a:moveTo>
                  <a:pt x="47359" y="0"/>
                </a:moveTo>
                <a:cubicBezTo>
                  <a:pt x="46752" y="0"/>
                  <a:pt x="32990" y="17179"/>
                  <a:pt x="25501" y="25501"/>
                </a:cubicBezTo>
                <a:cubicBezTo>
                  <a:pt x="22055" y="29330"/>
                  <a:pt x="17074" y="31926"/>
                  <a:pt x="14572" y="36430"/>
                </a:cubicBezTo>
                <a:cubicBezTo>
                  <a:pt x="10842" y="43144"/>
                  <a:pt x="9715" y="51003"/>
                  <a:pt x="7286" y="58289"/>
                </a:cubicBezTo>
                <a:lnTo>
                  <a:pt x="3643" y="69218"/>
                </a:lnTo>
                <a:lnTo>
                  <a:pt x="0" y="80147"/>
                </a:lnTo>
                <a:cubicBezTo>
                  <a:pt x="1214" y="86219"/>
                  <a:pt x="571" y="92986"/>
                  <a:pt x="3643" y="98362"/>
                </a:cubicBezTo>
                <a:cubicBezTo>
                  <a:pt x="6966" y="104178"/>
                  <a:pt x="19891" y="107421"/>
                  <a:pt x="25501" y="109291"/>
                </a:cubicBezTo>
                <a:cubicBezTo>
                  <a:pt x="34370" y="82683"/>
                  <a:pt x="34650" y="94884"/>
                  <a:pt x="29144" y="72861"/>
                </a:cubicBezTo>
                <a:cubicBezTo>
                  <a:pt x="27930" y="61932"/>
                  <a:pt x="25501" y="51070"/>
                  <a:pt x="25501" y="40073"/>
                </a:cubicBezTo>
                <a:cubicBezTo>
                  <a:pt x="25501" y="35066"/>
                  <a:pt x="27705" y="30297"/>
                  <a:pt x="29144" y="25501"/>
                </a:cubicBezTo>
                <a:cubicBezTo>
                  <a:pt x="36320" y="1581"/>
                  <a:pt x="47966" y="0"/>
                  <a:pt x="47359" y="0"/>
                </a:cubicBezTo>
                <a:close/>
              </a:path>
            </a:pathLst>
          </a:custGeom>
          <a:gradFill>
            <a:gsLst>
              <a:gs pos="46000">
                <a:srgbClr val="C00000"/>
              </a:gs>
              <a:gs pos="100000">
                <a:srgbClr val="C00000">
                  <a:alpha val="51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49A7FE8-BB99-48FD-A7C8-CCC2133ED1D5}"/>
              </a:ext>
            </a:extLst>
          </p:cNvPr>
          <p:cNvGrpSpPr/>
          <p:nvPr/>
        </p:nvGrpSpPr>
        <p:grpSpPr>
          <a:xfrm>
            <a:off x="2311307" y="5900171"/>
            <a:ext cx="696686" cy="783771"/>
            <a:chOff x="2190333" y="4842121"/>
            <a:chExt cx="696686" cy="783771"/>
          </a:xfrm>
        </p:grpSpPr>
        <p:sp>
          <p:nvSpPr>
            <p:cNvPr id="166" name="Freeform 264">
              <a:extLst>
                <a:ext uri="{FF2B5EF4-FFF2-40B4-BE49-F238E27FC236}">
                  <a16:creationId xmlns:a16="http://schemas.microsoft.com/office/drawing/2014/main" id="{025B5704-3DF0-4F01-95A5-BCE54A1B18DA}"/>
                </a:ext>
              </a:extLst>
            </p:cNvPr>
            <p:cNvSpPr/>
            <p:nvPr/>
          </p:nvSpPr>
          <p:spPr>
            <a:xfrm>
              <a:off x="2221930" y="5410195"/>
              <a:ext cx="54356" cy="89476"/>
            </a:xfrm>
            <a:custGeom>
              <a:avLst/>
              <a:gdLst>
                <a:gd name="connsiteX0" fmla="*/ 3556 w 54356"/>
                <a:gd name="connsiteY0" fmla="*/ 12700 h 89476"/>
                <a:gd name="connsiteX1" fmla="*/ 25781 w 54356"/>
                <a:gd name="connsiteY1" fmla="*/ 31750 h 89476"/>
                <a:gd name="connsiteX2" fmla="*/ 41656 w 54356"/>
                <a:gd name="connsiteY2" fmla="*/ 47625 h 89476"/>
                <a:gd name="connsiteX3" fmla="*/ 48006 w 54356"/>
                <a:gd name="connsiteY3" fmla="*/ 57150 h 89476"/>
                <a:gd name="connsiteX4" fmla="*/ 54356 w 54356"/>
                <a:gd name="connsiteY4" fmla="*/ 79375 h 89476"/>
                <a:gd name="connsiteX5" fmla="*/ 51181 w 54356"/>
                <a:gd name="connsiteY5" fmla="*/ 22225 h 89476"/>
                <a:gd name="connsiteX6" fmla="*/ 41656 w 54356"/>
                <a:gd name="connsiteY6" fmla="*/ 12700 h 89476"/>
                <a:gd name="connsiteX7" fmla="*/ 32131 w 54356"/>
                <a:gd name="connsiteY7" fmla="*/ 9525 h 89476"/>
                <a:gd name="connsiteX8" fmla="*/ 13081 w 54356"/>
                <a:gd name="connsiteY8" fmla="*/ 0 h 89476"/>
                <a:gd name="connsiteX9" fmla="*/ 3556 w 54356"/>
                <a:gd name="connsiteY9" fmla="*/ 12700 h 8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356" h="89476">
                  <a:moveTo>
                    <a:pt x="3556" y="12700"/>
                  </a:moveTo>
                  <a:cubicBezTo>
                    <a:pt x="5673" y="17992"/>
                    <a:pt x="18882" y="24851"/>
                    <a:pt x="25781" y="31750"/>
                  </a:cubicBezTo>
                  <a:cubicBezTo>
                    <a:pt x="46948" y="52917"/>
                    <a:pt x="16256" y="30692"/>
                    <a:pt x="41656" y="47625"/>
                  </a:cubicBezTo>
                  <a:cubicBezTo>
                    <a:pt x="43773" y="50800"/>
                    <a:pt x="47148" y="53432"/>
                    <a:pt x="48006" y="57150"/>
                  </a:cubicBezTo>
                  <a:cubicBezTo>
                    <a:pt x="54225" y="84098"/>
                    <a:pt x="46965" y="101549"/>
                    <a:pt x="54356" y="79375"/>
                  </a:cubicBezTo>
                  <a:cubicBezTo>
                    <a:pt x="53298" y="60325"/>
                    <a:pt x="54751" y="40967"/>
                    <a:pt x="51181" y="22225"/>
                  </a:cubicBezTo>
                  <a:cubicBezTo>
                    <a:pt x="50341" y="17814"/>
                    <a:pt x="45392" y="15191"/>
                    <a:pt x="41656" y="12700"/>
                  </a:cubicBezTo>
                  <a:cubicBezTo>
                    <a:pt x="38871" y="10844"/>
                    <a:pt x="35124" y="11022"/>
                    <a:pt x="32131" y="9525"/>
                  </a:cubicBezTo>
                  <a:cubicBezTo>
                    <a:pt x="7512" y="-2785"/>
                    <a:pt x="37022" y="7980"/>
                    <a:pt x="13081" y="0"/>
                  </a:cubicBezTo>
                  <a:cubicBezTo>
                    <a:pt x="-6973" y="6685"/>
                    <a:pt x="1439" y="7408"/>
                    <a:pt x="3556" y="12700"/>
                  </a:cubicBezTo>
                  <a:close/>
                </a:path>
              </a:pathLst>
            </a:custGeom>
            <a:gradFill>
              <a:gsLst>
                <a:gs pos="46000">
                  <a:srgbClr val="C00000"/>
                </a:gs>
                <a:gs pos="100000">
                  <a:srgbClr val="C00000">
                    <a:alpha val="51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Freeform 265">
              <a:extLst>
                <a:ext uri="{FF2B5EF4-FFF2-40B4-BE49-F238E27FC236}">
                  <a16:creationId xmlns:a16="http://schemas.microsoft.com/office/drawing/2014/main" id="{5E8F04F0-55F5-4E66-80AB-081A75677D1F}"/>
                </a:ext>
              </a:extLst>
            </p:cNvPr>
            <p:cNvSpPr/>
            <p:nvPr/>
          </p:nvSpPr>
          <p:spPr>
            <a:xfrm rot="360480">
              <a:off x="2450382" y="5197840"/>
              <a:ext cx="157669" cy="143601"/>
            </a:xfrm>
            <a:custGeom>
              <a:avLst/>
              <a:gdLst>
                <a:gd name="connsiteX0" fmla="*/ 131164 w 180037"/>
                <a:gd name="connsiteY0" fmla="*/ 3748 h 143601"/>
                <a:gd name="connsiteX1" fmla="*/ 104931 w 180037"/>
                <a:gd name="connsiteY1" fmla="*/ 7495 h 143601"/>
                <a:gd name="connsiteX2" fmla="*/ 89941 w 180037"/>
                <a:gd name="connsiteY2" fmla="*/ 3748 h 143601"/>
                <a:gd name="connsiteX3" fmla="*/ 71203 w 180037"/>
                <a:gd name="connsiteY3" fmla="*/ 0 h 143601"/>
                <a:gd name="connsiteX4" fmla="*/ 56213 w 180037"/>
                <a:gd name="connsiteY4" fmla="*/ 3748 h 143601"/>
                <a:gd name="connsiteX5" fmla="*/ 44970 w 180037"/>
                <a:gd name="connsiteY5" fmla="*/ 26233 h 143601"/>
                <a:gd name="connsiteX6" fmla="*/ 26232 w 180037"/>
                <a:gd name="connsiteY6" fmla="*/ 59961 h 143601"/>
                <a:gd name="connsiteX7" fmla="*/ 11242 w 180037"/>
                <a:gd name="connsiteY7" fmla="*/ 108679 h 143601"/>
                <a:gd name="connsiteX8" fmla="*/ 0 w 180037"/>
                <a:gd name="connsiteY8" fmla="*/ 116174 h 143601"/>
                <a:gd name="connsiteX9" fmla="*/ 3747 w 180037"/>
                <a:gd name="connsiteY9" fmla="*/ 142407 h 143601"/>
                <a:gd name="connsiteX10" fmla="*/ 14990 w 180037"/>
                <a:gd name="connsiteY10" fmla="*/ 138659 h 143601"/>
                <a:gd name="connsiteX11" fmla="*/ 18737 w 180037"/>
                <a:gd name="connsiteY11" fmla="*/ 127417 h 143601"/>
                <a:gd name="connsiteX12" fmla="*/ 26232 w 180037"/>
                <a:gd name="connsiteY12" fmla="*/ 116174 h 143601"/>
                <a:gd name="connsiteX13" fmla="*/ 29980 w 180037"/>
                <a:gd name="connsiteY13" fmla="*/ 104931 h 143601"/>
                <a:gd name="connsiteX14" fmla="*/ 37475 w 180037"/>
                <a:gd name="connsiteY14" fmla="*/ 93689 h 143601"/>
                <a:gd name="connsiteX15" fmla="*/ 48718 w 180037"/>
                <a:gd name="connsiteY15" fmla="*/ 71204 h 143601"/>
                <a:gd name="connsiteX16" fmla="*/ 59960 w 180037"/>
                <a:gd name="connsiteY16" fmla="*/ 48718 h 143601"/>
                <a:gd name="connsiteX17" fmla="*/ 71203 w 180037"/>
                <a:gd name="connsiteY17" fmla="*/ 41223 h 143601"/>
                <a:gd name="connsiteX18" fmla="*/ 82446 w 180037"/>
                <a:gd name="connsiteY18" fmla="*/ 37476 h 143601"/>
                <a:gd name="connsiteX19" fmla="*/ 93688 w 180037"/>
                <a:gd name="connsiteY19" fmla="*/ 29981 h 143601"/>
                <a:gd name="connsiteX20" fmla="*/ 131164 w 180037"/>
                <a:gd name="connsiteY20" fmla="*/ 29981 h 143601"/>
                <a:gd name="connsiteX21" fmla="*/ 149901 w 180037"/>
                <a:gd name="connsiteY21" fmla="*/ 52466 h 143601"/>
                <a:gd name="connsiteX22" fmla="*/ 161144 w 180037"/>
                <a:gd name="connsiteY22" fmla="*/ 74951 h 143601"/>
                <a:gd name="connsiteX23" fmla="*/ 168639 w 180037"/>
                <a:gd name="connsiteY23" fmla="*/ 86194 h 143601"/>
                <a:gd name="connsiteX24" fmla="*/ 176134 w 180037"/>
                <a:gd name="connsiteY24" fmla="*/ 108679 h 143601"/>
                <a:gd name="connsiteX25" fmla="*/ 172387 w 180037"/>
                <a:gd name="connsiteY25" fmla="*/ 74951 h 143601"/>
                <a:gd name="connsiteX26" fmla="*/ 168639 w 180037"/>
                <a:gd name="connsiteY26" fmla="*/ 63708 h 143601"/>
                <a:gd name="connsiteX27" fmla="*/ 157396 w 180037"/>
                <a:gd name="connsiteY27" fmla="*/ 56213 h 143601"/>
                <a:gd name="connsiteX28" fmla="*/ 146154 w 180037"/>
                <a:gd name="connsiteY28" fmla="*/ 33728 h 143601"/>
                <a:gd name="connsiteX29" fmla="*/ 131164 w 180037"/>
                <a:gd name="connsiteY29" fmla="*/ 3748 h 14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037" h="143601">
                  <a:moveTo>
                    <a:pt x="131164" y="3748"/>
                  </a:moveTo>
                  <a:cubicBezTo>
                    <a:pt x="124294" y="-624"/>
                    <a:pt x="113764" y="7495"/>
                    <a:pt x="104931" y="7495"/>
                  </a:cubicBezTo>
                  <a:cubicBezTo>
                    <a:pt x="99781" y="7495"/>
                    <a:pt x="94969" y="4865"/>
                    <a:pt x="89941" y="3748"/>
                  </a:cubicBezTo>
                  <a:cubicBezTo>
                    <a:pt x="83723" y="2366"/>
                    <a:pt x="77449" y="1249"/>
                    <a:pt x="71203" y="0"/>
                  </a:cubicBezTo>
                  <a:cubicBezTo>
                    <a:pt x="66206" y="1249"/>
                    <a:pt x="60498" y="891"/>
                    <a:pt x="56213" y="3748"/>
                  </a:cubicBezTo>
                  <a:cubicBezTo>
                    <a:pt x="47406" y="9619"/>
                    <a:pt x="49371" y="18311"/>
                    <a:pt x="44970" y="26233"/>
                  </a:cubicBezTo>
                  <a:cubicBezTo>
                    <a:pt x="23493" y="64891"/>
                    <a:pt x="34713" y="34521"/>
                    <a:pt x="26232" y="59961"/>
                  </a:cubicBezTo>
                  <a:cubicBezTo>
                    <a:pt x="23948" y="75955"/>
                    <a:pt x="23824" y="96097"/>
                    <a:pt x="11242" y="108679"/>
                  </a:cubicBezTo>
                  <a:cubicBezTo>
                    <a:pt x="8057" y="111864"/>
                    <a:pt x="3747" y="113676"/>
                    <a:pt x="0" y="116174"/>
                  </a:cubicBezTo>
                  <a:cubicBezTo>
                    <a:pt x="1249" y="124918"/>
                    <a:pt x="-1153" y="135057"/>
                    <a:pt x="3747" y="142407"/>
                  </a:cubicBezTo>
                  <a:cubicBezTo>
                    <a:pt x="5938" y="145694"/>
                    <a:pt x="12197" y="141452"/>
                    <a:pt x="14990" y="138659"/>
                  </a:cubicBezTo>
                  <a:cubicBezTo>
                    <a:pt x="17783" y="135866"/>
                    <a:pt x="16971" y="130950"/>
                    <a:pt x="18737" y="127417"/>
                  </a:cubicBezTo>
                  <a:cubicBezTo>
                    <a:pt x="20751" y="123388"/>
                    <a:pt x="24218" y="120203"/>
                    <a:pt x="26232" y="116174"/>
                  </a:cubicBezTo>
                  <a:cubicBezTo>
                    <a:pt x="27999" y="112641"/>
                    <a:pt x="28213" y="108464"/>
                    <a:pt x="29980" y="104931"/>
                  </a:cubicBezTo>
                  <a:cubicBezTo>
                    <a:pt x="31994" y="100903"/>
                    <a:pt x="35461" y="97717"/>
                    <a:pt x="37475" y="93689"/>
                  </a:cubicBezTo>
                  <a:cubicBezTo>
                    <a:pt x="52991" y="62659"/>
                    <a:pt x="27239" y="103420"/>
                    <a:pt x="48718" y="71204"/>
                  </a:cubicBezTo>
                  <a:cubicBezTo>
                    <a:pt x="51766" y="62060"/>
                    <a:pt x="52695" y="55983"/>
                    <a:pt x="59960" y="48718"/>
                  </a:cubicBezTo>
                  <a:cubicBezTo>
                    <a:pt x="63145" y="45533"/>
                    <a:pt x="67174" y="43237"/>
                    <a:pt x="71203" y="41223"/>
                  </a:cubicBezTo>
                  <a:cubicBezTo>
                    <a:pt x="74736" y="39456"/>
                    <a:pt x="78698" y="38725"/>
                    <a:pt x="82446" y="37476"/>
                  </a:cubicBezTo>
                  <a:cubicBezTo>
                    <a:pt x="86193" y="34978"/>
                    <a:pt x="89660" y="31995"/>
                    <a:pt x="93688" y="29981"/>
                  </a:cubicBezTo>
                  <a:cubicBezTo>
                    <a:pt x="108224" y="22713"/>
                    <a:pt x="112394" y="27299"/>
                    <a:pt x="131164" y="29981"/>
                  </a:cubicBezTo>
                  <a:cubicBezTo>
                    <a:pt x="149772" y="57892"/>
                    <a:pt x="125856" y="23612"/>
                    <a:pt x="149901" y="52466"/>
                  </a:cubicBezTo>
                  <a:cubicBezTo>
                    <a:pt x="163325" y="68576"/>
                    <a:pt x="152693" y="58049"/>
                    <a:pt x="161144" y="74951"/>
                  </a:cubicBezTo>
                  <a:cubicBezTo>
                    <a:pt x="163158" y="78980"/>
                    <a:pt x="166810" y="82078"/>
                    <a:pt x="168639" y="86194"/>
                  </a:cubicBezTo>
                  <a:cubicBezTo>
                    <a:pt x="171848" y="93414"/>
                    <a:pt x="176134" y="108679"/>
                    <a:pt x="176134" y="108679"/>
                  </a:cubicBezTo>
                  <a:cubicBezTo>
                    <a:pt x="182380" y="89941"/>
                    <a:pt x="181131" y="101183"/>
                    <a:pt x="172387" y="74951"/>
                  </a:cubicBezTo>
                  <a:cubicBezTo>
                    <a:pt x="171138" y="71203"/>
                    <a:pt x="171926" y="65899"/>
                    <a:pt x="168639" y="63708"/>
                  </a:cubicBezTo>
                  <a:lnTo>
                    <a:pt x="157396" y="56213"/>
                  </a:lnTo>
                  <a:cubicBezTo>
                    <a:pt x="154348" y="47069"/>
                    <a:pt x="153418" y="40992"/>
                    <a:pt x="146154" y="33728"/>
                  </a:cubicBezTo>
                  <a:cubicBezTo>
                    <a:pt x="142969" y="30543"/>
                    <a:pt x="138034" y="8120"/>
                    <a:pt x="131164" y="3748"/>
                  </a:cubicBezTo>
                  <a:close/>
                </a:path>
              </a:pathLst>
            </a:custGeom>
            <a:gradFill>
              <a:gsLst>
                <a:gs pos="46000">
                  <a:srgbClr val="C00000"/>
                </a:gs>
                <a:gs pos="100000">
                  <a:srgbClr val="C00000">
                    <a:alpha val="51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Freeform 266">
              <a:extLst>
                <a:ext uri="{FF2B5EF4-FFF2-40B4-BE49-F238E27FC236}">
                  <a16:creationId xmlns:a16="http://schemas.microsoft.com/office/drawing/2014/main" id="{80E6FAE5-1C83-4F55-957E-4E3D55E37562}"/>
                </a:ext>
              </a:extLst>
            </p:cNvPr>
            <p:cNvSpPr/>
            <p:nvPr/>
          </p:nvSpPr>
          <p:spPr>
            <a:xfrm>
              <a:off x="2683675" y="5442887"/>
              <a:ext cx="112373" cy="160660"/>
            </a:xfrm>
            <a:custGeom>
              <a:avLst/>
              <a:gdLst>
                <a:gd name="connsiteX0" fmla="*/ 1615 w 99238"/>
                <a:gd name="connsiteY0" fmla="*/ 36124 h 150017"/>
                <a:gd name="connsiteX1" fmla="*/ 4869 w 99238"/>
                <a:gd name="connsiteY1" fmla="*/ 3583 h 150017"/>
                <a:gd name="connsiteX2" fmla="*/ 17886 w 99238"/>
                <a:gd name="connsiteY2" fmla="*/ 16600 h 150017"/>
                <a:gd name="connsiteX3" fmla="*/ 21140 w 99238"/>
                <a:gd name="connsiteY3" fmla="*/ 329 h 150017"/>
                <a:gd name="connsiteX4" fmla="*/ 27648 w 99238"/>
                <a:gd name="connsiteY4" fmla="*/ 10091 h 150017"/>
                <a:gd name="connsiteX5" fmla="*/ 47173 w 99238"/>
                <a:gd name="connsiteY5" fmla="*/ 19854 h 150017"/>
                <a:gd name="connsiteX6" fmla="*/ 56935 w 99238"/>
                <a:gd name="connsiteY6" fmla="*/ 39378 h 150017"/>
                <a:gd name="connsiteX7" fmla="*/ 66697 w 99238"/>
                <a:gd name="connsiteY7" fmla="*/ 45886 h 150017"/>
                <a:gd name="connsiteX8" fmla="*/ 69951 w 99238"/>
                <a:gd name="connsiteY8" fmla="*/ 55649 h 150017"/>
                <a:gd name="connsiteX9" fmla="*/ 82968 w 99238"/>
                <a:gd name="connsiteY9" fmla="*/ 71919 h 150017"/>
                <a:gd name="connsiteX10" fmla="*/ 89476 w 99238"/>
                <a:gd name="connsiteY10" fmla="*/ 81681 h 150017"/>
                <a:gd name="connsiteX11" fmla="*/ 95984 w 99238"/>
                <a:gd name="connsiteY11" fmla="*/ 101206 h 150017"/>
                <a:gd name="connsiteX12" fmla="*/ 99238 w 99238"/>
                <a:gd name="connsiteY12" fmla="*/ 110968 h 150017"/>
                <a:gd name="connsiteX13" fmla="*/ 95984 w 99238"/>
                <a:gd name="connsiteY13" fmla="*/ 120730 h 150017"/>
                <a:gd name="connsiteX14" fmla="*/ 86222 w 99238"/>
                <a:gd name="connsiteY14" fmla="*/ 123985 h 150017"/>
                <a:gd name="connsiteX15" fmla="*/ 66697 w 99238"/>
                <a:gd name="connsiteY15" fmla="*/ 137001 h 150017"/>
                <a:gd name="connsiteX16" fmla="*/ 56935 w 99238"/>
                <a:gd name="connsiteY16" fmla="*/ 143509 h 150017"/>
                <a:gd name="connsiteX17" fmla="*/ 47173 w 99238"/>
                <a:gd name="connsiteY17" fmla="*/ 150017 h 150017"/>
                <a:gd name="connsiteX18" fmla="*/ 37410 w 99238"/>
                <a:gd name="connsiteY18" fmla="*/ 146763 h 150017"/>
                <a:gd name="connsiteX19" fmla="*/ 30902 w 99238"/>
                <a:gd name="connsiteY19" fmla="*/ 127239 h 150017"/>
                <a:gd name="connsiteX20" fmla="*/ 21140 w 99238"/>
                <a:gd name="connsiteY20" fmla="*/ 81681 h 150017"/>
                <a:gd name="connsiteX21" fmla="*/ 17886 w 99238"/>
                <a:gd name="connsiteY21" fmla="*/ 68665 h 150017"/>
                <a:gd name="connsiteX22" fmla="*/ 14632 w 99238"/>
                <a:gd name="connsiteY22" fmla="*/ 58903 h 150017"/>
                <a:gd name="connsiteX23" fmla="*/ 1615 w 99238"/>
                <a:gd name="connsiteY23" fmla="*/ 36124 h 15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238" h="150017">
                  <a:moveTo>
                    <a:pt x="1615" y="36124"/>
                  </a:moveTo>
                  <a:cubicBezTo>
                    <a:pt x="-12" y="26904"/>
                    <a:pt x="-2110" y="11957"/>
                    <a:pt x="4869" y="3583"/>
                  </a:cubicBezTo>
                  <a:cubicBezTo>
                    <a:pt x="8797" y="-1131"/>
                    <a:pt x="17886" y="16600"/>
                    <a:pt x="17886" y="16600"/>
                  </a:cubicBezTo>
                  <a:cubicBezTo>
                    <a:pt x="18971" y="11176"/>
                    <a:pt x="16538" y="3397"/>
                    <a:pt x="21140" y="329"/>
                  </a:cubicBezTo>
                  <a:cubicBezTo>
                    <a:pt x="24394" y="-1841"/>
                    <a:pt x="24883" y="7326"/>
                    <a:pt x="27648" y="10091"/>
                  </a:cubicBezTo>
                  <a:cubicBezTo>
                    <a:pt x="33958" y="16401"/>
                    <a:pt x="39231" y="17207"/>
                    <a:pt x="47173" y="19854"/>
                  </a:cubicBezTo>
                  <a:cubicBezTo>
                    <a:pt x="49820" y="27794"/>
                    <a:pt x="50627" y="33070"/>
                    <a:pt x="56935" y="39378"/>
                  </a:cubicBezTo>
                  <a:cubicBezTo>
                    <a:pt x="59700" y="42143"/>
                    <a:pt x="63443" y="43717"/>
                    <a:pt x="66697" y="45886"/>
                  </a:cubicBezTo>
                  <a:cubicBezTo>
                    <a:pt x="67782" y="49140"/>
                    <a:pt x="68417" y="52581"/>
                    <a:pt x="69951" y="55649"/>
                  </a:cubicBezTo>
                  <a:cubicBezTo>
                    <a:pt x="76628" y="69005"/>
                    <a:pt x="74896" y="61829"/>
                    <a:pt x="82968" y="71919"/>
                  </a:cubicBezTo>
                  <a:cubicBezTo>
                    <a:pt x="85411" y="74973"/>
                    <a:pt x="87307" y="78427"/>
                    <a:pt x="89476" y="81681"/>
                  </a:cubicBezTo>
                  <a:lnTo>
                    <a:pt x="95984" y="101206"/>
                  </a:lnTo>
                  <a:lnTo>
                    <a:pt x="99238" y="110968"/>
                  </a:lnTo>
                  <a:cubicBezTo>
                    <a:pt x="98153" y="114222"/>
                    <a:pt x="98409" y="118305"/>
                    <a:pt x="95984" y="120730"/>
                  </a:cubicBezTo>
                  <a:cubicBezTo>
                    <a:pt x="93559" y="123156"/>
                    <a:pt x="89220" y="122319"/>
                    <a:pt x="86222" y="123985"/>
                  </a:cubicBezTo>
                  <a:cubicBezTo>
                    <a:pt x="79384" y="127784"/>
                    <a:pt x="73205" y="132662"/>
                    <a:pt x="66697" y="137001"/>
                  </a:cubicBezTo>
                  <a:lnTo>
                    <a:pt x="56935" y="143509"/>
                  </a:lnTo>
                  <a:lnTo>
                    <a:pt x="47173" y="150017"/>
                  </a:lnTo>
                  <a:cubicBezTo>
                    <a:pt x="43919" y="148932"/>
                    <a:pt x="39404" y="149554"/>
                    <a:pt x="37410" y="146763"/>
                  </a:cubicBezTo>
                  <a:cubicBezTo>
                    <a:pt x="33423" y="141181"/>
                    <a:pt x="30902" y="127239"/>
                    <a:pt x="30902" y="127239"/>
                  </a:cubicBezTo>
                  <a:cubicBezTo>
                    <a:pt x="26178" y="98892"/>
                    <a:pt x="29248" y="114114"/>
                    <a:pt x="21140" y="81681"/>
                  </a:cubicBezTo>
                  <a:cubicBezTo>
                    <a:pt x="20055" y="77342"/>
                    <a:pt x="19300" y="72908"/>
                    <a:pt x="17886" y="68665"/>
                  </a:cubicBezTo>
                  <a:cubicBezTo>
                    <a:pt x="16801" y="65411"/>
                    <a:pt x="16166" y="61971"/>
                    <a:pt x="14632" y="58903"/>
                  </a:cubicBezTo>
                  <a:cubicBezTo>
                    <a:pt x="12883" y="55405"/>
                    <a:pt x="3242" y="45344"/>
                    <a:pt x="1615" y="36124"/>
                  </a:cubicBezTo>
                  <a:close/>
                </a:path>
              </a:pathLst>
            </a:custGeom>
            <a:gradFill>
              <a:gsLst>
                <a:gs pos="46000">
                  <a:srgbClr val="C00000"/>
                </a:gs>
                <a:gs pos="100000">
                  <a:srgbClr val="C00000">
                    <a:alpha val="51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5CD27B82-FCA0-46C0-B5BF-A114176A598C}"/>
                </a:ext>
              </a:extLst>
            </p:cNvPr>
            <p:cNvGrpSpPr/>
            <p:nvPr/>
          </p:nvGrpSpPr>
          <p:grpSpPr>
            <a:xfrm>
              <a:off x="2190333" y="4842121"/>
              <a:ext cx="696686" cy="783771"/>
              <a:chOff x="2882672" y="4842121"/>
              <a:chExt cx="696686" cy="783771"/>
            </a:xfrm>
          </p:grpSpPr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4705D54B-0920-49BF-BB76-DE0A3614C8BE}"/>
                  </a:ext>
                </a:extLst>
              </p:cNvPr>
              <p:cNvGrpSpPr/>
              <p:nvPr/>
            </p:nvGrpSpPr>
            <p:grpSpPr>
              <a:xfrm>
                <a:off x="2882672" y="4842121"/>
                <a:ext cx="696686" cy="783771"/>
                <a:chOff x="5257800" y="3058886"/>
                <a:chExt cx="696686" cy="783771"/>
              </a:xfrm>
            </p:grpSpPr>
            <p:sp>
              <p:nvSpPr>
                <p:cNvPr id="177" name="Freeform 275">
                  <a:extLst>
                    <a:ext uri="{FF2B5EF4-FFF2-40B4-BE49-F238E27FC236}">
                      <a16:creationId xmlns:a16="http://schemas.microsoft.com/office/drawing/2014/main" id="{96DBF55A-FC75-4F87-A8C8-A8406768515B}"/>
                    </a:ext>
                  </a:extLst>
                </p:cNvPr>
                <p:cNvSpPr/>
                <p:nvPr/>
              </p:nvSpPr>
              <p:spPr>
                <a:xfrm>
                  <a:off x="5290457" y="3069771"/>
                  <a:ext cx="225176" cy="521614"/>
                </a:xfrm>
                <a:custGeom>
                  <a:avLst/>
                  <a:gdLst>
                    <a:gd name="connsiteX0" fmla="*/ 206829 w 225176"/>
                    <a:gd name="connsiteY0" fmla="*/ 0 h 521614"/>
                    <a:gd name="connsiteX1" fmla="*/ 217714 w 225176"/>
                    <a:gd name="connsiteY1" fmla="*/ 348343 h 521614"/>
                    <a:gd name="connsiteX2" fmla="*/ 108857 w 225176"/>
                    <a:gd name="connsiteY2" fmla="*/ 511629 h 521614"/>
                    <a:gd name="connsiteX3" fmla="*/ 0 w 225176"/>
                    <a:gd name="connsiteY3" fmla="*/ 489858 h 521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176" h="521614">
                      <a:moveTo>
                        <a:pt x="206829" y="0"/>
                      </a:moveTo>
                      <a:cubicBezTo>
                        <a:pt x="220436" y="131536"/>
                        <a:pt x="234043" y="263072"/>
                        <a:pt x="217714" y="348343"/>
                      </a:cubicBezTo>
                      <a:cubicBezTo>
                        <a:pt x="201385" y="433614"/>
                        <a:pt x="145143" y="488043"/>
                        <a:pt x="108857" y="511629"/>
                      </a:cubicBezTo>
                      <a:cubicBezTo>
                        <a:pt x="72571" y="535215"/>
                        <a:pt x="36285" y="512536"/>
                        <a:pt x="0" y="489858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Freeform 276">
                  <a:extLst>
                    <a:ext uri="{FF2B5EF4-FFF2-40B4-BE49-F238E27FC236}">
                      <a16:creationId xmlns:a16="http://schemas.microsoft.com/office/drawing/2014/main" id="{3BC0D586-E0DB-4018-A61F-01B4DB3991C2}"/>
                    </a:ext>
                  </a:extLst>
                </p:cNvPr>
                <p:cNvSpPr/>
                <p:nvPr/>
              </p:nvSpPr>
              <p:spPr>
                <a:xfrm>
                  <a:off x="5257800" y="3624943"/>
                  <a:ext cx="76508" cy="195943"/>
                </a:xfrm>
                <a:custGeom>
                  <a:avLst/>
                  <a:gdLst>
                    <a:gd name="connsiteX0" fmla="*/ 0 w 76508"/>
                    <a:gd name="connsiteY0" fmla="*/ 0 h 195943"/>
                    <a:gd name="connsiteX1" fmla="*/ 76200 w 76508"/>
                    <a:gd name="connsiteY1" fmla="*/ 65315 h 195943"/>
                    <a:gd name="connsiteX2" fmla="*/ 21771 w 76508"/>
                    <a:gd name="connsiteY2" fmla="*/ 195943 h 19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508" h="195943">
                      <a:moveTo>
                        <a:pt x="0" y="0"/>
                      </a:moveTo>
                      <a:cubicBezTo>
                        <a:pt x="36286" y="16329"/>
                        <a:pt x="72572" y="32658"/>
                        <a:pt x="76200" y="65315"/>
                      </a:cubicBezTo>
                      <a:cubicBezTo>
                        <a:pt x="79828" y="97972"/>
                        <a:pt x="50799" y="146957"/>
                        <a:pt x="21771" y="195943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Freeform 277">
                  <a:extLst>
                    <a:ext uri="{FF2B5EF4-FFF2-40B4-BE49-F238E27FC236}">
                      <a16:creationId xmlns:a16="http://schemas.microsoft.com/office/drawing/2014/main" id="{7FBD8D46-E06A-412F-89AF-AB9CF2B6BEAD}"/>
                    </a:ext>
                  </a:extLst>
                </p:cNvPr>
                <p:cNvSpPr/>
                <p:nvPr/>
              </p:nvSpPr>
              <p:spPr>
                <a:xfrm>
                  <a:off x="5385381" y="3437877"/>
                  <a:ext cx="412283" cy="404780"/>
                </a:xfrm>
                <a:custGeom>
                  <a:avLst/>
                  <a:gdLst>
                    <a:gd name="connsiteX0" fmla="*/ 68361 w 412283"/>
                    <a:gd name="connsiteY0" fmla="*/ 404780 h 404780"/>
                    <a:gd name="connsiteX1" fmla="*/ 3046 w 412283"/>
                    <a:gd name="connsiteY1" fmla="*/ 317694 h 404780"/>
                    <a:gd name="connsiteX2" fmla="*/ 155446 w 412283"/>
                    <a:gd name="connsiteY2" fmla="*/ 78209 h 404780"/>
                    <a:gd name="connsiteX3" fmla="*/ 231646 w 412283"/>
                    <a:gd name="connsiteY3" fmla="*/ 2009 h 404780"/>
                    <a:gd name="connsiteX4" fmla="*/ 307846 w 412283"/>
                    <a:gd name="connsiteY4" fmla="*/ 143523 h 404780"/>
                    <a:gd name="connsiteX5" fmla="*/ 405818 w 412283"/>
                    <a:gd name="connsiteY5" fmla="*/ 339466 h 404780"/>
                    <a:gd name="connsiteX6" fmla="*/ 394932 w 412283"/>
                    <a:gd name="connsiteY6" fmla="*/ 404780 h 40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2283" h="404780">
                      <a:moveTo>
                        <a:pt x="68361" y="404780"/>
                      </a:moveTo>
                      <a:cubicBezTo>
                        <a:pt x="28446" y="388451"/>
                        <a:pt x="-11468" y="372122"/>
                        <a:pt x="3046" y="317694"/>
                      </a:cubicBezTo>
                      <a:cubicBezTo>
                        <a:pt x="17560" y="263266"/>
                        <a:pt x="117346" y="130823"/>
                        <a:pt x="155446" y="78209"/>
                      </a:cubicBezTo>
                      <a:cubicBezTo>
                        <a:pt x="193546" y="25595"/>
                        <a:pt x="206246" y="-8877"/>
                        <a:pt x="231646" y="2009"/>
                      </a:cubicBezTo>
                      <a:cubicBezTo>
                        <a:pt x="257046" y="12895"/>
                        <a:pt x="278817" y="87280"/>
                        <a:pt x="307846" y="143523"/>
                      </a:cubicBezTo>
                      <a:cubicBezTo>
                        <a:pt x="336875" y="199766"/>
                        <a:pt x="405818" y="339466"/>
                        <a:pt x="405818" y="339466"/>
                      </a:cubicBezTo>
                      <a:cubicBezTo>
                        <a:pt x="420332" y="383009"/>
                        <a:pt x="407632" y="393894"/>
                        <a:pt x="394932" y="40478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Freeform 278">
                  <a:extLst>
                    <a:ext uri="{FF2B5EF4-FFF2-40B4-BE49-F238E27FC236}">
                      <a16:creationId xmlns:a16="http://schemas.microsoft.com/office/drawing/2014/main" id="{3615B23A-8C4A-44DF-B8FC-A6A3D36C679D}"/>
                    </a:ext>
                  </a:extLst>
                </p:cNvPr>
                <p:cNvSpPr/>
                <p:nvPr/>
              </p:nvSpPr>
              <p:spPr>
                <a:xfrm>
                  <a:off x="5627914" y="3058886"/>
                  <a:ext cx="272143" cy="463342"/>
                </a:xfrm>
                <a:custGeom>
                  <a:avLst/>
                  <a:gdLst>
                    <a:gd name="connsiteX0" fmla="*/ 0 w 272143"/>
                    <a:gd name="connsiteY0" fmla="*/ 0 h 463342"/>
                    <a:gd name="connsiteX1" fmla="*/ 43543 w 272143"/>
                    <a:gd name="connsiteY1" fmla="*/ 315685 h 463342"/>
                    <a:gd name="connsiteX2" fmla="*/ 130629 w 272143"/>
                    <a:gd name="connsiteY2" fmla="*/ 457200 h 463342"/>
                    <a:gd name="connsiteX3" fmla="*/ 272143 w 272143"/>
                    <a:gd name="connsiteY3" fmla="*/ 424543 h 46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143" h="463342">
                      <a:moveTo>
                        <a:pt x="0" y="0"/>
                      </a:moveTo>
                      <a:cubicBezTo>
                        <a:pt x="10886" y="119742"/>
                        <a:pt x="21772" y="239485"/>
                        <a:pt x="43543" y="315685"/>
                      </a:cubicBezTo>
                      <a:cubicBezTo>
                        <a:pt x="65314" y="391885"/>
                        <a:pt x="92529" y="439057"/>
                        <a:pt x="130629" y="457200"/>
                      </a:cubicBezTo>
                      <a:cubicBezTo>
                        <a:pt x="168729" y="475343"/>
                        <a:pt x="220436" y="449943"/>
                        <a:pt x="272143" y="424543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Freeform 279">
                  <a:extLst>
                    <a:ext uri="{FF2B5EF4-FFF2-40B4-BE49-F238E27FC236}">
                      <a16:creationId xmlns:a16="http://schemas.microsoft.com/office/drawing/2014/main" id="{06F6E22C-8773-4C82-B829-18A36A59A4B4}"/>
                    </a:ext>
                  </a:extLst>
                </p:cNvPr>
                <p:cNvSpPr/>
                <p:nvPr/>
              </p:nvSpPr>
              <p:spPr>
                <a:xfrm>
                  <a:off x="5799040" y="3584385"/>
                  <a:ext cx="155446" cy="192958"/>
                </a:xfrm>
                <a:custGeom>
                  <a:avLst/>
                  <a:gdLst>
                    <a:gd name="connsiteX0" fmla="*/ 155446 w 155446"/>
                    <a:gd name="connsiteY0" fmla="*/ 51444 h 192958"/>
                    <a:gd name="connsiteX1" fmla="*/ 3046 w 155446"/>
                    <a:gd name="connsiteY1" fmla="*/ 7901 h 192958"/>
                    <a:gd name="connsiteX2" fmla="*/ 68360 w 155446"/>
                    <a:gd name="connsiteY2" fmla="*/ 192958 h 192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446" h="192958">
                      <a:moveTo>
                        <a:pt x="155446" y="51444"/>
                      </a:moveTo>
                      <a:cubicBezTo>
                        <a:pt x="86503" y="17879"/>
                        <a:pt x="17560" y="-15685"/>
                        <a:pt x="3046" y="7901"/>
                      </a:cubicBezTo>
                      <a:cubicBezTo>
                        <a:pt x="-11468" y="31487"/>
                        <a:pt x="28446" y="112222"/>
                        <a:pt x="68360" y="192958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6" name="Freeform 274">
                <a:extLst>
                  <a:ext uri="{FF2B5EF4-FFF2-40B4-BE49-F238E27FC236}">
                    <a16:creationId xmlns:a16="http://schemas.microsoft.com/office/drawing/2014/main" id="{DB929825-C56A-4FB2-9652-E23EF555F559}"/>
                  </a:ext>
                </a:extLst>
              </p:cNvPr>
              <p:cNvSpPr/>
              <p:nvPr/>
            </p:nvSpPr>
            <p:spPr>
              <a:xfrm>
                <a:off x="3492782" y="5305646"/>
                <a:ext cx="85074" cy="58479"/>
              </a:xfrm>
              <a:custGeom>
                <a:avLst/>
                <a:gdLst>
                  <a:gd name="connsiteX0" fmla="*/ 79758 w 85074"/>
                  <a:gd name="connsiteY0" fmla="*/ 0 h 58479"/>
                  <a:gd name="connsiteX1" fmla="*/ 14 w 85074"/>
                  <a:gd name="connsiteY1" fmla="*/ 26582 h 58479"/>
                  <a:gd name="connsiteX2" fmla="*/ 85074 w 85074"/>
                  <a:gd name="connsiteY2" fmla="*/ 58479 h 5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074" h="58479">
                    <a:moveTo>
                      <a:pt x="79758" y="0"/>
                    </a:moveTo>
                    <a:cubicBezTo>
                      <a:pt x="39443" y="8418"/>
                      <a:pt x="-872" y="16836"/>
                      <a:pt x="14" y="26582"/>
                    </a:cubicBezTo>
                    <a:cubicBezTo>
                      <a:pt x="900" y="36328"/>
                      <a:pt x="42987" y="47403"/>
                      <a:pt x="85074" y="5847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58CED79D-AE6F-4C68-8E02-CAE3538908C7}"/>
                </a:ext>
              </a:extLst>
            </p:cNvPr>
            <p:cNvGrpSpPr/>
            <p:nvPr/>
          </p:nvGrpSpPr>
          <p:grpSpPr>
            <a:xfrm>
              <a:off x="2454719" y="4853763"/>
              <a:ext cx="108981" cy="287079"/>
              <a:chOff x="3147058" y="4853763"/>
              <a:chExt cx="108981" cy="287079"/>
            </a:xfrm>
          </p:grpSpPr>
          <p:sp>
            <p:nvSpPr>
              <p:cNvPr id="172" name="Oval 171">
                <a:extLst>
                  <a:ext uri="{FF2B5EF4-FFF2-40B4-BE49-F238E27FC236}">
                    <a16:creationId xmlns:a16="http://schemas.microsoft.com/office/drawing/2014/main" id="{375A7FAA-D866-498E-B187-648825606B33}"/>
                  </a:ext>
                </a:extLst>
              </p:cNvPr>
              <p:cNvSpPr/>
              <p:nvPr/>
            </p:nvSpPr>
            <p:spPr>
              <a:xfrm>
                <a:off x="3147058" y="4924378"/>
                <a:ext cx="108981" cy="14048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3" name="Freeform 271">
                <a:extLst>
                  <a:ext uri="{FF2B5EF4-FFF2-40B4-BE49-F238E27FC236}">
                    <a16:creationId xmlns:a16="http://schemas.microsoft.com/office/drawing/2014/main" id="{06104A4A-2FE8-42BA-B1F2-36850CFCACF7}"/>
                  </a:ext>
                </a:extLst>
              </p:cNvPr>
              <p:cNvSpPr/>
              <p:nvPr/>
            </p:nvSpPr>
            <p:spPr>
              <a:xfrm>
                <a:off x="3189767" y="4853763"/>
                <a:ext cx="26582" cy="287079"/>
              </a:xfrm>
              <a:custGeom>
                <a:avLst/>
                <a:gdLst>
                  <a:gd name="connsiteX0" fmla="*/ 0 w 26582"/>
                  <a:gd name="connsiteY0" fmla="*/ 0 h 287079"/>
                  <a:gd name="connsiteX1" fmla="*/ 26582 w 26582"/>
                  <a:gd name="connsiteY1" fmla="*/ 287079 h 287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582" h="287079">
                    <a:moveTo>
                      <a:pt x="0" y="0"/>
                    </a:moveTo>
                    <a:lnTo>
                      <a:pt x="26582" y="287079"/>
                    </a:lnTo>
                  </a:path>
                </a:pathLst>
              </a:custGeom>
              <a:noFill/>
              <a:ln w="6350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4" name="Freeform 272">
                <a:extLst>
                  <a:ext uri="{FF2B5EF4-FFF2-40B4-BE49-F238E27FC236}">
                    <a16:creationId xmlns:a16="http://schemas.microsoft.com/office/drawing/2014/main" id="{C8B551EB-EABE-4D7C-9B10-16177FAFB779}"/>
                  </a:ext>
                </a:extLst>
              </p:cNvPr>
              <p:cNvSpPr/>
              <p:nvPr/>
            </p:nvSpPr>
            <p:spPr>
              <a:xfrm>
                <a:off x="3189015" y="4853763"/>
                <a:ext cx="26582" cy="287079"/>
              </a:xfrm>
              <a:custGeom>
                <a:avLst/>
                <a:gdLst>
                  <a:gd name="connsiteX0" fmla="*/ 0 w 26582"/>
                  <a:gd name="connsiteY0" fmla="*/ 0 h 287079"/>
                  <a:gd name="connsiteX1" fmla="*/ 26582 w 26582"/>
                  <a:gd name="connsiteY1" fmla="*/ 287079 h 287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582" h="287079">
                    <a:moveTo>
                      <a:pt x="0" y="0"/>
                    </a:moveTo>
                    <a:lnTo>
                      <a:pt x="26582" y="287079"/>
                    </a:lnTo>
                  </a:path>
                </a:pathLst>
              </a:custGeom>
              <a:noFill/>
              <a:ln w="25400" cmpd="sng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1" name="Freeform 269">
              <a:extLst>
                <a:ext uri="{FF2B5EF4-FFF2-40B4-BE49-F238E27FC236}">
                  <a16:creationId xmlns:a16="http://schemas.microsoft.com/office/drawing/2014/main" id="{24EB4CD1-318D-4067-84F2-63CF58EB54D5}"/>
                </a:ext>
              </a:extLst>
            </p:cNvPr>
            <p:cNvSpPr/>
            <p:nvPr/>
          </p:nvSpPr>
          <p:spPr>
            <a:xfrm>
              <a:off x="2771511" y="5295506"/>
              <a:ext cx="85800" cy="73419"/>
            </a:xfrm>
            <a:custGeom>
              <a:avLst/>
              <a:gdLst>
                <a:gd name="connsiteX0" fmla="*/ 76275 w 85800"/>
                <a:gd name="connsiteY0" fmla="*/ 394 h 73419"/>
                <a:gd name="connsiteX1" fmla="*/ 54050 w 85800"/>
                <a:gd name="connsiteY1" fmla="*/ 3569 h 73419"/>
                <a:gd name="connsiteX2" fmla="*/ 6425 w 85800"/>
                <a:gd name="connsiteY2" fmla="*/ 13094 h 73419"/>
                <a:gd name="connsiteX3" fmla="*/ 75 w 85800"/>
                <a:gd name="connsiteY3" fmla="*/ 22619 h 73419"/>
                <a:gd name="connsiteX4" fmla="*/ 9600 w 85800"/>
                <a:gd name="connsiteY4" fmla="*/ 28969 h 73419"/>
                <a:gd name="connsiteX5" fmla="*/ 19125 w 85800"/>
                <a:gd name="connsiteY5" fmla="*/ 38494 h 73419"/>
                <a:gd name="connsiteX6" fmla="*/ 25475 w 85800"/>
                <a:gd name="connsiteY6" fmla="*/ 57544 h 73419"/>
                <a:gd name="connsiteX7" fmla="*/ 54050 w 85800"/>
                <a:gd name="connsiteY7" fmla="*/ 73419 h 73419"/>
                <a:gd name="connsiteX8" fmla="*/ 63575 w 85800"/>
                <a:gd name="connsiteY8" fmla="*/ 70244 h 73419"/>
                <a:gd name="connsiteX9" fmla="*/ 50875 w 85800"/>
                <a:gd name="connsiteY9" fmla="*/ 54369 h 73419"/>
                <a:gd name="connsiteX10" fmla="*/ 41350 w 85800"/>
                <a:gd name="connsiteY10" fmla="*/ 48019 h 73419"/>
                <a:gd name="connsiteX11" fmla="*/ 31825 w 85800"/>
                <a:gd name="connsiteY11" fmla="*/ 28969 h 73419"/>
                <a:gd name="connsiteX12" fmla="*/ 41350 w 85800"/>
                <a:gd name="connsiteY12" fmla="*/ 22619 h 73419"/>
                <a:gd name="connsiteX13" fmla="*/ 76275 w 85800"/>
                <a:gd name="connsiteY13" fmla="*/ 13094 h 73419"/>
                <a:gd name="connsiteX14" fmla="*/ 85800 w 85800"/>
                <a:gd name="connsiteY14" fmla="*/ 9919 h 73419"/>
                <a:gd name="connsiteX15" fmla="*/ 66750 w 85800"/>
                <a:gd name="connsiteY15" fmla="*/ 394 h 73419"/>
                <a:gd name="connsiteX16" fmla="*/ 76275 w 85800"/>
                <a:gd name="connsiteY16" fmla="*/ 394 h 7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800" h="73419">
                  <a:moveTo>
                    <a:pt x="76275" y="394"/>
                  </a:moveTo>
                  <a:cubicBezTo>
                    <a:pt x="74158" y="923"/>
                    <a:pt x="61492" y="2786"/>
                    <a:pt x="54050" y="3569"/>
                  </a:cubicBezTo>
                  <a:cubicBezTo>
                    <a:pt x="10510" y="8152"/>
                    <a:pt x="27044" y="-652"/>
                    <a:pt x="6425" y="13094"/>
                  </a:cubicBezTo>
                  <a:cubicBezTo>
                    <a:pt x="4308" y="16269"/>
                    <a:pt x="-673" y="18877"/>
                    <a:pt x="75" y="22619"/>
                  </a:cubicBezTo>
                  <a:cubicBezTo>
                    <a:pt x="823" y="26361"/>
                    <a:pt x="6669" y="26526"/>
                    <a:pt x="9600" y="28969"/>
                  </a:cubicBezTo>
                  <a:cubicBezTo>
                    <a:pt x="13049" y="31844"/>
                    <a:pt x="15950" y="35319"/>
                    <a:pt x="19125" y="38494"/>
                  </a:cubicBezTo>
                  <a:cubicBezTo>
                    <a:pt x="21242" y="44844"/>
                    <a:pt x="19906" y="53831"/>
                    <a:pt x="25475" y="57544"/>
                  </a:cubicBezTo>
                  <a:cubicBezTo>
                    <a:pt x="47310" y="72100"/>
                    <a:pt x="37285" y="67831"/>
                    <a:pt x="54050" y="73419"/>
                  </a:cubicBezTo>
                  <a:cubicBezTo>
                    <a:pt x="57225" y="72361"/>
                    <a:pt x="62332" y="73351"/>
                    <a:pt x="63575" y="70244"/>
                  </a:cubicBezTo>
                  <a:cubicBezTo>
                    <a:pt x="69216" y="56142"/>
                    <a:pt x="57156" y="57509"/>
                    <a:pt x="50875" y="54369"/>
                  </a:cubicBezTo>
                  <a:cubicBezTo>
                    <a:pt x="47462" y="52662"/>
                    <a:pt x="44525" y="50136"/>
                    <a:pt x="41350" y="48019"/>
                  </a:cubicBezTo>
                  <a:cubicBezTo>
                    <a:pt x="40013" y="46013"/>
                    <a:pt x="30182" y="33077"/>
                    <a:pt x="31825" y="28969"/>
                  </a:cubicBezTo>
                  <a:cubicBezTo>
                    <a:pt x="33242" y="25426"/>
                    <a:pt x="37863" y="24169"/>
                    <a:pt x="41350" y="22619"/>
                  </a:cubicBezTo>
                  <a:cubicBezTo>
                    <a:pt x="58865" y="14835"/>
                    <a:pt x="59202" y="17362"/>
                    <a:pt x="76275" y="13094"/>
                  </a:cubicBezTo>
                  <a:cubicBezTo>
                    <a:pt x="79522" y="12282"/>
                    <a:pt x="82625" y="10977"/>
                    <a:pt x="85800" y="9919"/>
                  </a:cubicBezTo>
                  <a:cubicBezTo>
                    <a:pt x="78486" y="5043"/>
                    <a:pt x="75513" y="1855"/>
                    <a:pt x="66750" y="394"/>
                  </a:cubicBezTo>
                  <a:cubicBezTo>
                    <a:pt x="63618" y="-128"/>
                    <a:pt x="78392" y="-135"/>
                    <a:pt x="76275" y="394"/>
                  </a:cubicBezTo>
                  <a:close/>
                </a:path>
              </a:pathLst>
            </a:custGeom>
            <a:gradFill>
              <a:gsLst>
                <a:gs pos="46000">
                  <a:srgbClr val="C00000"/>
                </a:gs>
                <a:gs pos="100000">
                  <a:srgbClr val="C00000">
                    <a:alpha val="51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2" name="Rectangle 181">
            <a:extLst>
              <a:ext uri="{FF2B5EF4-FFF2-40B4-BE49-F238E27FC236}">
                <a16:creationId xmlns:a16="http://schemas.microsoft.com/office/drawing/2014/main" id="{0549308E-BA20-497B-A696-5C1D3722B64E}"/>
              </a:ext>
            </a:extLst>
          </p:cNvPr>
          <p:cNvSpPr/>
          <p:nvPr/>
        </p:nvSpPr>
        <p:spPr>
          <a:xfrm>
            <a:off x="1993297" y="5133633"/>
            <a:ext cx="12774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Airway protected but blood can spread from the site of bleeding &amp; impair gas exchange bilaterally</a:t>
            </a:r>
            <a:endParaRPr lang="en-US" sz="800" cap="small" baseline="-25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183" name="Freeform 386">
            <a:extLst>
              <a:ext uri="{FF2B5EF4-FFF2-40B4-BE49-F238E27FC236}">
                <a16:creationId xmlns:a16="http://schemas.microsoft.com/office/drawing/2014/main" id="{A140F18D-5570-43D1-BC9D-B15B4ACD37F7}"/>
              </a:ext>
            </a:extLst>
          </p:cNvPr>
          <p:cNvSpPr/>
          <p:nvPr/>
        </p:nvSpPr>
        <p:spPr>
          <a:xfrm>
            <a:off x="2713972" y="5642750"/>
            <a:ext cx="232165" cy="298226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2C1D154A-4CEB-48BC-A10D-C22CD668537A}"/>
              </a:ext>
            </a:extLst>
          </p:cNvPr>
          <p:cNvSpPr/>
          <p:nvPr/>
        </p:nvSpPr>
        <p:spPr>
          <a:xfrm rot="16200000">
            <a:off x="-891872" y="5867330"/>
            <a:ext cx="186147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hlinkClick r:id="rId15"/>
              </a:rPr>
              <a:t>CC BY-SA </a:t>
            </a:r>
            <a:r>
              <a:rPr lang="en-US" sz="800">
                <a:hlinkClick r:id="rId15"/>
              </a:rPr>
              <a:t>3.0 </a:t>
            </a:r>
            <a:r>
              <a:rPr lang="en-US" sz="800"/>
              <a:t>  </a:t>
            </a:r>
            <a:r>
              <a:rPr lang="en-US" sz="800">
                <a:latin typeface="+mj-lt"/>
              </a:rPr>
              <a:t>v1.1 </a:t>
            </a:r>
            <a:r>
              <a:rPr lang="en-US" sz="800" dirty="0">
                <a:latin typeface="+mj-lt"/>
              </a:rPr>
              <a:t>(2020-12-27)</a:t>
            </a: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89BD58E2-DDE9-4C5C-B00B-1837638B6000}"/>
              </a:ext>
            </a:extLst>
          </p:cNvPr>
          <p:cNvSpPr/>
          <p:nvPr/>
        </p:nvSpPr>
        <p:spPr>
          <a:xfrm>
            <a:off x="156836" y="6392935"/>
            <a:ext cx="18187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+mj-lt"/>
              </a:rPr>
              <a:t>90% of bleeds arise from the high-pressure Bronchial Artery circulation </a:t>
            </a:r>
            <a:r>
              <a:rPr lang="en-US" sz="800" dirty="0">
                <a:latin typeface="+mj-lt"/>
              </a:rPr>
              <a:t>(not the pulmonary arteries) </a:t>
            </a:r>
            <a:endParaRPr lang="en-US" sz="800" i="1" dirty="0">
              <a:latin typeface="+mj-lt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96FAD8C7-3E0E-4C38-86D9-9662A9DFDF2A}"/>
              </a:ext>
            </a:extLst>
          </p:cNvPr>
          <p:cNvSpPr txBox="1"/>
          <p:nvPr/>
        </p:nvSpPr>
        <p:spPr>
          <a:xfrm>
            <a:off x="4660126" y="349394"/>
            <a:ext cx="179958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+mj-lt"/>
              </a:rPr>
              <a:t> </a:t>
            </a:r>
            <a:r>
              <a:rPr lang="en-US" sz="1000" i="1" dirty="0">
                <a:latin typeface="+mj-lt"/>
              </a:rPr>
              <a:t>“Enough bleeding to make you nervous is probably massive”</a:t>
            </a:r>
            <a:endParaRPr lang="en-US" sz="1000" dirty="0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A0FD765B-0727-4E16-A5D6-15A420E6D879}"/>
              </a:ext>
            </a:extLst>
          </p:cNvPr>
          <p:cNvSpPr/>
          <p:nvPr/>
        </p:nvSpPr>
        <p:spPr>
          <a:xfrm>
            <a:off x="7192708" y="1670909"/>
            <a:ext cx="194243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cold saline </a:t>
            </a:r>
            <a:r>
              <a:rPr lang="en-US" sz="900" cap="small" dirty="0">
                <a:cs typeface="Futura Medium" panose="020B0602020204020303" pitchFamily="34" charset="-79"/>
              </a:rPr>
              <a:t>(50 cc ns </a:t>
            </a:r>
            <a:r>
              <a:rPr lang="en-US" sz="900" cap="small" dirty="0">
                <a:latin typeface="Calibri Light" panose="020F0302020204030204" pitchFamily="34" charset="0"/>
                <a:cs typeface="Calibri Light" panose="020F0302020204030204" pitchFamily="34" charset="0"/>
              </a:rPr>
              <a:t>boluses</a:t>
            </a:r>
            <a:r>
              <a:rPr lang="en-US" sz="900" cap="small" dirty="0">
                <a:cs typeface="Futura Medium" panose="020B0602020204020303" pitchFamily="34" charset="-79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+mj-lt"/>
                <a:hlinkClick r:id="rId16"/>
              </a:rPr>
              <a:t>Temporarily effective</a:t>
            </a:r>
            <a:r>
              <a:rPr lang="en-US" sz="800" dirty="0">
                <a:latin typeface="+mj-lt"/>
              </a:rPr>
              <a:t> until further medical or surgical stabilization</a:t>
            </a:r>
            <a:endParaRPr lang="en-US" sz="900" cap="small" dirty="0">
              <a:cs typeface="Futura Medium" panose="020B0602020204020303" pitchFamily="34" charset="-79"/>
            </a:endParaRPr>
          </a:p>
          <a:p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epinephrine</a:t>
            </a:r>
            <a:r>
              <a:rPr lang="en-US" sz="1100" b="1" cap="small" dirty="0">
                <a:latin typeface="+mj-lt"/>
                <a:cs typeface="Futura Medium" panose="020B0602020204020303" pitchFamily="34" charset="-79"/>
              </a:rPr>
              <a:t> </a:t>
            </a:r>
            <a:r>
              <a:rPr lang="en-US" sz="900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(1:100,000 5ml)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+mj-lt"/>
              </a:rPr>
              <a:t>Risk of Ventricular Arrhythmias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+mj-lt"/>
                <a:hlinkClick r:id="rId17"/>
              </a:rPr>
              <a:t>Effectiveness limited by dilution</a:t>
            </a:r>
            <a:endParaRPr lang="en-US" sz="900" cap="small" dirty="0">
              <a:solidFill>
                <a:prstClr val="black"/>
              </a:solidFill>
              <a:cs typeface="Futura Medium" panose="020B0602020204020303" pitchFamily="34" charset="-79"/>
            </a:endParaRPr>
          </a:p>
          <a:p>
            <a:r>
              <a:rPr lang="en-US" sz="12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topical TXA</a:t>
            </a:r>
            <a:r>
              <a:rPr lang="en-US" sz="1100" b="1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 </a:t>
            </a:r>
            <a:r>
              <a:rPr lang="en-US" sz="900" cap="small" dirty="0">
                <a:solidFill>
                  <a:prstClr val="black"/>
                </a:solidFill>
                <a:latin typeface="+mj-lt"/>
                <a:cs typeface="Futura Medium" panose="020B0602020204020303" pitchFamily="34" charset="-79"/>
              </a:rPr>
              <a:t>(500 – 1000 mg)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+mj-lt"/>
                <a:hlinkClick r:id="rId18"/>
              </a:rPr>
              <a:t>Minimal to no short-term recurrence</a:t>
            </a:r>
            <a:endParaRPr lang="en-US" sz="8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+mj-lt"/>
                <a:hlinkClick r:id="rId19"/>
              </a:rPr>
              <a:t>Studies </a:t>
            </a:r>
            <a:r>
              <a:rPr lang="en-US" sz="800" dirty="0">
                <a:latin typeface="+mj-lt"/>
              </a:rPr>
              <a:t>show ↓ bleeding by 2nd day</a:t>
            </a:r>
            <a:endParaRPr lang="en-US" sz="800" cap="small" dirty="0">
              <a:latin typeface="+mj-lt"/>
              <a:cs typeface="Futura Medium" panose="020B0602020204020303" pitchFamily="34" charset="-79"/>
            </a:endParaRPr>
          </a:p>
          <a:p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bronchial blockers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+mj-lt"/>
              </a:rPr>
              <a:t>Fogarty balloon catheter </a:t>
            </a:r>
            <a:r>
              <a:rPr lang="en-US" sz="800" dirty="0">
                <a:latin typeface="+mj-lt"/>
                <a:hlinkClick r:id="rId20"/>
              </a:rPr>
              <a:t>effective </a:t>
            </a:r>
            <a:r>
              <a:rPr lang="en-US" sz="800" b="1" i="1" dirty="0">
                <a:latin typeface="+mj-lt"/>
              </a:rPr>
              <a:t>temporizing</a:t>
            </a:r>
            <a:r>
              <a:rPr lang="en-US" sz="800" dirty="0">
                <a:latin typeface="+mj-lt"/>
              </a:rPr>
              <a:t> measure in first 48-72 </a:t>
            </a:r>
            <a:r>
              <a:rPr lang="en-US" sz="800" dirty="0" err="1">
                <a:latin typeface="+mj-lt"/>
              </a:rPr>
              <a:t>hrs</a:t>
            </a:r>
            <a:endParaRPr lang="en-US" sz="8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+mj-lt"/>
                <a:hlinkClick r:id="rId21"/>
              </a:rPr>
              <a:t>Inflate to 30-50 mmHg</a:t>
            </a:r>
            <a:endParaRPr lang="en-US" sz="800" b="1" cap="small" dirty="0">
              <a:latin typeface="+mj-lt"/>
              <a:cs typeface="Futura Medium" panose="020B0602020204020303" pitchFamily="34" charset="-79"/>
            </a:endParaRPr>
          </a:p>
          <a:p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ablation, Cautery, </a:t>
            </a:r>
            <a:r>
              <a:rPr lang="en-US" sz="1200" b="1" cap="small" dirty="0" err="1">
                <a:latin typeface="+mj-lt"/>
                <a:cs typeface="Futura Medium" panose="020B0602020204020303" pitchFamily="34" charset="-79"/>
              </a:rPr>
              <a:t>Cryo</a:t>
            </a:r>
            <a:endParaRPr lang="en-US" sz="1200" b="1" cap="small" dirty="0">
              <a:latin typeface="+mj-lt"/>
              <a:cs typeface="Futura Medium" panose="020B0602020204020303" pitchFamily="34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+mj-lt"/>
              </a:rPr>
              <a:t>Limited anecdotal evidence for cautery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+mj-lt"/>
                <a:hlinkClick r:id="rId22"/>
              </a:rPr>
              <a:t>No role for cryotherapy</a:t>
            </a:r>
            <a:r>
              <a:rPr lang="en-US" sz="800" dirty="0">
                <a:latin typeface="+mj-lt"/>
              </a:rPr>
              <a:t> in massive hemoptysis due to delayed effect</a:t>
            </a:r>
            <a:endParaRPr lang="en-US" sz="800" cap="small" dirty="0">
              <a:latin typeface="+mj-lt"/>
              <a:cs typeface="Futura Medium" panose="020B0602020204020303" pitchFamily="34" charset="-79"/>
            </a:endParaRPr>
          </a:p>
          <a:p>
            <a:r>
              <a:rPr lang="en-US" sz="1200" b="1" cap="small" dirty="0">
                <a:latin typeface="+mj-lt"/>
                <a:cs typeface="Futura Medium" panose="020B0602020204020303" pitchFamily="34" charset="-79"/>
              </a:rPr>
              <a:t>argon plasma</a:t>
            </a:r>
            <a:endParaRPr lang="en-US" sz="1100" b="1" cap="small" dirty="0">
              <a:latin typeface="+mj-lt"/>
              <a:cs typeface="Futura Medium" panose="020B0602020204020303" pitchFamily="34" charset="-79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800" dirty="0">
                <a:latin typeface="+mj-lt"/>
              </a:rPr>
              <a:t>Effective electrocautery if the bleeding site </a:t>
            </a:r>
            <a:r>
              <a:rPr lang="en-US" sz="800" dirty="0">
                <a:latin typeface="+mj-lt"/>
                <a:hlinkClick r:id="rId11"/>
              </a:rPr>
              <a:t>can be adequately visualized </a:t>
            </a:r>
            <a:endParaRPr lang="en-US" sz="800" dirty="0">
              <a:latin typeface="+mj-lt"/>
            </a:endParaRPr>
          </a:p>
        </p:txBody>
      </p:sp>
      <p:cxnSp>
        <p:nvCxnSpPr>
          <p:cNvPr id="193" name="Elbow Connector 382">
            <a:extLst>
              <a:ext uri="{FF2B5EF4-FFF2-40B4-BE49-F238E27FC236}">
                <a16:creationId xmlns:a16="http://schemas.microsoft.com/office/drawing/2014/main" id="{4D19D9BA-7988-46AF-971D-FB7776F51C62}"/>
              </a:ext>
            </a:extLst>
          </p:cNvPr>
          <p:cNvCxnSpPr>
            <a:cxnSpLocks/>
            <a:stCxn id="30" idx="3"/>
            <a:endCxn id="37" idx="1"/>
          </p:cNvCxnSpPr>
          <p:nvPr/>
        </p:nvCxnSpPr>
        <p:spPr>
          <a:xfrm flipV="1">
            <a:off x="1859611" y="1675439"/>
            <a:ext cx="255181" cy="236057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Elbow Connector 382">
            <a:extLst>
              <a:ext uri="{FF2B5EF4-FFF2-40B4-BE49-F238E27FC236}">
                <a16:creationId xmlns:a16="http://schemas.microsoft.com/office/drawing/2014/main" id="{2D6AED23-43AF-4C69-9BC7-8A5E9FF2AF81}"/>
              </a:ext>
            </a:extLst>
          </p:cNvPr>
          <p:cNvCxnSpPr>
            <a:cxnSpLocks/>
            <a:stCxn id="37" idx="3"/>
            <a:endCxn id="26" idx="1"/>
          </p:cNvCxnSpPr>
          <p:nvPr/>
        </p:nvCxnSpPr>
        <p:spPr>
          <a:xfrm flipV="1">
            <a:off x="3839550" y="1046846"/>
            <a:ext cx="514779" cy="628593"/>
          </a:xfrm>
          <a:prstGeom prst="bentConnector3">
            <a:avLst>
              <a:gd name="adj1" fmla="val 1916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Elbow Connector 382">
            <a:extLst>
              <a:ext uri="{FF2B5EF4-FFF2-40B4-BE49-F238E27FC236}">
                <a16:creationId xmlns:a16="http://schemas.microsoft.com/office/drawing/2014/main" id="{C4E3D6F7-1B79-43F6-88F2-ACCE436E8673}"/>
              </a:ext>
            </a:extLst>
          </p:cNvPr>
          <p:cNvCxnSpPr>
            <a:cxnSpLocks/>
            <a:stCxn id="26" idx="3"/>
            <a:endCxn id="29" idx="1"/>
          </p:cNvCxnSpPr>
          <p:nvPr/>
        </p:nvCxnSpPr>
        <p:spPr>
          <a:xfrm flipV="1">
            <a:off x="6843924" y="680840"/>
            <a:ext cx="362764" cy="366006"/>
          </a:xfrm>
          <a:prstGeom prst="bentConnector3">
            <a:avLst>
              <a:gd name="adj1" fmla="val 50000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Rectangle 311">
            <a:extLst>
              <a:ext uri="{FF2B5EF4-FFF2-40B4-BE49-F238E27FC236}">
                <a16:creationId xmlns:a16="http://schemas.microsoft.com/office/drawing/2014/main" id="{0BD90C56-C863-4902-9FC1-807BABD8EB71}"/>
              </a:ext>
            </a:extLst>
          </p:cNvPr>
          <p:cNvSpPr/>
          <p:nvPr/>
        </p:nvSpPr>
        <p:spPr>
          <a:xfrm>
            <a:off x="-31783" y="1018673"/>
            <a:ext cx="40462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b="1" dirty="0">
                <a:latin typeface="Corbel" panose="020B0503020204020204" pitchFamily="34" charset="0"/>
              </a:rPr>
              <a:t>APPROACH:</a:t>
            </a:r>
          </a:p>
          <a:p>
            <a:r>
              <a:rPr lang="en-US" sz="900" dirty="0"/>
              <a:t>·</a:t>
            </a:r>
            <a:r>
              <a:rPr lang="en-US" sz="900" b="1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 </a:t>
            </a:r>
            <a:r>
              <a:rPr lang="en-US" sz="900" dirty="0">
                <a:latin typeface="Corbel" panose="020B0503020204020204" pitchFamily="34" charset="0"/>
              </a:rPr>
              <a:t>Management is patient and disease specific</a:t>
            </a:r>
          </a:p>
          <a:p>
            <a:r>
              <a:rPr lang="en-US" sz="900" dirty="0"/>
              <a:t>·</a:t>
            </a:r>
            <a:r>
              <a:rPr lang="en-US" sz="900" b="1" cap="small" dirty="0">
                <a:solidFill>
                  <a:prstClr val="black"/>
                </a:solidFill>
                <a:cs typeface="Futura Medium" panose="020B0602020204020303" pitchFamily="34" charset="-79"/>
              </a:rPr>
              <a:t> </a:t>
            </a:r>
            <a:r>
              <a:rPr lang="en-US" sz="900" dirty="0">
                <a:latin typeface="Corbel" panose="020B0503020204020204" pitchFamily="34" charset="0"/>
              </a:rPr>
              <a:t>TB is the most common cause worldwide. Bronchiectasis, necrotizing pneumonia &amp; lung cancer are most common in the US.</a:t>
            </a:r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512C1E3C-65ED-794E-B8DD-821EDB53C542}"/>
              </a:ext>
            </a:extLst>
          </p:cNvPr>
          <p:cNvSpPr/>
          <p:nvPr/>
        </p:nvSpPr>
        <p:spPr>
          <a:xfrm>
            <a:off x="6655478" y="-33780"/>
            <a:ext cx="144098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00" b="1" dirty="0">
                <a:latin typeface="Bahnschrift SemiBold Condensed" panose="020B0502040204020203" pitchFamily="34" charset="0"/>
                <a:cs typeface="Futura Condensed Medium" panose="020B0602020204020303" pitchFamily="34" charset="-79"/>
              </a:rPr>
              <a:t>onepagericu.com</a:t>
            </a:r>
          </a:p>
          <a:p>
            <a:pPr algn="r"/>
            <a:r>
              <a:rPr lang="en-US" sz="1000" b="1" dirty="0">
                <a:latin typeface="Bahnschrift SemiBold Condensed" panose="020B0502040204020203" pitchFamily="34" charset="0"/>
                <a:cs typeface="Futura Condensed Medium" panose="020B0602020204020303" pitchFamily="34" charset="-79"/>
              </a:rPr>
              <a:t>@nickmmark</a:t>
            </a:r>
          </a:p>
          <a:p>
            <a:r>
              <a:rPr lang="en-US" sz="1000" b="1" dirty="0">
                <a:latin typeface="Bahnschrift SemiBold Condensed" panose="020B0502040204020203" pitchFamily="34" charset="0"/>
                <a:cs typeface="Futura Condensed Medium" panose="020B0602020204020303" pitchFamily="34" charset="-79"/>
              </a:rPr>
              <a:t>    	   @mramzyDO</a:t>
            </a:r>
          </a:p>
        </p:txBody>
      </p: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AAD2A490-7324-3649-BD64-8B85CE8391A4}"/>
              </a:ext>
            </a:extLst>
          </p:cNvPr>
          <p:cNvGrpSpPr/>
          <p:nvPr/>
        </p:nvGrpSpPr>
        <p:grpSpPr>
          <a:xfrm>
            <a:off x="6074408" y="1219404"/>
            <a:ext cx="1047987" cy="1004854"/>
            <a:chOff x="7914503" y="3276643"/>
            <a:chExt cx="2249005" cy="2305513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368CDC4-06CE-3D41-93AD-8F3887849FE0}"/>
                    </a:ext>
                  </a:extLst>
                </p14:cNvPr>
                <p14:cNvContentPartPr/>
                <p14:nvPr/>
              </p14:nvContentPartPr>
              <p14:xfrm>
                <a:off x="8739687" y="4819127"/>
                <a:ext cx="112680" cy="32760"/>
              </p14:xfrm>
            </p:contentPart>
          </mc:Choice>
          <mc:Fallback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368CDC4-06CE-3D41-93AD-8F3887849FE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01360" y="4778177"/>
                  <a:ext cx="188567" cy="113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3AAEB57B-48B9-A347-8710-474E2E12C51E}"/>
                    </a:ext>
                  </a:extLst>
                </p14:cNvPr>
                <p14:cNvContentPartPr/>
                <p14:nvPr/>
              </p14:nvContentPartPr>
              <p14:xfrm>
                <a:off x="9016167" y="4589807"/>
                <a:ext cx="159120" cy="175320"/>
              </p14:xfrm>
            </p:contentPart>
          </mc:Choice>
          <mc:Fallback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3AAEB57B-48B9-A347-8710-474E2E12C51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977732" y="4548458"/>
                  <a:ext cx="235221" cy="25719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71A9821D-8EE8-1041-8644-D852711DC71D}"/>
                    </a:ext>
                  </a:extLst>
                </p14:cNvPr>
                <p14:cNvContentPartPr/>
                <p14:nvPr/>
              </p14:nvContentPartPr>
              <p14:xfrm>
                <a:off x="9019047" y="4707527"/>
                <a:ext cx="47520" cy="41760"/>
              </p14:xfrm>
            </p:contentPart>
          </mc:Choice>
          <mc:Fallback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71A9821D-8EE8-1041-8644-D852711DC71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81333" y="4666586"/>
                  <a:ext cx="122194" cy="1228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56567DB0-56BB-9D4B-8BD7-40E351503CB1}"/>
                    </a:ext>
                  </a:extLst>
                </p14:cNvPr>
                <p14:cNvContentPartPr/>
                <p14:nvPr/>
              </p14:nvContentPartPr>
              <p14:xfrm>
                <a:off x="8066591" y="5068511"/>
                <a:ext cx="1166760" cy="301680"/>
              </p14:xfrm>
            </p:contentPart>
          </mc:Choice>
          <mc:Fallback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56567DB0-56BB-9D4B-8BD7-40E351503CB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027957" y="5027298"/>
                  <a:ext cx="1243256" cy="3832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2F6C355-67B0-3146-A32E-9F3D4BBBA2F0}"/>
                    </a:ext>
                  </a:extLst>
                </p14:cNvPr>
                <p14:cNvContentPartPr/>
                <p14:nvPr/>
              </p14:nvContentPartPr>
              <p14:xfrm>
                <a:off x="8003231" y="5022791"/>
                <a:ext cx="35280" cy="334800"/>
              </p14:xfrm>
            </p:contentPart>
          </mc:Choice>
          <mc:Fallback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2F6C355-67B0-3146-A32E-9F3D4BBBA2F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964883" y="4981559"/>
                  <a:ext cx="111209" cy="4164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42E39AD-5F4D-3444-A25F-F2FDCBDA5CAA}"/>
                    </a:ext>
                  </a:extLst>
                </p14:cNvPr>
                <p14:cNvContentPartPr/>
                <p14:nvPr/>
              </p14:nvContentPartPr>
              <p14:xfrm>
                <a:off x="8003951" y="5325911"/>
                <a:ext cx="35640" cy="48600"/>
              </p14:xfrm>
            </p:contentPart>
          </mc:Choice>
          <mc:Fallback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42E39AD-5F4D-3444-A25F-F2FDCBDA5CA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66036" y="5285411"/>
                  <a:ext cx="110711" cy="1287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85E681A-16B9-754F-AFC5-B8D2CA76BE71}"/>
                    </a:ext>
                  </a:extLst>
                </p14:cNvPr>
                <p14:cNvContentPartPr/>
                <p14:nvPr/>
              </p14:nvContentPartPr>
              <p14:xfrm>
                <a:off x="8008991" y="5028911"/>
                <a:ext cx="1145520" cy="306000"/>
              </p14:xfrm>
            </p:contentPart>
          </mc:Choice>
          <mc:Fallback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85E681A-16B9-754F-AFC5-B8D2CA76BE7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70369" y="4987671"/>
                  <a:ext cx="1221991" cy="387655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6F552037-62CF-964E-B152-6D47D78BF5F5}"/>
                </a:ext>
              </a:extLst>
            </p:cNvPr>
            <p:cNvGrpSpPr/>
            <p:nvPr/>
          </p:nvGrpSpPr>
          <p:grpSpPr>
            <a:xfrm>
              <a:off x="8015111" y="4818767"/>
              <a:ext cx="1270857" cy="252651"/>
              <a:chOff x="8015111" y="4818767"/>
              <a:chExt cx="1270857" cy="252651"/>
            </a:xfrm>
          </p:grpSpPr>
          <mc:AlternateContent xmlns:mc="http://schemas.openxmlformats.org/markup-compatibility/2006">
            <mc:Choice xmlns:p14="http://schemas.microsoft.com/office/powerpoint/2010/main" Requires="p14">
              <p:contentPart p14:bwMode="auto" r:id="rId37">
                <p14:nvContentPartPr>
                  <p14:cNvPr id="243" name="Ink 242">
                    <a:extLst>
                      <a:ext uri="{FF2B5EF4-FFF2-40B4-BE49-F238E27FC236}">
                        <a16:creationId xmlns:a16="http://schemas.microsoft.com/office/drawing/2014/main" id="{B2554967-2F3A-9A49-BF47-F867BF00A3E9}"/>
                      </a:ext>
                    </a:extLst>
                  </p14:cNvPr>
                  <p14:cNvContentPartPr/>
                  <p14:nvPr/>
                </p14:nvContentPartPr>
                <p14:xfrm>
                  <a:off x="8015111" y="4991858"/>
                  <a:ext cx="1223640" cy="79560"/>
                </p14:xfrm>
              </p:contentPart>
            </mc:Choice>
            <mc:Fallback>
              <p:pic>
                <p:nvPicPr>
                  <p:cNvPr id="243" name="Ink 242">
                    <a:extLst>
                      <a:ext uri="{FF2B5EF4-FFF2-40B4-BE49-F238E27FC236}">
                        <a16:creationId xmlns:a16="http://schemas.microsoft.com/office/drawing/2014/main" id="{B2554967-2F3A-9A49-BF47-F867BF00A3E9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7976486" y="4951266"/>
                    <a:ext cx="1300118" cy="15993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39">
                <p14:nvContentPartPr>
                  <p14:cNvPr id="244" name="Ink 243">
                    <a:extLst>
                      <a:ext uri="{FF2B5EF4-FFF2-40B4-BE49-F238E27FC236}">
                        <a16:creationId xmlns:a16="http://schemas.microsoft.com/office/drawing/2014/main" id="{014C4739-383D-9147-BDD6-91100C2DDCCD}"/>
                      </a:ext>
                    </a:extLst>
                  </p14:cNvPr>
                  <p14:cNvContentPartPr/>
                  <p14:nvPr/>
                </p14:nvContentPartPr>
                <p14:xfrm>
                  <a:off x="8021951" y="5027138"/>
                  <a:ext cx="3240" cy="5760"/>
                </p14:xfrm>
              </p:contentPart>
            </mc:Choice>
            <mc:Fallback>
              <p:pic>
                <p:nvPicPr>
                  <p:cNvPr id="244" name="Ink 243">
                    <a:extLst>
                      <a:ext uri="{FF2B5EF4-FFF2-40B4-BE49-F238E27FC236}">
                        <a16:creationId xmlns:a16="http://schemas.microsoft.com/office/drawing/2014/main" id="{014C4739-383D-9147-BDD6-91100C2DDCCD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7989551" y="4991138"/>
                    <a:ext cx="67392" cy="77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1">
                <p14:nvContentPartPr>
                  <p14:cNvPr id="245" name="Ink 244">
                    <a:extLst>
                      <a:ext uri="{FF2B5EF4-FFF2-40B4-BE49-F238E27FC236}">
                        <a16:creationId xmlns:a16="http://schemas.microsoft.com/office/drawing/2014/main" id="{95AB513E-FEAB-2945-AD42-F745ABCE16A1}"/>
                      </a:ext>
                    </a:extLst>
                  </p14:cNvPr>
                  <p14:cNvContentPartPr/>
                  <p14:nvPr/>
                </p14:nvContentPartPr>
                <p14:xfrm>
                  <a:off x="8345847" y="4849727"/>
                  <a:ext cx="12960" cy="3960"/>
                </p14:xfrm>
              </p:contentPart>
            </mc:Choice>
            <mc:Fallback>
              <p:pic>
                <p:nvPicPr>
                  <p:cNvPr id="245" name="Ink 244">
                    <a:extLst>
                      <a:ext uri="{FF2B5EF4-FFF2-40B4-BE49-F238E27FC236}">
                        <a16:creationId xmlns:a16="http://schemas.microsoft.com/office/drawing/2014/main" id="{95AB513E-FEAB-2945-AD42-F745ABCE16A1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8309847" y="4810127"/>
                    <a:ext cx="84240" cy="823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3">
                <p14:nvContentPartPr>
                  <p14:cNvPr id="246" name="Ink 245">
                    <a:extLst>
                      <a:ext uri="{FF2B5EF4-FFF2-40B4-BE49-F238E27FC236}">
                        <a16:creationId xmlns:a16="http://schemas.microsoft.com/office/drawing/2014/main" id="{E282E841-D8E2-A44E-AC2B-9E012EEF8524}"/>
                      </a:ext>
                    </a:extLst>
                  </p14:cNvPr>
                  <p14:cNvContentPartPr/>
                  <p14:nvPr/>
                </p14:nvContentPartPr>
                <p14:xfrm>
                  <a:off x="8332527" y="4859087"/>
                  <a:ext cx="15120" cy="11160"/>
                </p14:xfrm>
              </p:contentPart>
            </mc:Choice>
            <mc:Fallback>
              <p:pic>
                <p:nvPicPr>
                  <p:cNvPr id="246" name="Ink 245">
                    <a:extLst>
                      <a:ext uri="{FF2B5EF4-FFF2-40B4-BE49-F238E27FC236}">
                        <a16:creationId xmlns:a16="http://schemas.microsoft.com/office/drawing/2014/main" id="{E282E841-D8E2-A44E-AC2B-9E012EEF8524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8296527" y="4821887"/>
                    <a:ext cx="86400" cy="8481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5">
                <p14:nvContentPartPr>
                  <p14:cNvPr id="247" name="Ink 246">
                    <a:extLst>
                      <a:ext uri="{FF2B5EF4-FFF2-40B4-BE49-F238E27FC236}">
                        <a16:creationId xmlns:a16="http://schemas.microsoft.com/office/drawing/2014/main" id="{6D8402A3-D14B-474B-891F-D2724503A909}"/>
                      </a:ext>
                    </a:extLst>
                  </p14:cNvPr>
                  <p14:cNvContentPartPr/>
                  <p14:nvPr/>
                </p14:nvContentPartPr>
                <p14:xfrm>
                  <a:off x="8287527" y="4870967"/>
                  <a:ext cx="44640" cy="69480"/>
                </p14:xfrm>
              </p:contentPart>
            </mc:Choice>
            <mc:Fallback>
              <p:pic>
                <p:nvPicPr>
                  <p:cNvPr id="247" name="Ink 246">
                    <a:extLst>
                      <a:ext uri="{FF2B5EF4-FFF2-40B4-BE49-F238E27FC236}">
                        <a16:creationId xmlns:a16="http://schemas.microsoft.com/office/drawing/2014/main" id="{6D8402A3-D14B-474B-891F-D2724503A909}"/>
                      </a:ext>
                    </a:extLst>
                  </p:cNvPr>
                  <p:cNvPicPr/>
                  <p:nvPr/>
                </p:nvPicPr>
                <p:blipFill>
                  <a:blip r:embed="rId46"/>
                  <a:stretch>
                    <a:fillRect/>
                  </a:stretch>
                </p:blipFill>
                <p:spPr>
                  <a:xfrm>
                    <a:off x="8249044" y="4830096"/>
                    <a:ext cx="120836" cy="1504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7">
                <p14:nvContentPartPr>
                  <p14:cNvPr id="248" name="Ink 247">
                    <a:extLst>
                      <a:ext uri="{FF2B5EF4-FFF2-40B4-BE49-F238E27FC236}">
                        <a16:creationId xmlns:a16="http://schemas.microsoft.com/office/drawing/2014/main" id="{D4F6335D-5EA5-434F-916F-D0220E44954A}"/>
                      </a:ext>
                    </a:extLst>
                  </p14:cNvPr>
                  <p14:cNvContentPartPr/>
                  <p14:nvPr/>
                </p14:nvContentPartPr>
                <p14:xfrm>
                  <a:off x="8264847" y="4969967"/>
                  <a:ext cx="10800" cy="27360"/>
                </p14:xfrm>
              </p:contentPart>
            </mc:Choice>
            <mc:Fallback>
              <p:pic>
                <p:nvPicPr>
                  <p:cNvPr id="248" name="Ink 247">
                    <a:extLst>
                      <a:ext uri="{FF2B5EF4-FFF2-40B4-BE49-F238E27FC236}">
                        <a16:creationId xmlns:a16="http://schemas.microsoft.com/office/drawing/2014/main" id="{D4F6335D-5EA5-434F-916F-D0220E44954A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8228847" y="4930881"/>
                    <a:ext cx="82080" cy="1047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49">
                <p14:nvContentPartPr>
                  <p14:cNvPr id="249" name="Ink 248">
                    <a:extLst>
                      <a:ext uri="{FF2B5EF4-FFF2-40B4-BE49-F238E27FC236}">
                        <a16:creationId xmlns:a16="http://schemas.microsoft.com/office/drawing/2014/main" id="{B38A74C6-51D6-A645-9D2D-381CB66EEDF0}"/>
                      </a:ext>
                    </a:extLst>
                  </p14:cNvPr>
                  <p14:cNvContentPartPr/>
                  <p14:nvPr/>
                </p14:nvContentPartPr>
                <p14:xfrm>
                  <a:off x="8250447" y="5009567"/>
                  <a:ext cx="14400" cy="48240"/>
                </p14:xfrm>
              </p:contentPart>
            </mc:Choice>
            <mc:Fallback>
              <p:pic>
                <p:nvPicPr>
                  <p:cNvPr id="249" name="Ink 248">
                    <a:extLst>
                      <a:ext uri="{FF2B5EF4-FFF2-40B4-BE49-F238E27FC236}">
                        <a16:creationId xmlns:a16="http://schemas.microsoft.com/office/drawing/2014/main" id="{B38A74C6-51D6-A645-9D2D-381CB66EEDF0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8212552" y="4967981"/>
                    <a:ext cx="89432" cy="13058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1">
                <p14:nvContentPartPr>
                  <p14:cNvPr id="250" name="Ink 249">
                    <a:extLst>
                      <a:ext uri="{FF2B5EF4-FFF2-40B4-BE49-F238E27FC236}">
                        <a16:creationId xmlns:a16="http://schemas.microsoft.com/office/drawing/2014/main" id="{D049018B-2FBB-7B4F-9A3D-FE8FA2DFC00D}"/>
                      </a:ext>
                    </a:extLst>
                  </p14:cNvPr>
                  <p14:cNvContentPartPr/>
                  <p14:nvPr/>
                </p14:nvContentPartPr>
                <p14:xfrm>
                  <a:off x="8705127" y="4865567"/>
                  <a:ext cx="1800" cy="2160"/>
                </p14:xfrm>
              </p:contentPart>
            </mc:Choice>
            <mc:Fallback>
              <p:pic>
                <p:nvPicPr>
                  <p:cNvPr id="250" name="Ink 249">
                    <a:extLst>
                      <a:ext uri="{FF2B5EF4-FFF2-40B4-BE49-F238E27FC236}">
                        <a16:creationId xmlns:a16="http://schemas.microsoft.com/office/drawing/2014/main" id="{D049018B-2FBB-7B4F-9A3D-FE8FA2DFC00D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8660127" y="4811567"/>
                    <a:ext cx="90900" cy="109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2">
                <p14:nvContentPartPr>
                  <p14:cNvPr id="251" name="Ink 250">
                    <a:extLst>
                      <a:ext uri="{FF2B5EF4-FFF2-40B4-BE49-F238E27FC236}">
                        <a16:creationId xmlns:a16="http://schemas.microsoft.com/office/drawing/2014/main" id="{2F5E8160-F257-9043-82BF-5759684DEE81}"/>
                      </a:ext>
                    </a:extLst>
                  </p14:cNvPr>
                  <p14:cNvContentPartPr/>
                  <p14:nvPr/>
                </p14:nvContentPartPr>
                <p14:xfrm>
                  <a:off x="8679927" y="4880327"/>
                  <a:ext cx="6840" cy="8280"/>
                </p14:xfrm>
              </p:contentPart>
            </mc:Choice>
            <mc:Fallback>
              <p:pic>
                <p:nvPicPr>
                  <p:cNvPr id="251" name="Ink 250">
                    <a:extLst>
                      <a:ext uri="{FF2B5EF4-FFF2-40B4-BE49-F238E27FC236}">
                        <a16:creationId xmlns:a16="http://schemas.microsoft.com/office/drawing/2014/main" id="{2F5E8160-F257-9043-82BF-5759684DEE81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8641927" y="4842691"/>
                    <a:ext cx="82080" cy="8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4">
                <p14:nvContentPartPr>
                  <p14:cNvPr id="252" name="Ink 251">
                    <a:extLst>
                      <a:ext uri="{FF2B5EF4-FFF2-40B4-BE49-F238E27FC236}">
                        <a16:creationId xmlns:a16="http://schemas.microsoft.com/office/drawing/2014/main" id="{30BB70D8-BBD7-B843-8B55-10887BB95144}"/>
                      </a:ext>
                    </a:extLst>
                  </p14:cNvPr>
                  <p14:cNvContentPartPr/>
                  <p14:nvPr/>
                </p14:nvContentPartPr>
                <p14:xfrm>
                  <a:off x="8656167" y="4907687"/>
                  <a:ext cx="14400" cy="36360"/>
                </p14:xfrm>
              </p:contentPart>
            </mc:Choice>
            <mc:Fallback>
              <p:pic>
                <p:nvPicPr>
                  <p:cNvPr id="252" name="Ink 251">
                    <a:extLst>
                      <a:ext uri="{FF2B5EF4-FFF2-40B4-BE49-F238E27FC236}">
                        <a16:creationId xmlns:a16="http://schemas.microsoft.com/office/drawing/2014/main" id="{30BB70D8-BBD7-B843-8B55-10887BB95144}"/>
                      </a:ext>
                    </a:extLst>
                  </p:cNvPr>
                  <p:cNvPicPr/>
                  <p:nvPr/>
                </p:nvPicPr>
                <p:blipFill>
                  <a:blip r:embed="rId48"/>
                  <a:stretch>
                    <a:fillRect/>
                  </a:stretch>
                </p:blipFill>
                <p:spPr>
                  <a:xfrm>
                    <a:off x="8618272" y="4866369"/>
                    <a:ext cx="89432" cy="1181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5">
                <p14:nvContentPartPr>
                  <p14:cNvPr id="253" name="Ink 252">
                    <a:extLst>
                      <a:ext uri="{FF2B5EF4-FFF2-40B4-BE49-F238E27FC236}">
                        <a16:creationId xmlns:a16="http://schemas.microsoft.com/office/drawing/2014/main" id="{52441482-7F13-0845-82D2-EB262E507753}"/>
                      </a:ext>
                    </a:extLst>
                  </p14:cNvPr>
                  <p14:cNvContentPartPr/>
                  <p14:nvPr/>
                </p14:nvContentPartPr>
                <p14:xfrm>
                  <a:off x="8646087" y="4967087"/>
                  <a:ext cx="9360" cy="43920"/>
                </p14:xfrm>
              </p:contentPart>
            </mc:Choice>
            <mc:Fallback>
              <p:pic>
                <p:nvPicPr>
                  <p:cNvPr id="253" name="Ink 252">
                    <a:extLst>
                      <a:ext uri="{FF2B5EF4-FFF2-40B4-BE49-F238E27FC236}">
                        <a16:creationId xmlns:a16="http://schemas.microsoft.com/office/drawing/2014/main" id="{52441482-7F13-0845-82D2-EB262E507753}"/>
                      </a:ext>
                    </a:extLst>
                  </p:cNvPr>
                  <p:cNvPicPr/>
                  <p:nvPr/>
                </p:nvPicPr>
                <p:blipFill>
                  <a:blip r:embed="rId50"/>
                  <a:stretch>
                    <a:fillRect/>
                  </a:stretch>
                </p:blipFill>
                <p:spPr>
                  <a:xfrm>
                    <a:off x="8607087" y="4926420"/>
                    <a:ext cx="86580" cy="124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6">
                <p14:nvContentPartPr>
                  <p14:cNvPr id="254" name="Ink 253">
                    <a:extLst>
                      <a:ext uri="{FF2B5EF4-FFF2-40B4-BE49-F238E27FC236}">
                        <a16:creationId xmlns:a16="http://schemas.microsoft.com/office/drawing/2014/main" id="{DFD17CDD-EC48-F94B-8C40-14AC8BF0D40C}"/>
                      </a:ext>
                    </a:extLst>
                  </p14:cNvPr>
                  <p14:cNvContentPartPr/>
                  <p14:nvPr/>
                </p14:nvContentPartPr>
                <p14:xfrm>
                  <a:off x="8638527" y="5031887"/>
                  <a:ext cx="2160" cy="4680"/>
                </p14:xfrm>
              </p:contentPart>
            </mc:Choice>
            <mc:Fallback>
              <p:pic>
                <p:nvPicPr>
                  <p:cNvPr id="254" name="Ink 253">
                    <a:extLst>
                      <a:ext uri="{FF2B5EF4-FFF2-40B4-BE49-F238E27FC236}">
                        <a16:creationId xmlns:a16="http://schemas.microsoft.com/office/drawing/2014/main" id="{DFD17CDD-EC48-F94B-8C40-14AC8BF0D40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8611527" y="4998458"/>
                    <a:ext cx="55620" cy="708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7">
                <p14:nvContentPartPr>
                  <p14:cNvPr id="255" name="Ink 254">
                    <a:extLst>
                      <a:ext uri="{FF2B5EF4-FFF2-40B4-BE49-F238E27FC236}">
                        <a16:creationId xmlns:a16="http://schemas.microsoft.com/office/drawing/2014/main" id="{2A35EF4A-329E-3148-8004-A19B26B1157B}"/>
                      </a:ext>
                    </a:extLst>
                  </p14:cNvPr>
                  <p14:cNvContentPartPr/>
                  <p14:nvPr/>
                </p14:nvContentPartPr>
                <p14:xfrm>
                  <a:off x="8578047" y="4878887"/>
                  <a:ext cx="5040" cy="4680"/>
                </p14:xfrm>
              </p:contentPart>
            </mc:Choice>
            <mc:Fallback>
              <p:pic>
                <p:nvPicPr>
                  <p:cNvPr id="255" name="Ink 254">
                    <a:extLst>
                      <a:ext uri="{FF2B5EF4-FFF2-40B4-BE49-F238E27FC236}">
                        <a16:creationId xmlns:a16="http://schemas.microsoft.com/office/drawing/2014/main" id="{2A35EF4A-329E-3148-8004-A19B26B1157B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8542047" y="4845458"/>
                    <a:ext cx="76320" cy="7086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58">
                <p14:nvContentPartPr>
                  <p14:cNvPr id="256" name="Ink 255">
                    <a:extLst>
                      <a:ext uri="{FF2B5EF4-FFF2-40B4-BE49-F238E27FC236}">
                        <a16:creationId xmlns:a16="http://schemas.microsoft.com/office/drawing/2014/main" id="{261D5641-6115-F348-9C8A-5AC4C349BDDF}"/>
                      </a:ext>
                    </a:extLst>
                  </p14:cNvPr>
                  <p14:cNvContentPartPr/>
                  <p14:nvPr/>
                </p14:nvContentPartPr>
                <p14:xfrm>
                  <a:off x="8582727" y="4876727"/>
                  <a:ext cx="4320" cy="13680"/>
                </p14:xfrm>
              </p:contentPart>
            </mc:Choice>
            <mc:Fallback>
              <p:pic>
                <p:nvPicPr>
                  <p:cNvPr id="256" name="Ink 255">
                    <a:extLst>
                      <a:ext uri="{FF2B5EF4-FFF2-40B4-BE49-F238E27FC236}">
                        <a16:creationId xmlns:a16="http://schemas.microsoft.com/office/drawing/2014/main" id="{261D5641-6115-F348-9C8A-5AC4C349BDDF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8539527" y="4838727"/>
                    <a:ext cx="89856" cy="88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0">
                <p14:nvContentPartPr>
                  <p14:cNvPr id="257" name="Ink 256">
                    <a:extLst>
                      <a:ext uri="{FF2B5EF4-FFF2-40B4-BE49-F238E27FC236}">
                        <a16:creationId xmlns:a16="http://schemas.microsoft.com/office/drawing/2014/main" id="{1207F2C0-38A1-DD4B-98B6-A90295ABCC4E}"/>
                      </a:ext>
                    </a:extLst>
                  </p14:cNvPr>
                  <p14:cNvContentPartPr/>
                  <p14:nvPr/>
                </p14:nvContentPartPr>
                <p14:xfrm>
                  <a:off x="8587047" y="4906607"/>
                  <a:ext cx="13680" cy="29880"/>
                </p14:xfrm>
              </p:contentPart>
            </mc:Choice>
            <mc:Fallback>
              <p:pic>
                <p:nvPicPr>
                  <p:cNvPr id="257" name="Ink 256">
                    <a:extLst>
                      <a:ext uri="{FF2B5EF4-FFF2-40B4-BE49-F238E27FC236}">
                        <a16:creationId xmlns:a16="http://schemas.microsoft.com/office/drawing/2014/main" id="{1207F2C0-38A1-DD4B-98B6-A90295ABCC4E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8549047" y="4865107"/>
                    <a:ext cx="88920" cy="112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2">
                <p14:nvContentPartPr>
                  <p14:cNvPr id="258" name="Ink 257">
                    <a:extLst>
                      <a:ext uri="{FF2B5EF4-FFF2-40B4-BE49-F238E27FC236}">
                        <a16:creationId xmlns:a16="http://schemas.microsoft.com/office/drawing/2014/main" id="{6E0C4888-89B2-BA41-A97B-EC9889E18348}"/>
                      </a:ext>
                    </a:extLst>
                  </p14:cNvPr>
                  <p14:cNvContentPartPr/>
                  <p14:nvPr/>
                </p14:nvContentPartPr>
                <p14:xfrm>
                  <a:off x="8597127" y="4949447"/>
                  <a:ext cx="6840" cy="45000"/>
                </p14:xfrm>
              </p:contentPart>
            </mc:Choice>
            <mc:Fallback>
              <p:pic>
                <p:nvPicPr>
                  <p:cNvPr id="258" name="Ink 257">
                    <a:extLst>
                      <a:ext uri="{FF2B5EF4-FFF2-40B4-BE49-F238E27FC236}">
                        <a16:creationId xmlns:a16="http://schemas.microsoft.com/office/drawing/2014/main" id="{6E0C4888-89B2-BA41-A97B-EC9889E18348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8559127" y="4909268"/>
                    <a:ext cx="82080" cy="12455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4">
                <p14:nvContentPartPr>
                  <p14:cNvPr id="259" name="Ink 258">
                    <a:extLst>
                      <a:ext uri="{FF2B5EF4-FFF2-40B4-BE49-F238E27FC236}">
                        <a16:creationId xmlns:a16="http://schemas.microsoft.com/office/drawing/2014/main" id="{229CE841-54DA-4846-8890-70E4BAF68549}"/>
                      </a:ext>
                    </a:extLst>
                  </p14:cNvPr>
                  <p14:cNvContentPartPr/>
                  <p14:nvPr/>
                </p14:nvContentPartPr>
                <p14:xfrm>
                  <a:off x="8385447" y="4846847"/>
                  <a:ext cx="147240" cy="8280"/>
                </p14:xfrm>
              </p:contentPart>
            </mc:Choice>
            <mc:Fallback>
              <p:pic>
                <p:nvPicPr>
                  <p:cNvPr id="259" name="Ink 258">
                    <a:extLst>
                      <a:ext uri="{FF2B5EF4-FFF2-40B4-BE49-F238E27FC236}">
                        <a16:creationId xmlns:a16="http://schemas.microsoft.com/office/drawing/2014/main" id="{229CE841-54DA-4846-8890-70E4BAF68549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8346902" y="4809211"/>
                    <a:ext cx="223558" cy="828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6">
                <p14:nvContentPartPr>
                  <p14:cNvPr id="260" name="Ink 259">
                    <a:extLst>
                      <a:ext uri="{FF2B5EF4-FFF2-40B4-BE49-F238E27FC236}">
                        <a16:creationId xmlns:a16="http://schemas.microsoft.com/office/drawing/2014/main" id="{9BF9A9AD-4009-B845-A5D7-12FDFBDCF045}"/>
                      </a:ext>
                    </a:extLst>
                  </p14:cNvPr>
                  <p14:cNvContentPartPr/>
                  <p14:nvPr/>
                </p14:nvContentPartPr>
                <p14:xfrm>
                  <a:off x="9007887" y="4826687"/>
                  <a:ext cx="1440" cy="2160"/>
                </p14:xfrm>
              </p:contentPart>
            </mc:Choice>
            <mc:Fallback>
              <p:pic>
                <p:nvPicPr>
                  <p:cNvPr id="260" name="Ink 259">
                    <a:extLst>
                      <a:ext uri="{FF2B5EF4-FFF2-40B4-BE49-F238E27FC236}">
                        <a16:creationId xmlns:a16="http://schemas.microsoft.com/office/drawing/2014/main" id="{9BF9A9AD-4009-B845-A5D7-12FDFBDCF045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8971887" y="4799687"/>
                    <a:ext cx="72720" cy="556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7">
                <p14:nvContentPartPr>
                  <p14:cNvPr id="261" name="Ink 260">
                    <a:extLst>
                      <a:ext uri="{FF2B5EF4-FFF2-40B4-BE49-F238E27FC236}">
                        <a16:creationId xmlns:a16="http://schemas.microsoft.com/office/drawing/2014/main" id="{3BA67C07-7F93-3F41-9CB1-9A6031105280}"/>
                      </a:ext>
                    </a:extLst>
                  </p14:cNvPr>
                  <p14:cNvContentPartPr/>
                  <p14:nvPr/>
                </p14:nvContentPartPr>
                <p14:xfrm>
                  <a:off x="9002127" y="4829927"/>
                  <a:ext cx="7200" cy="17280"/>
                </p14:xfrm>
              </p:contentPart>
            </mc:Choice>
            <mc:Fallback>
              <p:pic>
                <p:nvPicPr>
                  <p:cNvPr id="261" name="Ink 260">
                    <a:extLst>
                      <a:ext uri="{FF2B5EF4-FFF2-40B4-BE49-F238E27FC236}">
                        <a16:creationId xmlns:a16="http://schemas.microsoft.com/office/drawing/2014/main" id="{3BA67C07-7F93-3F41-9CB1-9A6031105280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8962127" y="4790654"/>
                    <a:ext cx="86400" cy="95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8">
                <p14:nvContentPartPr>
                  <p14:cNvPr id="262" name="Ink 261">
                    <a:extLst>
                      <a:ext uri="{FF2B5EF4-FFF2-40B4-BE49-F238E27FC236}">
                        <a16:creationId xmlns:a16="http://schemas.microsoft.com/office/drawing/2014/main" id="{FB5C0319-0DC9-2B4C-AB75-81C9DC9E73DD}"/>
                      </a:ext>
                    </a:extLst>
                  </p14:cNvPr>
                  <p14:cNvContentPartPr/>
                  <p14:nvPr/>
                </p14:nvContentPartPr>
                <p14:xfrm>
                  <a:off x="8994207" y="4881047"/>
                  <a:ext cx="9000" cy="1440"/>
                </p14:xfrm>
              </p:contentPart>
            </mc:Choice>
            <mc:Fallback>
              <p:pic>
                <p:nvPicPr>
                  <p:cNvPr id="262" name="Ink 261">
                    <a:extLst>
                      <a:ext uri="{FF2B5EF4-FFF2-40B4-BE49-F238E27FC236}">
                        <a16:creationId xmlns:a16="http://schemas.microsoft.com/office/drawing/2014/main" id="{FB5C0319-0DC9-2B4C-AB75-81C9DC9E73DD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8956707" y="4845047"/>
                    <a:ext cx="83250" cy="727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69">
                <p14:nvContentPartPr>
                  <p14:cNvPr id="263" name="Ink 262">
                    <a:extLst>
                      <a:ext uri="{FF2B5EF4-FFF2-40B4-BE49-F238E27FC236}">
                        <a16:creationId xmlns:a16="http://schemas.microsoft.com/office/drawing/2014/main" id="{E88FBE89-FEB3-184D-84B9-57F3C958D031}"/>
                      </a:ext>
                    </a:extLst>
                  </p14:cNvPr>
                  <p14:cNvContentPartPr/>
                  <p14:nvPr/>
                </p14:nvContentPartPr>
                <p14:xfrm>
                  <a:off x="9016167" y="4908047"/>
                  <a:ext cx="1800" cy="3240"/>
                </p14:xfrm>
              </p:contentPart>
            </mc:Choice>
            <mc:Fallback>
              <p:pic>
                <p:nvPicPr>
                  <p:cNvPr id="263" name="Ink 262">
                    <a:extLst>
                      <a:ext uri="{FF2B5EF4-FFF2-40B4-BE49-F238E27FC236}">
                        <a16:creationId xmlns:a16="http://schemas.microsoft.com/office/drawing/2014/main" id="{E88FBE89-FEB3-184D-84B9-57F3C958D031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8971167" y="4867547"/>
                    <a:ext cx="90900" cy="834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0">
                <p14:nvContentPartPr>
                  <p14:cNvPr id="264" name="Ink 263">
                    <a:extLst>
                      <a:ext uri="{FF2B5EF4-FFF2-40B4-BE49-F238E27FC236}">
                        <a16:creationId xmlns:a16="http://schemas.microsoft.com/office/drawing/2014/main" id="{5906CF6B-B506-114D-82B9-92C976AC0315}"/>
                      </a:ext>
                    </a:extLst>
                  </p14:cNvPr>
                  <p14:cNvContentPartPr/>
                  <p14:nvPr/>
                </p14:nvContentPartPr>
                <p14:xfrm>
                  <a:off x="8852367" y="4818767"/>
                  <a:ext cx="102600" cy="28080"/>
                </p14:xfrm>
              </p:contentPart>
            </mc:Choice>
            <mc:Fallback>
              <p:pic>
                <p:nvPicPr>
                  <p:cNvPr id="264" name="Ink 263">
                    <a:extLst>
                      <a:ext uri="{FF2B5EF4-FFF2-40B4-BE49-F238E27FC236}">
                        <a16:creationId xmlns:a16="http://schemas.microsoft.com/office/drawing/2014/main" id="{5906CF6B-B506-114D-82B9-92C976AC0315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8814083" y="4778653"/>
                    <a:ext cx="178401" cy="1075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2">
                <p14:nvContentPartPr>
                  <p14:cNvPr id="265" name="Ink 264">
                    <a:extLst>
                      <a:ext uri="{FF2B5EF4-FFF2-40B4-BE49-F238E27FC236}">
                        <a16:creationId xmlns:a16="http://schemas.microsoft.com/office/drawing/2014/main" id="{0481BE21-4367-4E41-B10E-883A171EB50C}"/>
                      </a:ext>
                    </a:extLst>
                  </p14:cNvPr>
                  <p14:cNvContentPartPr/>
                  <p14:nvPr/>
                </p14:nvContentPartPr>
                <p14:xfrm>
                  <a:off x="8952447" y="4849727"/>
                  <a:ext cx="1440" cy="3960"/>
                </p14:xfrm>
              </p:contentPart>
            </mc:Choice>
            <mc:Fallback>
              <p:pic>
                <p:nvPicPr>
                  <p:cNvPr id="265" name="Ink 264">
                    <a:extLst>
                      <a:ext uri="{FF2B5EF4-FFF2-40B4-BE49-F238E27FC236}">
                        <a16:creationId xmlns:a16="http://schemas.microsoft.com/office/drawing/2014/main" id="{0481BE21-4367-4E41-B10E-883A171EB50C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8916447" y="4810127"/>
                    <a:ext cx="72720" cy="823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3">
                <p14:nvContentPartPr>
                  <p14:cNvPr id="266" name="Ink 265">
                    <a:extLst>
                      <a:ext uri="{FF2B5EF4-FFF2-40B4-BE49-F238E27FC236}">
                        <a16:creationId xmlns:a16="http://schemas.microsoft.com/office/drawing/2014/main" id="{688FDCD1-BC97-3A4D-9668-F030FA5C4456}"/>
                      </a:ext>
                    </a:extLst>
                  </p14:cNvPr>
                  <p14:cNvContentPartPr/>
                  <p14:nvPr/>
                </p14:nvContentPartPr>
                <p14:xfrm>
                  <a:off x="9013287" y="4892927"/>
                  <a:ext cx="1440" cy="3240"/>
                </p14:xfrm>
              </p:contentPart>
            </mc:Choice>
            <mc:Fallback>
              <p:pic>
                <p:nvPicPr>
                  <p:cNvPr id="266" name="Ink 265">
                    <a:extLst>
                      <a:ext uri="{FF2B5EF4-FFF2-40B4-BE49-F238E27FC236}">
                        <a16:creationId xmlns:a16="http://schemas.microsoft.com/office/drawing/2014/main" id="{688FDCD1-BC97-3A4D-9668-F030FA5C4456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8977287" y="4852427"/>
                    <a:ext cx="72720" cy="834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4">
                <p14:nvContentPartPr>
                  <p14:cNvPr id="267" name="Ink 266">
                    <a:extLst>
                      <a:ext uri="{FF2B5EF4-FFF2-40B4-BE49-F238E27FC236}">
                        <a16:creationId xmlns:a16="http://schemas.microsoft.com/office/drawing/2014/main" id="{946AE216-0C45-8541-8B23-B912904256AB}"/>
                      </a:ext>
                    </a:extLst>
                  </p14:cNvPr>
                  <p14:cNvContentPartPr/>
                  <p14:nvPr/>
                </p14:nvContentPartPr>
                <p14:xfrm>
                  <a:off x="9046407" y="4925687"/>
                  <a:ext cx="2160" cy="25200"/>
                </p14:xfrm>
              </p:contentPart>
            </mc:Choice>
            <mc:Fallback>
              <p:pic>
                <p:nvPicPr>
                  <p:cNvPr id="267" name="Ink 266">
                    <a:extLst>
                      <a:ext uri="{FF2B5EF4-FFF2-40B4-BE49-F238E27FC236}">
                        <a16:creationId xmlns:a16="http://schemas.microsoft.com/office/drawing/2014/main" id="{946AE216-0C45-8541-8B23-B912904256AB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9019407" y="4886312"/>
                    <a:ext cx="55620" cy="10316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5">
                <p14:nvContentPartPr>
                  <p14:cNvPr id="268" name="Ink 267">
                    <a:extLst>
                      <a:ext uri="{FF2B5EF4-FFF2-40B4-BE49-F238E27FC236}">
                        <a16:creationId xmlns:a16="http://schemas.microsoft.com/office/drawing/2014/main" id="{70B63C12-4976-E944-95FF-7B373754A9C3}"/>
                      </a:ext>
                    </a:extLst>
                  </p14:cNvPr>
                  <p14:cNvContentPartPr/>
                  <p14:nvPr/>
                </p14:nvContentPartPr>
                <p14:xfrm>
                  <a:off x="9190208" y="4964434"/>
                  <a:ext cx="95760" cy="22680"/>
                </p14:xfrm>
              </p:contentPart>
            </mc:Choice>
            <mc:Fallback>
              <p:pic>
                <p:nvPicPr>
                  <p:cNvPr id="268" name="Ink 267">
                    <a:extLst>
                      <a:ext uri="{FF2B5EF4-FFF2-40B4-BE49-F238E27FC236}">
                        <a16:creationId xmlns:a16="http://schemas.microsoft.com/office/drawing/2014/main" id="{70B63C12-4976-E944-95FF-7B373754A9C3}"/>
                      </a:ext>
                    </a:extLst>
                  </p:cNvPr>
                  <p:cNvPicPr/>
                  <p:nvPr/>
                </p:nvPicPr>
                <p:blipFill>
                  <a:blip r:embed="rId76"/>
                  <a:stretch>
                    <a:fillRect/>
                  </a:stretch>
                </p:blipFill>
                <p:spPr>
                  <a:xfrm>
                    <a:off x="9151595" y="4923934"/>
                    <a:ext cx="172214" cy="1028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7">
                <p14:nvContentPartPr>
                  <p14:cNvPr id="269" name="Ink 268">
                    <a:extLst>
                      <a:ext uri="{FF2B5EF4-FFF2-40B4-BE49-F238E27FC236}">
                        <a16:creationId xmlns:a16="http://schemas.microsoft.com/office/drawing/2014/main" id="{ABD110CD-4C74-DA4C-8763-03812F7248D3}"/>
                      </a:ext>
                    </a:extLst>
                  </p14:cNvPr>
                  <p14:cNvContentPartPr/>
                  <p14:nvPr/>
                </p14:nvContentPartPr>
                <p14:xfrm>
                  <a:off x="9208928" y="4927354"/>
                  <a:ext cx="10800" cy="2520"/>
                </p14:xfrm>
              </p:contentPart>
            </mc:Choice>
            <mc:Fallback>
              <p:pic>
                <p:nvPicPr>
                  <p:cNvPr id="269" name="Ink 268">
                    <a:extLst>
                      <a:ext uri="{FF2B5EF4-FFF2-40B4-BE49-F238E27FC236}">
                        <a16:creationId xmlns:a16="http://schemas.microsoft.com/office/drawing/2014/main" id="{ABD110CD-4C74-DA4C-8763-03812F7248D3}"/>
                      </a:ext>
                    </a:extLst>
                  </p:cNvPr>
                  <p:cNvPicPr/>
                  <p:nvPr/>
                </p:nvPicPr>
                <p:blipFill>
                  <a:blip r:embed="rId42"/>
                  <a:stretch>
                    <a:fillRect/>
                  </a:stretch>
                </p:blipFill>
                <p:spPr>
                  <a:xfrm>
                    <a:off x="9172928" y="4895854"/>
                    <a:ext cx="82080" cy="6489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8">
                <p14:nvContentPartPr>
                  <p14:cNvPr id="270" name="Ink 269">
                    <a:extLst>
                      <a:ext uri="{FF2B5EF4-FFF2-40B4-BE49-F238E27FC236}">
                        <a16:creationId xmlns:a16="http://schemas.microsoft.com/office/drawing/2014/main" id="{793C2B86-EA33-EA42-9149-0FC0DEADEF84}"/>
                      </a:ext>
                    </a:extLst>
                  </p14:cNvPr>
                  <p14:cNvContentPartPr/>
                  <p14:nvPr/>
                </p14:nvContentPartPr>
                <p14:xfrm>
                  <a:off x="9187328" y="4930594"/>
                  <a:ext cx="25560" cy="27360"/>
                </p14:xfrm>
              </p:contentPart>
            </mc:Choice>
            <mc:Fallback>
              <p:pic>
                <p:nvPicPr>
                  <p:cNvPr id="270" name="Ink 269">
                    <a:extLst>
                      <a:ext uri="{FF2B5EF4-FFF2-40B4-BE49-F238E27FC236}">
                        <a16:creationId xmlns:a16="http://schemas.microsoft.com/office/drawing/2014/main" id="{793C2B86-EA33-EA42-9149-0FC0DEADEF84}"/>
                      </a:ext>
                    </a:extLst>
                  </p:cNvPr>
                  <p:cNvPicPr/>
                  <p:nvPr/>
                </p:nvPicPr>
                <p:blipFill>
                  <a:blip r:embed="rId44"/>
                  <a:stretch>
                    <a:fillRect/>
                  </a:stretch>
                </p:blipFill>
                <p:spPr>
                  <a:xfrm>
                    <a:off x="9148601" y="4891508"/>
                    <a:ext cx="102240" cy="1047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>
            <mc:Choice xmlns:p14="http://schemas.microsoft.com/office/powerpoint/2010/main" Requires="p14">
              <p:contentPart p14:bwMode="auto" r:id="rId79">
                <p14:nvContentPartPr>
                  <p14:cNvPr id="271" name="Ink 270">
                    <a:extLst>
                      <a:ext uri="{FF2B5EF4-FFF2-40B4-BE49-F238E27FC236}">
                        <a16:creationId xmlns:a16="http://schemas.microsoft.com/office/drawing/2014/main" id="{B246C905-D10C-4D4A-A1F5-D3738511B672}"/>
                      </a:ext>
                    </a:extLst>
                  </p14:cNvPr>
                  <p14:cNvContentPartPr/>
                  <p14:nvPr/>
                </p14:nvContentPartPr>
                <p14:xfrm>
                  <a:off x="8078888" y="4894234"/>
                  <a:ext cx="133200" cy="72360"/>
                </p14:xfrm>
              </p:contentPart>
            </mc:Choice>
            <mc:Fallback>
              <p:pic>
                <p:nvPicPr>
                  <p:cNvPr id="271" name="Ink 270">
                    <a:extLst>
                      <a:ext uri="{FF2B5EF4-FFF2-40B4-BE49-F238E27FC236}">
                        <a16:creationId xmlns:a16="http://schemas.microsoft.com/office/drawing/2014/main" id="{B246C905-D10C-4D4A-A1F5-D3738511B672}"/>
                      </a:ext>
                    </a:extLst>
                  </p:cNvPr>
                  <p:cNvPicPr/>
                  <p:nvPr/>
                </p:nvPicPr>
                <p:blipFill>
                  <a:blip r:embed="rId80"/>
                  <a:stretch>
                    <a:fillRect/>
                  </a:stretch>
                </p:blipFill>
                <p:spPr>
                  <a:xfrm>
                    <a:off x="8040391" y="4853120"/>
                    <a:ext cx="209424" cy="153765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242" name="Picture 241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ED3A46D-1753-2642-959E-E2FC57AA98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3650"/>
            <a:stretch/>
          </p:blipFill>
          <p:spPr>
            <a:xfrm rot="5400000">
              <a:off x="7886249" y="3304897"/>
              <a:ext cx="2305513" cy="2249005"/>
            </a:xfrm>
            <a:prstGeom prst="rect">
              <a:avLst/>
            </a:prstGeom>
          </p:spPr>
        </p:pic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DDE10ABE-4DCD-6846-BFA5-36CD5CD96D45}"/>
              </a:ext>
            </a:extLst>
          </p:cNvPr>
          <p:cNvCxnSpPr/>
          <p:nvPr/>
        </p:nvCxnSpPr>
        <p:spPr>
          <a:xfrm>
            <a:off x="2966233" y="3552678"/>
            <a:ext cx="2094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>
            <a:extLst>
              <a:ext uri="{FF2B5EF4-FFF2-40B4-BE49-F238E27FC236}">
                <a16:creationId xmlns:a16="http://schemas.microsoft.com/office/drawing/2014/main" id="{35EB8C9C-2759-E44A-BB79-0435B35465C0}"/>
              </a:ext>
            </a:extLst>
          </p:cNvPr>
          <p:cNvCxnSpPr/>
          <p:nvPr/>
        </p:nvCxnSpPr>
        <p:spPr>
          <a:xfrm>
            <a:off x="4104952" y="3550968"/>
            <a:ext cx="20948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366D8402-D6B4-354E-910F-C90224BDE3B0}"/>
              </a:ext>
            </a:extLst>
          </p:cNvPr>
          <p:cNvGrpSpPr/>
          <p:nvPr/>
        </p:nvGrpSpPr>
        <p:grpSpPr>
          <a:xfrm>
            <a:off x="5981998" y="5914268"/>
            <a:ext cx="696686" cy="783771"/>
            <a:chOff x="2190333" y="4842121"/>
            <a:chExt cx="696686" cy="783771"/>
          </a:xfrm>
        </p:grpSpPr>
        <p:sp>
          <p:nvSpPr>
            <p:cNvPr id="194" name="Freeform 264">
              <a:extLst>
                <a:ext uri="{FF2B5EF4-FFF2-40B4-BE49-F238E27FC236}">
                  <a16:creationId xmlns:a16="http://schemas.microsoft.com/office/drawing/2014/main" id="{70061C56-4E93-8A44-A88B-E1D3E4BBBDA8}"/>
                </a:ext>
              </a:extLst>
            </p:cNvPr>
            <p:cNvSpPr/>
            <p:nvPr/>
          </p:nvSpPr>
          <p:spPr>
            <a:xfrm>
              <a:off x="2221930" y="5410195"/>
              <a:ext cx="54356" cy="89476"/>
            </a:xfrm>
            <a:custGeom>
              <a:avLst/>
              <a:gdLst>
                <a:gd name="connsiteX0" fmla="*/ 3556 w 54356"/>
                <a:gd name="connsiteY0" fmla="*/ 12700 h 89476"/>
                <a:gd name="connsiteX1" fmla="*/ 25781 w 54356"/>
                <a:gd name="connsiteY1" fmla="*/ 31750 h 89476"/>
                <a:gd name="connsiteX2" fmla="*/ 41656 w 54356"/>
                <a:gd name="connsiteY2" fmla="*/ 47625 h 89476"/>
                <a:gd name="connsiteX3" fmla="*/ 48006 w 54356"/>
                <a:gd name="connsiteY3" fmla="*/ 57150 h 89476"/>
                <a:gd name="connsiteX4" fmla="*/ 54356 w 54356"/>
                <a:gd name="connsiteY4" fmla="*/ 79375 h 89476"/>
                <a:gd name="connsiteX5" fmla="*/ 51181 w 54356"/>
                <a:gd name="connsiteY5" fmla="*/ 22225 h 89476"/>
                <a:gd name="connsiteX6" fmla="*/ 41656 w 54356"/>
                <a:gd name="connsiteY6" fmla="*/ 12700 h 89476"/>
                <a:gd name="connsiteX7" fmla="*/ 32131 w 54356"/>
                <a:gd name="connsiteY7" fmla="*/ 9525 h 89476"/>
                <a:gd name="connsiteX8" fmla="*/ 13081 w 54356"/>
                <a:gd name="connsiteY8" fmla="*/ 0 h 89476"/>
                <a:gd name="connsiteX9" fmla="*/ 3556 w 54356"/>
                <a:gd name="connsiteY9" fmla="*/ 12700 h 8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356" h="89476">
                  <a:moveTo>
                    <a:pt x="3556" y="12700"/>
                  </a:moveTo>
                  <a:cubicBezTo>
                    <a:pt x="5673" y="17992"/>
                    <a:pt x="18882" y="24851"/>
                    <a:pt x="25781" y="31750"/>
                  </a:cubicBezTo>
                  <a:cubicBezTo>
                    <a:pt x="46948" y="52917"/>
                    <a:pt x="16256" y="30692"/>
                    <a:pt x="41656" y="47625"/>
                  </a:cubicBezTo>
                  <a:cubicBezTo>
                    <a:pt x="43773" y="50800"/>
                    <a:pt x="47148" y="53432"/>
                    <a:pt x="48006" y="57150"/>
                  </a:cubicBezTo>
                  <a:cubicBezTo>
                    <a:pt x="54225" y="84098"/>
                    <a:pt x="46965" y="101549"/>
                    <a:pt x="54356" y="79375"/>
                  </a:cubicBezTo>
                  <a:cubicBezTo>
                    <a:pt x="53298" y="60325"/>
                    <a:pt x="54751" y="40967"/>
                    <a:pt x="51181" y="22225"/>
                  </a:cubicBezTo>
                  <a:cubicBezTo>
                    <a:pt x="50341" y="17814"/>
                    <a:pt x="45392" y="15191"/>
                    <a:pt x="41656" y="12700"/>
                  </a:cubicBezTo>
                  <a:cubicBezTo>
                    <a:pt x="38871" y="10844"/>
                    <a:pt x="35124" y="11022"/>
                    <a:pt x="32131" y="9525"/>
                  </a:cubicBezTo>
                  <a:cubicBezTo>
                    <a:pt x="7512" y="-2785"/>
                    <a:pt x="37022" y="7980"/>
                    <a:pt x="13081" y="0"/>
                  </a:cubicBezTo>
                  <a:cubicBezTo>
                    <a:pt x="-6973" y="6685"/>
                    <a:pt x="1439" y="7408"/>
                    <a:pt x="3556" y="12700"/>
                  </a:cubicBezTo>
                  <a:close/>
                </a:path>
              </a:pathLst>
            </a:custGeom>
            <a:gradFill>
              <a:gsLst>
                <a:gs pos="46000">
                  <a:srgbClr val="C00000"/>
                </a:gs>
                <a:gs pos="100000">
                  <a:srgbClr val="C00000">
                    <a:alpha val="51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Freeform 265">
              <a:extLst>
                <a:ext uri="{FF2B5EF4-FFF2-40B4-BE49-F238E27FC236}">
                  <a16:creationId xmlns:a16="http://schemas.microsoft.com/office/drawing/2014/main" id="{5B734289-1224-A74B-9482-25814E7A51E0}"/>
                </a:ext>
              </a:extLst>
            </p:cNvPr>
            <p:cNvSpPr/>
            <p:nvPr/>
          </p:nvSpPr>
          <p:spPr>
            <a:xfrm rot="360480">
              <a:off x="2450382" y="5197840"/>
              <a:ext cx="157669" cy="143601"/>
            </a:xfrm>
            <a:custGeom>
              <a:avLst/>
              <a:gdLst>
                <a:gd name="connsiteX0" fmla="*/ 131164 w 180037"/>
                <a:gd name="connsiteY0" fmla="*/ 3748 h 143601"/>
                <a:gd name="connsiteX1" fmla="*/ 104931 w 180037"/>
                <a:gd name="connsiteY1" fmla="*/ 7495 h 143601"/>
                <a:gd name="connsiteX2" fmla="*/ 89941 w 180037"/>
                <a:gd name="connsiteY2" fmla="*/ 3748 h 143601"/>
                <a:gd name="connsiteX3" fmla="*/ 71203 w 180037"/>
                <a:gd name="connsiteY3" fmla="*/ 0 h 143601"/>
                <a:gd name="connsiteX4" fmla="*/ 56213 w 180037"/>
                <a:gd name="connsiteY4" fmla="*/ 3748 h 143601"/>
                <a:gd name="connsiteX5" fmla="*/ 44970 w 180037"/>
                <a:gd name="connsiteY5" fmla="*/ 26233 h 143601"/>
                <a:gd name="connsiteX6" fmla="*/ 26232 w 180037"/>
                <a:gd name="connsiteY6" fmla="*/ 59961 h 143601"/>
                <a:gd name="connsiteX7" fmla="*/ 11242 w 180037"/>
                <a:gd name="connsiteY7" fmla="*/ 108679 h 143601"/>
                <a:gd name="connsiteX8" fmla="*/ 0 w 180037"/>
                <a:gd name="connsiteY8" fmla="*/ 116174 h 143601"/>
                <a:gd name="connsiteX9" fmla="*/ 3747 w 180037"/>
                <a:gd name="connsiteY9" fmla="*/ 142407 h 143601"/>
                <a:gd name="connsiteX10" fmla="*/ 14990 w 180037"/>
                <a:gd name="connsiteY10" fmla="*/ 138659 h 143601"/>
                <a:gd name="connsiteX11" fmla="*/ 18737 w 180037"/>
                <a:gd name="connsiteY11" fmla="*/ 127417 h 143601"/>
                <a:gd name="connsiteX12" fmla="*/ 26232 w 180037"/>
                <a:gd name="connsiteY12" fmla="*/ 116174 h 143601"/>
                <a:gd name="connsiteX13" fmla="*/ 29980 w 180037"/>
                <a:gd name="connsiteY13" fmla="*/ 104931 h 143601"/>
                <a:gd name="connsiteX14" fmla="*/ 37475 w 180037"/>
                <a:gd name="connsiteY14" fmla="*/ 93689 h 143601"/>
                <a:gd name="connsiteX15" fmla="*/ 48718 w 180037"/>
                <a:gd name="connsiteY15" fmla="*/ 71204 h 143601"/>
                <a:gd name="connsiteX16" fmla="*/ 59960 w 180037"/>
                <a:gd name="connsiteY16" fmla="*/ 48718 h 143601"/>
                <a:gd name="connsiteX17" fmla="*/ 71203 w 180037"/>
                <a:gd name="connsiteY17" fmla="*/ 41223 h 143601"/>
                <a:gd name="connsiteX18" fmla="*/ 82446 w 180037"/>
                <a:gd name="connsiteY18" fmla="*/ 37476 h 143601"/>
                <a:gd name="connsiteX19" fmla="*/ 93688 w 180037"/>
                <a:gd name="connsiteY19" fmla="*/ 29981 h 143601"/>
                <a:gd name="connsiteX20" fmla="*/ 131164 w 180037"/>
                <a:gd name="connsiteY20" fmla="*/ 29981 h 143601"/>
                <a:gd name="connsiteX21" fmla="*/ 149901 w 180037"/>
                <a:gd name="connsiteY21" fmla="*/ 52466 h 143601"/>
                <a:gd name="connsiteX22" fmla="*/ 161144 w 180037"/>
                <a:gd name="connsiteY22" fmla="*/ 74951 h 143601"/>
                <a:gd name="connsiteX23" fmla="*/ 168639 w 180037"/>
                <a:gd name="connsiteY23" fmla="*/ 86194 h 143601"/>
                <a:gd name="connsiteX24" fmla="*/ 176134 w 180037"/>
                <a:gd name="connsiteY24" fmla="*/ 108679 h 143601"/>
                <a:gd name="connsiteX25" fmla="*/ 172387 w 180037"/>
                <a:gd name="connsiteY25" fmla="*/ 74951 h 143601"/>
                <a:gd name="connsiteX26" fmla="*/ 168639 w 180037"/>
                <a:gd name="connsiteY26" fmla="*/ 63708 h 143601"/>
                <a:gd name="connsiteX27" fmla="*/ 157396 w 180037"/>
                <a:gd name="connsiteY27" fmla="*/ 56213 h 143601"/>
                <a:gd name="connsiteX28" fmla="*/ 146154 w 180037"/>
                <a:gd name="connsiteY28" fmla="*/ 33728 h 143601"/>
                <a:gd name="connsiteX29" fmla="*/ 131164 w 180037"/>
                <a:gd name="connsiteY29" fmla="*/ 3748 h 14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80037" h="143601">
                  <a:moveTo>
                    <a:pt x="131164" y="3748"/>
                  </a:moveTo>
                  <a:cubicBezTo>
                    <a:pt x="124294" y="-624"/>
                    <a:pt x="113764" y="7495"/>
                    <a:pt x="104931" y="7495"/>
                  </a:cubicBezTo>
                  <a:cubicBezTo>
                    <a:pt x="99781" y="7495"/>
                    <a:pt x="94969" y="4865"/>
                    <a:pt x="89941" y="3748"/>
                  </a:cubicBezTo>
                  <a:cubicBezTo>
                    <a:pt x="83723" y="2366"/>
                    <a:pt x="77449" y="1249"/>
                    <a:pt x="71203" y="0"/>
                  </a:cubicBezTo>
                  <a:cubicBezTo>
                    <a:pt x="66206" y="1249"/>
                    <a:pt x="60498" y="891"/>
                    <a:pt x="56213" y="3748"/>
                  </a:cubicBezTo>
                  <a:cubicBezTo>
                    <a:pt x="47406" y="9619"/>
                    <a:pt x="49371" y="18311"/>
                    <a:pt x="44970" y="26233"/>
                  </a:cubicBezTo>
                  <a:cubicBezTo>
                    <a:pt x="23493" y="64891"/>
                    <a:pt x="34713" y="34521"/>
                    <a:pt x="26232" y="59961"/>
                  </a:cubicBezTo>
                  <a:cubicBezTo>
                    <a:pt x="23948" y="75955"/>
                    <a:pt x="23824" y="96097"/>
                    <a:pt x="11242" y="108679"/>
                  </a:cubicBezTo>
                  <a:cubicBezTo>
                    <a:pt x="8057" y="111864"/>
                    <a:pt x="3747" y="113676"/>
                    <a:pt x="0" y="116174"/>
                  </a:cubicBezTo>
                  <a:cubicBezTo>
                    <a:pt x="1249" y="124918"/>
                    <a:pt x="-1153" y="135057"/>
                    <a:pt x="3747" y="142407"/>
                  </a:cubicBezTo>
                  <a:cubicBezTo>
                    <a:pt x="5938" y="145694"/>
                    <a:pt x="12197" y="141452"/>
                    <a:pt x="14990" y="138659"/>
                  </a:cubicBezTo>
                  <a:cubicBezTo>
                    <a:pt x="17783" y="135866"/>
                    <a:pt x="16971" y="130950"/>
                    <a:pt x="18737" y="127417"/>
                  </a:cubicBezTo>
                  <a:cubicBezTo>
                    <a:pt x="20751" y="123388"/>
                    <a:pt x="24218" y="120203"/>
                    <a:pt x="26232" y="116174"/>
                  </a:cubicBezTo>
                  <a:cubicBezTo>
                    <a:pt x="27999" y="112641"/>
                    <a:pt x="28213" y="108464"/>
                    <a:pt x="29980" y="104931"/>
                  </a:cubicBezTo>
                  <a:cubicBezTo>
                    <a:pt x="31994" y="100903"/>
                    <a:pt x="35461" y="97717"/>
                    <a:pt x="37475" y="93689"/>
                  </a:cubicBezTo>
                  <a:cubicBezTo>
                    <a:pt x="52991" y="62659"/>
                    <a:pt x="27239" y="103420"/>
                    <a:pt x="48718" y="71204"/>
                  </a:cubicBezTo>
                  <a:cubicBezTo>
                    <a:pt x="51766" y="62060"/>
                    <a:pt x="52695" y="55983"/>
                    <a:pt x="59960" y="48718"/>
                  </a:cubicBezTo>
                  <a:cubicBezTo>
                    <a:pt x="63145" y="45533"/>
                    <a:pt x="67174" y="43237"/>
                    <a:pt x="71203" y="41223"/>
                  </a:cubicBezTo>
                  <a:cubicBezTo>
                    <a:pt x="74736" y="39456"/>
                    <a:pt x="78698" y="38725"/>
                    <a:pt x="82446" y="37476"/>
                  </a:cubicBezTo>
                  <a:cubicBezTo>
                    <a:pt x="86193" y="34978"/>
                    <a:pt x="89660" y="31995"/>
                    <a:pt x="93688" y="29981"/>
                  </a:cubicBezTo>
                  <a:cubicBezTo>
                    <a:pt x="108224" y="22713"/>
                    <a:pt x="112394" y="27299"/>
                    <a:pt x="131164" y="29981"/>
                  </a:cubicBezTo>
                  <a:cubicBezTo>
                    <a:pt x="149772" y="57892"/>
                    <a:pt x="125856" y="23612"/>
                    <a:pt x="149901" y="52466"/>
                  </a:cubicBezTo>
                  <a:cubicBezTo>
                    <a:pt x="163325" y="68576"/>
                    <a:pt x="152693" y="58049"/>
                    <a:pt x="161144" y="74951"/>
                  </a:cubicBezTo>
                  <a:cubicBezTo>
                    <a:pt x="163158" y="78980"/>
                    <a:pt x="166810" y="82078"/>
                    <a:pt x="168639" y="86194"/>
                  </a:cubicBezTo>
                  <a:cubicBezTo>
                    <a:pt x="171848" y="93414"/>
                    <a:pt x="176134" y="108679"/>
                    <a:pt x="176134" y="108679"/>
                  </a:cubicBezTo>
                  <a:cubicBezTo>
                    <a:pt x="182380" y="89941"/>
                    <a:pt x="181131" y="101183"/>
                    <a:pt x="172387" y="74951"/>
                  </a:cubicBezTo>
                  <a:cubicBezTo>
                    <a:pt x="171138" y="71203"/>
                    <a:pt x="171926" y="65899"/>
                    <a:pt x="168639" y="63708"/>
                  </a:cubicBezTo>
                  <a:lnTo>
                    <a:pt x="157396" y="56213"/>
                  </a:lnTo>
                  <a:cubicBezTo>
                    <a:pt x="154348" y="47069"/>
                    <a:pt x="153418" y="40992"/>
                    <a:pt x="146154" y="33728"/>
                  </a:cubicBezTo>
                  <a:cubicBezTo>
                    <a:pt x="142969" y="30543"/>
                    <a:pt x="138034" y="8120"/>
                    <a:pt x="131164" y="3748"/>
                  </a:cubicBezTo>
                  <a:close/>
                </a:path>
              </a:pathLst>
            </a:custGeom>
            <a:gradFill>
              <a:gsLst>
                <a:gs pos="46000">
                  <a:srgbClr val="C00000"/>
                </a:gs>
                <a:gs pos="100000">
                  <a:srgbClr val="C00000">
                    <a:alpha val="51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Freeform 266">
              <a:extLst>
                <a:ext uri="{FF2B5EF4-FFF2-40B4-BE49-F238E27FC236}">
                  <a16:creationId xmlns:a16="http://schemas.microsoft.com/office/drawing/2014/main" id="{CA375F2F-C0AC-5243-BA6B-AF9AAA2C047F}"/>
                </a:ext>
              </a:extLst>
            </p:cNvPr>
            <p:cNvSpPr/>
            <p:nvPr/>
          </p:nvSpPr>
          <p:spPr>
            <a:xfrm>
              <a:off x="2683675" y="5442887"/>
              <a:ext cx="112373" cy="160660"/>
            </a:xfrm>
            <a:custGeom>
              <a:avLst/>
              <a:gdLst>
                <a:gd name="connsiteX0" fmla="*/ 1615 w 99238"/>
                <a:gd name="connsiteY0" fmla="*/ 36124 h 150017"/>
                <a:gd name="connsiteX1" fmla="*/ 4869 w 99238"/>
                <a:gd name="connsiteY1" fmla="*/ 3583 h 150017"/>
                <a:gd name="connsiteX2" fmla="*/ 17886 w 99238"/>
                <a:gd name="connsiteY2" fmla="*/ 16600 h 150017"/>
                <a:gd name="connsiteX3" fmla="*/ 21140 w 99238"/>
                <a:gd name="connsiteY3" fmla="*/ 329 h 150017"/>
                <a:gd name="connsiteX4" fmla="*/ 27648 w 99238"/>
                <a:gd name="connsiteY4" fmla="*/ 10091 h 150017"/>
                <a:gd name="connsiteX5" fmla="*/ 47173 w 99238"/>
                <a:gd name="connsiteY5" fmla="*/ 19854 h 150017"/>
                <a:gd name="connsiteX6" fmla="*/ 56935 w 99238"/>
                <a:gd name="connsiteY6" fmla="*/ 39378 h 150017"/>
                <a:gd name="connsiteX7" fmla="*/ 66697 w 99238"/>
                <a:gd name="connsiteY7" fmla="*/ 45886 h 150017"/>
                <a:gd name="connsiteX8" fmla="*/ 69951 w 99238"/>
                <a:gd name="connsiteY8" fmla="*/ 55649 h 150017"/>
                <a:gd name="connsiteX9" fmla="*/ 82968 w 99238"/>
                <a:gd name="connsiteY9" fmla="*/ 71919 h 150017"/>
                <a:gd name="connsiteX10" fmla="*/ 89476 w 99238"/>
                <a:gd name="connsiteY10" fmla="*/ 81681 h 150017"/>
                <a:gd name="connsiteX11" fmla="*/ 95984 w 99238"/>
                <a:gd name="connsiteY11" fmla="*/ 101206 h 150017"/>
                <a:gd name="connsiteX12" fmla="*/ 99238 w 99238"/>
                <a:gd name="connsiteY12" fmla="*/ 110968 h 150017"/>
                <a:gd name="connsiteX13" fmla="*/ 95984 w 99238"/>
                <a:gd name="connsiteY13" fmla="*/ 120730 h 150017"/>
                <a:gd name="connsiteX14" fmla="*/ 86222 w 99238"/>
                <a:gd name="connsiteY14" fmla="*/ 123985 h 150017"/>
                <a:gd name="connsiteX15" fmla="*/ 66697 w 99238"/>
                <a:gd name="connsiteY15" fmla="*/ 137001 h 150017"/>
                <a:gd name="connsiteX16" fmla="*/ 56935 w 99238"/>
                <a:gd name="connsiteY16" fmla="*/ 143509 h 150017"/>
                <a:gd name="connsiteX17" fmla="*/ 47173 w 99238"/>
                <a:gd name="connsiteY17" fmla="*/ 150017 h 150017"/>
                <a:gd name="connsiteX18" fmla="*/ 37410 w 99238"/>
                <a:gd name="connsiteY18" fmla="*/ 146763 h 150017"/>
                <a:gd name="connsiteX19" fmla="*/ 30902 w 99238"/>
                <a:gd name="connsiteY19" fmla="*/ 127239 h 150017"/>
                <a:gd name="connsiteX20" fmla="*/ 21140 w 99238"/>
                <a:gd name="connsiteY20" fmla="*/ 81681 h 150017"/>
                <a:gd name="connsiteX21" fmla="*/ 17886 w 99238"/>
                <a:gd name="connsiteY21" fmla="*/ 68665 h 150017"/>
                <a:gd name="connsiteX22" fmla="*/ 14632 w 99238"/>
                <a:gd name="connsiteY22" fmla="*/ 58903 h 150017"/>
                <a:gd name="connsiteX23" fmla="*/ 1615 w 99238"/>
                <a:gd name="connsiteY23" fmla="*/ 36124 h 150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238" h="150017">
                  <a:moveTo>
                    <a:pt x="1615" y="36124"/>
                  </a:moveTo>
                  <a:cubicBezTo>
                    <a:pt x="-12" y="26904"/>
                    <a:pt x="-2110" y="11957"/>
                    <a:pt x="4869" y="3583"/>
                  </a:cubicBezTo>
                  <a:cubicBezTo>
                    <a:pt x="8797" y="-1131"/>
                    <a:pt x="17886" y="16600"/>
                    <a:pt x="17886" y="16600"/>
                  </a:cubicBezTo>
                  <a:cubicBezTo>
                    <a:pt x="18971" y="11176"/>
                    <a:pt x="16538" y="3397"/>
                    <a:pt x="21140" y="329"/>
                  </a:cubicBezTo>
                  <a:cubicBezTo>
                    <a:pt x="24394" y="-1841"/>
                    <a:pt x="24883" y="7326"/>
                    <a:pt x="27648" y="10091"/>
                  </a:cubicBezTo>
                  <a:cubicBezTo>
                    <a:pt x="33958" y="16401"/>
                    <a:pt x="39231" y="17207"/>
                    <a:pt x="47173" y="19854"/>
                  </a:cubicBezTo>
                  <a:cubicBezTo>
                    <a:pt x="49820" y="27794"/>
                    <a:pt x="50627" y="33070"/>
                    <a:pt x="56935" y="39378"/>
                  </a:cubicBezTo>
                  <a:cubicBezTo>
                    <a:pt x="59700" y="42143"/>
                    <a:pt x="63443" y="43717"/>
                    <a:pt x="66697" y="45886"/>
                  </a:cubicBezTo>
                  <a:cubicBezTo>
                    <a:pt x="67782" y="49140"/>
                    <a:pt x="68417" y="52581"/>
                    <a:pt x="69951" y="55649"/>
                  </a:cubicBezTo>
                  <a:cubicBezTo>
                    <a:pt x="76628" y="69005"/>
                    <a:pt x="74896" y="61829"/>
                    <a:pt x="82968" y="71919"/>
                  </a:cubicBezTo>
                  <a:cubicBezTo>
                    <a:pt x="85411" y="74973"/>
                    <a:pt x="87307" y="78427"/>
                    <a:pt x="89476" y="81681"/>
                  </a:cubicBezTo>
                  <a:lnTo>
                    <a:pt x="95984" y="101206"/>
                  </a:lnTo>
                  <a:lnTo>
                    <a:pt x="99238" y="110968"/>
                  </a:lnTo>
                  <a:cubicBezTo>
                    <a:pt x="98153" y="114222"/>
                    <a:pt x="98409" y="118305"/>
                    <a:pt x="95984" y="120730"/>
                  </a:cubicBezTo>
                  <a:cubicBezTo>
                    <a:pt x="93559" y="123156"/>
                    <a:pt x="89220" y="122319"/>
                    <a:pt x="86222" y="123985"/>
                  </a:cubicBezTo>
                  <a:cubicBezTo>
                    <a:pt x="79384" y="127784"/>
                    <a:pt x="73205" y="132662"/>
                    <a:pt x="66697" y="137001"/>
                  </a:cubicBezTo>
                  <a:lnTo>
                    <a:pt x="56935" y="143509"/>
                  </a:lnTo>
                  <a:lnTo>
                    <a:pt x="47173" y="150017"/>
                  </a:lnTo>
                  <a:cubicBezTo>
                    <a:pt x="43919" y="148932"/>
                    <a:pt x="39404" y="149554"/>
                    <a:pt x="37410" y="146763"/>
                  </a:cubicBezTo>
                  <a:cubicBezTo>
                    <a:pt x="33423" y="141181"/>
                    <a:pt x="30902" y="127239"/>
                    <a:pt x="30902" y="127239"/>
                  </a:cubicBezTo>
                  <a:cubicBezTo>
                    <a:pt x="26178" y="98892"/>
                    <a:pt x="29248" y="114114"/>
                    <a:pt x="21140" y="81681"/>
                  </a:cubicBezTo>
                  <a:cubicBezTo>
                    <a:pt x="20055" y="77342"/>
                    <a:pt x="19300" y="72908"/>
                    <a:pt x="17886" y="68665"/>
                  </a:cubicBezTo>
                  <a:cubicBezTo>
                    <a:pt x="16801" y="65411"/>
                    <a:pt x="16166" y="61971"/>
                    <a:pt x="14632" y="58903"/>
                  </a:cubicBezTo>
                  <a:cubicBezTo>
                    <a:pt x="12883" y="55405"/>
                    <a:pt x="3242" y="45344"/>
                    <a:pt x="1615" y="36124"/>
                  </a:cubicBezTo>
                  <a:close/>
                </a:path>
              </a:pathLst>
            </a:custGeom>
            <a:gradFill>
              <a:gsLst>
                <a:gs pos="46000">
                  <a:srgbClr val="C00000"/>
                </a:gs>
                <a:gs pos="100000">
                  <a:srgbClr val="C00000">
                    <a:alpha val="51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A9408E2D-79D1-7641-B3C8-8B88C31A1378}"/>
                </a:ext>
              </a:extLst>
            </p:cNvPr>
            <p:cNvGrpSpPr/>
            <p:nvPr/>
          </p:nvGrpSpPr>
          <p:grpSpPr>
            <a:xfrm>
              <a:off x="2190333" y="4842121"/>
              <a:ext cx="696686" cy="783771"/>
              <a:chOff x="2882672" y="4842121"/>
              <a:chExt cx="696686" cy="783771"/>
            </a:xfrm>
          </p:grpSpPr>
          <p:grpSp>
            <p:nvGrpSpPr>
              <p:cNvPr id="207" name="Group 206">
                <a:extLst>
                  <a:ext uri="{FF2B5EF4-FFF2-40B4-BE49-F238E27FC236}">
                    <a16:creationId xmlns:a16="http://schemas.microsoft.com/office/drawing/2014/main" id="{F331BAB4-DBE2-F245-8623-B959E51FCAE7}"/>
                  </a:ext>
                </a:extLst>
              </p:cNvPr>
              <p:cNvGrpSpPr/>
              <p:nvPr/>
            </p:nvGrpSpPr>
            <p:grpSpPr>
              <a:xfrm>
                <a:off x="2882672" y="4842121"/>
                <a:ext cx="696686" cy="783771"/>
                <a:chOff x="5257800" y="3058886"/>
                <a:chExt cx="696686" cy="783771"/>
              </a:xfrm>
            </p:grpSpPr>
            <p:sp>
              <p:nvSpPr>
                <p:cNvPr id="209" name="Freeform 275">
                  <a:extLst>
                    <a:ext uri="{FF2B5EF4-FFF2-40B4-BE49-F238E27FC236}">
                      <a16:creationId xmlns:a16="http://schemas.microsoft.com/office/drawing/2014/main" id="{2E277C45-BF3E-5841-858E-EE31990844A2}"/>
                    </a:ext>
                  </a:extLst>
                </p:cNvPr>
                <p:cNvSpPr/>
                <p:nvPr/>
              </p:nvSpPr>
              <p:spPr>
                <a:xfrm>
                  <a:off x="5290457" y="3069771"/>
                  <a:ext cx="225176" cy="521614"/>
                </a:xfrm>
                <a:custGeom>
                  <a:avLst/>
                  <a:gdLst>
                    <a:gd name="connsiteX0" fmla="*/ 206829 w 225176"/>
                    <a:gd name="connsiteY0" fmla="*/ 0 h 521614"/>
                    <a:gd name="connsiteX1" fmla="*/ 217714 w 225176"/>
                    <a:gd name="connsiteY1" fmla="*/ 348343 h 521614"/>
                    <a:gd name="connsiteX2" fmla="*/ 108857 w 225176"/>
                    <a:gd name="connsiteY2" fmla="*/ 511629 h 521614"/>
                    <a:gd name="connsiteX3" fmla="*/ 0 w 225176"/>
                    <a:gd name="connsiteY3" fmla="*/ 489858 h 5216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176" h="521614">
                      <a:moveTo>
                        <a:pt x="206829" y="0"/>
                      </a:moveTo>
                      <a:cubicBezTo>
                        <a:pt x="220436" y="131536"/>
                        <a:pt x="234043" y="263072"/>
                        <a:pt x="217714" y="348343"/>
                      </a:cubicBezTo>
                      <a:cubicBezTo>
                        <a:pt x="201385" y="433614"/>
                        <a:pt x="145143" y="488043"/>
                        <a:pt x="108857" y="511629"/>
                      </a:cubicBezTo>
                      <a:cubicBezTo>
                        <a:pt x="72571" y="535215"/>
                        <a:pt x="36285" y="512536"/>
                        <a:pt x="0" y="489858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Freeform 276">
                  <a:extLst>
                    <a:ext uri="{FF2B5EF4-FFF2-40B4-BE49-F238E27FC236}">
                      <a16:creationId xmlns:a16="http://schemas.microsoft.com/office/drawing/2014/main" id="{1339F6D6-6F38-5F4C-AE1B-F354831D5667}"/>
                    </a:ext>
                  </a:extLst>
                </p:cNvPr>
                <p:cNvSpPr/>
                <p:nvPr/>
              </p:nvSpPr>
              <p:spPr>
                <a:xfrm>
                  <a:off x="5257800" y="3624943"/>
                  <a:ext cx="76508" cy="195943"/>
                </a:xfrm>
                <a:custGeom>
                  <a:avLst/>
                  <a:gdLst>
                    <a:gd name="connsiteX0" fmla="*/ 0 w 76508"/>
                    <a:gd name="connsiteY0" fmla="*/ 0 h 195943"/>
                    <a:gd name="connsiteX1" fmla="*/ 76200 w 76508"/>
                    <a:gd name="connsiteY1" fmla="*/ 65315 h 195943"/>
                    <a:gd name="connsiteX2" fmla="*/ 21771 w 76508"/>
                    <a:gd name="connsiteY2" fmla="*/ 195943 h 1959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6508" h="195943">
                      <a:moveTo>
                        <a:pt x="0" y="0"/>
                      </a:moveTo>
                      <a:cubicBezTo>
                        <a:pt x="36286" y="16329"/>
                        <a:pt x="72572" y="32658"/>
                        <a:pt x="76200" y="65315"/>
                      </a:cubicBezTo>
                      <a:cubicBezTo>
                        <a:pt x="79828" y="97972"/>
                        <a:pt x="50799" y="146957"/>
                        <a:pt x="21771" y="195943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Freeform 277">
                  <a:extLst>
                    <a:ext uri="{FF2B5EF4-FFF2-40B4-BE49-F238E27FC236}">
                      <a16:creationId xmlns:a16="http://schemas.microsoft.com/office/drawing/2014/main" id="{6CCC34DD-4CB8-2546-8542-21825E0B03F4}"/>
                    </a:ext>
                  </a:extLst>
                </p:cNvPr>
                <p:cNvSpPr/>
                <p:nvPr/>
              </p:nvSpPr>
              <p:spPr>
                <a:xfrm>
                  <a:off x="5385381" y="3437877"/>
                  <a:ext cx="412283" cy="404780"/>
                </a:xfrm>
                <a:custGeom>
                  <a:avLst/>
                  <a:gdLst>
                    <a:gd name="connsiteX0" fmla="*/ 68361 w 412283"/>
                    <a:gd name="connsiteY0" fmla="*/ 404780 h 404780"/>
                    <a:gd name="connsiteX1" fmla="*/ 3046 w 412283"/>
                    <a:gd name="connsiteY1" fmla="*/ 317694 h 404780"/>
                    <a:gd name="connsiteX2" fmla="*/ 155446 w 412283"/>
                    <a:gd name="connsiteY2" fmla="*/ 78209 h 404780"/>
                    <a:gd name="connsiteX3" fmla="*/ 231646 w 412283"/>
                    <a:gd name="connsiteY3" fmla="*/ 2009 h 404780"/>
                    <a:gd name="connsiteX4" fmla="*/ 307846 w 412283"/>
                    <a:gd name="connsiteY4" fmla="*/ 143523 h 404780"/>
                    <a:gd name="connsiteX5" fmla="*/ 405818 w 412283"/>
                    <a:gd name="connsiteY5" fmla="*/ 339466 h 404780"/>
                    <a:gd name="connsiteX6" fmla="*/ 394932 w 412283"/>
                    <a:gd name="connsiteY6" fmla="*/ 404780 h 404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12283" h="404780">
                      <a:moveTo>
                        <a:pt x="68361" y="404780"/>
                      </a:moveTo>
                      <a:cubicBezTo>
                        <a:pt x="28446" y="388451"/>
                        <a:pt x="-11468" y="372122"/>
                        <a:pt x="3046" y="317694"/>
                      </a:cubicBezTo>
                      <a:cubicBezTo>
                        <a:pt x="17560" y="263266"/>
                        <a:pt x="117346" y="130823"/>
                        <a:pt x="155446" y="78209"/>
                      </a:cubicBezTo>
                      <a:cubicBezTo>
                        <a:pt x="193546" y="25595"/>
                        <a:pt x="206246" y="-8877"/>
                        <a:pt x="231646" y="2009"/>
                      </a:cubicBezTo>
                      <a:cubicBezTo>
                        <a:pt x="257046" y="12895"/>
                        <a:pt x="278817" y="87280"/>
                        <a:pt x="307846" y="143523"/>
                      </a:cubicBezTo>
                      <a:cubicBezTo>
                        <a:pt x="336875" y="199766"/>
                        <a:pt x="405818" y="339466"/>
                        <a:pt x="405818" y="339466"/>
                      </a:cubicBezTo>
                      <a:cubicBezTo>
                        <a:pt x="420332" y="383009"/>
                        <a:pt x="407632" y="393894"/>
                        <a:pt x="394932" y="404780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Freeform 278">
                  <a:extLst>
                    <a:ext uri="{FF2B5EF4-FFF2-40B4-BE49-F238E27FC236}">
                      <a16:creationId xmlns:a16="http://schemas.microsoft.com/office/drawing/2014/main" id="{16B6EB86-9DF2-4749-97A5-6816CF50FCC7}"/>
                    </a:ext>
                  </a:extLst>
                </p:cNvPr>
                <p:cNvSpPr/>
                <p:nvPr/>
              </p:nvSpPr>
              <p:spPr>
                <a:xfrm>
                  <a:off x="5627914" y="3058886"/>
                  <a:ext cx="272143" cy="463342"/>
                </a:xfrm>
                <a:custGeom>
                  <a:avLst/>
                  <a:gdLst>
                    <a:gd name="connsiteX0" fmla="*/ 0 w 272143"/>
                    <a:gd name="connsiteY0" fmla="*/ 0 h 463342"/>
                    <a:gd name="connsiteX1" fmla="*/ 43543 w 272143"/>
                    <a:gd name="connsiteY1" fmla="*/ 315685 h 463342"/>
                    <a:gd name="connsiteX2" fmla="*/ 130629 w 272143"/>
                    <a:gd name="connsiteY2" fmla="*/ 457200 h 463342"/>
                    <a:gd name="connsiteX3" fmla="*/ 272143 w 272143"/>
                    <a:gd name="connsiteY3" fmla="*/ 424543 h 4633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72143" h="463342">
                      <a:moveTo>
                        <a:pt x="0" y="0"/>
                      </a:moveTo>
                      <a:cubicBezTo>
                        <a:pt x="10886" y="119742"/>
                        <a:pt x="21772" y="239485"/>
                        <a:pt x="43543" y="315685"/>
                      </a:cubicBezTo>
                      <a:cubicBezTo>
                        <a:pt x="65314" y="391885"/>
                        <a:pt x="92529" y="439057"/>
                        <a:pt x="130629" y="457200"/>
                      </a:cubicBezTo>
                      <a:cubicBezTo>
                        <a:pt x="168729" y="475343"/>
                        <a:pt x="220436" y="449943"/>
                        <a:pt x="272143" y="424543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Freeform 279">
                  <a:extLst>
                    <a:ext uri="{FF2B5EF4-FFF2-40B4-BE49-F238E27FC236}">
                      <a16:creationId xmlns:a16="http://schemas.microsoft.com/office/drawing/2014/main" id="{061B7116-69D4-0944-B2B0-6ED6DD773551}"/>
                    </a:ext>
                  </a:extLst>
                </p:cNvPr>
                <p:cNvSpPr/>
                <p:nvPr/>
              </p:nvSpPr>
              <p:spPr>
                <a:xfrm>
                  <a:off x="5799040" y="3584385"/>
                  <a:ext cx="155446" cy="192958"/>
                </a:xfrm>
                <a:custGeom>
                  <a:avLst/>
                  <a:gdLst>
                    <a:gd name="connsiteX0" fmla="*/ 155446 w 155446"/>
                    <a:gd name="connsiteY0" fmla="*/ 51444 h 192958"/>
                    <a:gd name="connsiteX1" fmla="*/ 3046 w 155446"/>
                    <a:gd name="connsiteY1" fmla="*/ 7901 h 192958"/>
                    <a:gd name="connsiteX2" fmla="*/ 68360 w 155446"/>
                    <a:gd name="connsiteY2" fmla="*/ 192958 h 1929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5446" h="192958">
                      <a:moveTo>
                        <a:pt x="155446" y="51444"/>
                      </a:moveTo>
                      <a:cubicBezTo>
                        <a:pt x="86503" y="17879"/>
                        <a:pt x="17560" y="-15685"/>
                        <a:pt x="3046" y="7901"/>
                      </a:cubicBezTo>
                      <a:cubicBezTo>
                        <a:pt x="-11468" y="31487"/>
                        <a:pt x="28446" y="112222"/>
                        <a:pt x="68360" y="192958"/>
                      </a:cubicBezTo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8" name="Freeform 274">
                <a:extLst>
                  <a:ext uri="{FF2B5EF4-FFF2-40B4-BE49-F238E27FC236}">
                    <a16:creationId xmlns:a16="http://schemas.microsoft.com/office/drawing/2014/main" id="{DCDF5582-E570-4D48-88AC-4363D3244475}"/>
                  </a:ext>
                </a:extLst>
              </p:cNvPr>
              <p:cNvSpPr/>
              <p:nvPr/>
            </p:nvSpPr>
            <p:spPr>
              <a:xfrm>
                <a:off x="3492782" y="5305646"/>
                <a:ext cx="85074" cy="58479"/>
              </a:xfrm>
              <a:custGeom>
                <a:avLst/>
                <a:gdLst>
                  <a:gd name="connsiteX0" fmla="*/ 79758 w 85074"/>
                  <a:gd name="connsiteY0" fmla="*/ 0 h 58479"/>
                  <a:gd name="connsiteX1" fmla="*/ 14 w 85074"/>
                  <a:gd name="connsiteY1" fmla="*/ 26582 h 58479"/>
                  <a:gd name="connsiteX2" fmla="*/ 85074 w 85074"/>
                  <a:gd name="connsiteY2" fmla="*/ 58479 h 58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5074" h="58479">
                    <a:moveTo>
                      <a:pt x="79758" y="0"/>
                    </a:moveTo>
                    <a:cubicBezTo>
                      <a:pt x="39443" y="8418"/>
                      <a:pt x="-872" y="16836"/>
                      <a:pt x="14" y="26582"/>
                    </a:cubicBezTo>
                    <a:cubicBezTo>
                      <a:pt x="900" y="36328"/>
                      <a:pt x="42987" y="47403"/>
                      <a:pt x="85074" y="58479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9" name="Group 198">
              <a:extLst>
                <a:ext uri="{FF2B5EF4-FFF2-40B4-BE49-F238E27FC236}">
                  <a16:creationId xmlns:a16="http://schemas.microsoft.com/office/drawing/2014/main" id="{4700222D-4A68-7741-B820-9C8EEBAE23FE}"/>
                </a:ext>
              </a:extLst>
            </p:cNvPr>
            <p:cNvGrpSpPr/>
            <p:nvPr/>
          </p:nvGrpSpPr>
          <p:grpSpPr>
            <a:xfrm>
              <a:off x="2454719" y="4853763"/>
              <a:ext cx="108981" cy="287079"/>
              <a:chOff x="3147058" y="4853763"/>
              <a:chExt cx="108981" cy="287079"/>
            </a:xfrm>
          </p:grpSpPr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DBB618E2-8B0B-4B4B-968D-6F9387FFFEC1}"/>
                  </a:ext>
                </a:extLst>
              </p:cNvPr>
              <p:cNvSpPr/>
              <p:nvPr/>
            </p:nvSpPr>
            <p:spPr>
              <a:xfrm>
                <a:off x="3147058" y="4924378"/>
                <a:ext cx="108981" cy="14048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Freeform 271">
                <a:extLst>
                  <a:ext uri="{FF2B5EF4-FFF2-40B4-BE49-F238E27FC236}">
                    <a16:creationId xmlns:a16="http://schemas.microsoft.com/office/drawing/2014/main" id="{BA14E039-08CC-8241-9831-C39A3F58800B}"/>
                  </a:ext>
                </a:extLst>
              </p:cNvPr>
              <p:cNvSpPr/>
              <p:nvPr/>
            </p:nvSpPr>
            <p:spPr>
              <a:xfrm rot="21084874">
                <a:off x="3189767" y="4853763"/>
                <a:ext cx="26582" cy="287079"/>
              </a:xfrm>
              <a:custGeom>
                <a:avLst/>
                <a:gdLst>
                  <a:gd name="connsiteX0" fmla="*/ 0 w 26582"/>
                  <a:gd name="connsiteY0" fmla="*/ 0 h 287079"/>
                  <a:gd name="connsiteX1" fmla="*/ 26582 w 26582"/>
                  <a:gd name="connsiteY1" fmla="*/ 287079 h 287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582" h="287079">
                    <a:moveTo>
                      <a:pt x="0" y="0"/>
                    </a:moveTo>
                    <a:lnTo>
                      <a:pt x="26582" y="287079"/>
                    </a:lnTo>
                  </a:path>
                </a:pathLst>
              </a:custGeom>
              <a:noFill/>
              <a:ln w="63500" cmpd="dbl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6" name="Freeform 272">
                <a:extLst>
                  <a:ext uri="{FF2B5EF4-FFF2-40B4-BE49-F238E27FC236}">
                    <a16:creationId xmlns:a16="http://schemas.microsoft.com/office/drawing/2014/main" id="{16DD831E-8900-4049-A400-E576EFD6A9DD}"/>
                  </a:ext>
                </a:extLst>
              </p:cNvPr>
              <p:cNvSpPr/>
              <p:nvPr/>
            </p:nvSpPr>
            <p:spPr>
              <a:xfrm rot="21155795">
                <a:off x="3189015" y="4853763"/>
                <a:ext cx="26582" cy="287079"/>
              </a:xfrm>
              <a:custGeom>
                <a:avLst/>
                <a:gdLst>
                  <a:gd name="connsiteX0" fmla="*/ 0 w 26582"/>
                  <a:gd name="connsiteY0" fmla="*/ 0 h 287079"/>
                  <a:gd name="connsiteX1" fmla="*/ 26582 w 26582"/>
                  <a:gd name="connsiteY1" fmla="*/ 287079 h 287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6582" h="287079">
                    <a:moveTo>
                      <a:pt x="0" y="0"/>
                    </a:moveTo>
                    <a:lnTo>
                      <a:pt x="26582" y="287079"/>
                    </a:lnTo>
                  </a:path>
                </a:pathLst>
              </a:custGeom>
              <a:noFill/>
              <a:ln w="25400" cmpd="sng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2" name="Freeform 269">
              <a:extLst>
                <a:ext uri="{FF2B5EF4-FFF2-40B4-BE49-F238E27FC236}">
                  <a16:creationId xmlns:a16="http://schemas.microsoft.com/office/drawing/2014/main" id="{2CED341B-F884-E34D-B428-D02F7F9D2A0B}"/>
                </a:ext>
              </a:extLst>
            </p:cNvPr>
            <p:cNvSpPr/>
            <p:nvPr/>
          </p:nvSpPr>
          <p:spPr>
            <a:xfrm>
              <a:off x="2771511" y="5295506"/>
              <a:ext cx="85800" cy="73419"/>
            </a:xfrm>
            <a:custGeom>
              <a:avLst/>
              <a:gdLst>
                <a:gd name="connsiteX0" fmla="*/ 76275 w 85800"/>
                <a:gd name="connsiteY0" fmla="*/ 394 h 73419"/>
                <a:gd name="connsiteX1" fmla="*/ 54050 w 85800"/>
                <a:gd name="connsiteY1" fmla="*/ 3569 h 73419"/>
                <a:gd name="connsiteX2" fmla="*/ 6425 w 85800"/>
                <a:gd name="connsiteY2" fmla="*/ 13094 h 73419"/>
                <a:gd name="connsiteX3" fmla="*/ 75 w 85800"/>
                <a:gd name="connsiteY3" fmla="*/ 22619 h 73419"/>
                <a:gd name="connsiteX4" fmla="*/ 9600 w 85800"/>
                <a:gd name="connsiteY4" fmla="*/ 28969 h 73419"/>
                <a:gd name="connsiteX5" fmla="*/ 19125 w 85800"/>
                <a:gd name="connsiteY5" fmla="*/ 38494 h 73419"/>
                <a:gd name="connsiteX6" fmla="*/ 25475 w 85800"/>
                <a:gd name="connsiteY6" fmla="*/ 57544 h 73419"/>
                <a:gd name="connsiteX7" fmla="*/ 54050 w 85800"/>
                <a:gd name="connsiteY7" fmla="*/ 73419 h 73419"/>
                <a:gd name="connsiteX8" fmla="*/ 63575 w 85800"/>
                <a:gd name="connsiteY8" fmla="*/ 70244 h 73419"/>
                <a:gd name="connsiteX9" fmla="*/ 50875 w 85800"/>
                <a:gd name="connsiteY9" fmla="*/ 54369 h 73419"/>
                <a:gd name="connsiteX10" fmla="*/ 41350 w 85800"/>
                <a:gd name="connsiteY10" fmla="*/ 48019 h 73419"/>
                <a:gd name="connsiteX11" fmla="*/ 31825 w 85800"/>
                <a:gd name="connsiteY11" fmla="*/ 28969 h 73419"/>
                <a:gd name="connsiteX12" fmla="*/ 41350 w 85800"/>
                <a:gd name="connsiteY12" fmla="*/ 22619 h 73419"/>
                <a:gd name="connsiteX13" fmla="*/ 76275 w 85800"/>
                <a:gd name="connsiteY13" fmla="*/ 13094 h 73419"/>
                <a:gd name="connsiteX14" fmla="*/ 85800 w 85800"/>
                <a:gd name="connsiteY14" fmla="*/ 9919 h 73419"/>
                <a:gd name="connsiteX15" fmla="*/ 66750 w 85800"/>
                <a:gd name="connsiteY15" fmla="*/ 394 h 73419"/>
                <a:gd name="connsiteX16" fmla="*/ 76275 w 85800"/>
                <a:gd name="connsiteY16" fmla="*/ 394 h 73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5800" h="73419">
                  <a:moveTo>
                    <a:pt x="76275" y="394"/>
                  </a:moveTo>
                  <a:cubicBezTo>
                    <a:pt x="74158" y="923"/>
                    <a:pt x="61492" y="2786"/>
                    <a:pt x="54050" y="3569"/>
                  </a:cubicBezTo>
                  <a:cubicBezTo>
                    <a:pt x="10510" y="8152"/>
                    <a:pt x="27044" y="-652"/>
                    <a:pt x="6425" y="13094"/>
                  </a:cubicBezTo>
                  <a:cubicBezTo>
                    <a:pt x="4308" y="16269"/>
                    <a:pt x="-673" y="18877"/>
                    <a:pt x="75" y="22619"/>
                  </a:cubicBezTo>
                  <a:cubicBezTo>
                    <a:pt x="823" y="26361"/>
                    <a:pt x="6669" y="26526"/>
                    <a:pt x="9600" y="28969"/>
                  </a:cubicBezTo>
                  <a:cubicBezTo>
                    <a:pt x="13049" y="31844"/>
                    <a:pt x="15950" y="35319"/>
                    <a:pt x="19125" y="38494"/>
                  </a:cubicBezTo>
                  <a:cubicBezTo>
                    <a:pt x="21242" y="44844"/>
                    <a:pt x="19906" y="53831"/>
                    <a:pt x="25475" y="57544"/>
                  </a:cubicBezTo>
                  <a:cubicBezTo>
                    <a:pt x="47310" y="72100"/>
                    <a:pt x="37285" y="67831"/>
                    <a:pt x="54050" y="73419"/>
                  </a:cubicBezTo>
                  <a:cubicBezTo>
                    <a:pt x="57225" y="72361"/>
                    <a:pt x="62332" y="73351"/>
                    <a:pt x="63575" y="70244"/>
                  </a:cubicBezTo>
                  <a:cubicBezTo>
                    <a:pt x="69216" y="56142"/>
                    <a:pt x="57156" y="57509"/>
                    <a:pt x="50875" y="54369"/>
                  </a:cubicBezTo>
                  <a:cubicBezTo>
                    <a:pt x="47462" y="52662"/>
                    <a:pt x="44525" y="50136"/>
                    <a:pt x="41350" y="48019"/>
                  </a:cubicBezTo>
                  <a:cubicBezTo>
                    <a:pt x="40013" y="46013"/>
                    <a:pt x="30182" y="33077"/>
                    <a:pt x="31825" y="28969"/>
                  </a:cubicBezTo>
                  <a:cubicBezTo>
                    <a:pt x="33242" y="25426"/>
                    <a:pt x="37863" y="24169"/>
                    <a:pt x="41350" y="22619"/>
                  </a:cubicBezTo>
                  <a:cubicBezTo>
                    <a:pt x="58865" y="14835"/>
                    <a:pt x="59202" y="17362"/>
                    <a:pt x="76275" y="13094"/>
                  </a:cubicBezTo>
                  <a:cubicBezTo>
                    <a:pt x="79522" y="12282"/>
                    <a:pt x="82625" y="10977"/>
                    <a:pt x="85800" y="9919"/>
                  </a:cubicBezTo>
                  <a:cubicBezTo>
                    <a:pt x="78486" y="5043"/>
                    <a:pt x="75513" y="1855"/>
                    <a:pt x="66750" y="394"/>
                  </a:cubicBezTo>
                  <a:cubicBezTo>
                    <a:pt x="63618" y="-128"/>
                    <a:pt x="78392" y="-135"/>
                    <a:pt x="76275" y="394"/>
                  </a:cubicBezTo>
                  <a:close/>
                </a:path>
              </a:pathLst>
            </a:custGeom>
            <a:gradFill>
              <a:gsLst>
                <a:gs pos="46000">
                  <a:srgbClr val="C00000"/>
                </a:gs>
                <a:gs pos="100000">
                  <a:srgbClr val="C00000">
                    <a:alpha val="51000"/>
                  </a:srgbClr>
                </a:gs>
              </a:gsLst>
              <a:lin ang="7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4" name="Rectangle 213">
            <a:extLst>
              <a:ext uri="{FF2B5EF4-FFF2-40B4-BE49-F238E27FC236}">
                <a16:creationId xmlns:a16="http://schemas.microsoft.com/office/drawing/2014/main" id="{708D0692-F52C-3E4D-A23A-736796CF6B28}"/>
              </a:ext>
            </a:extLst>
          </p:cNvPr>
          <p:cNvSpPr/>
          <p:nvPr/>
        </p:nvSpPr>
        <p:spPr>
          <a:xfrm>
            <a:off x="5746530" y="3414639"/>
            <a:ext cx="138691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b="1" cap="small" dirty="0">
                <a:latin typeface="Corbel" panose="020B0503020204020204" pitchFamily="34" charset="0"/>
                <a:cs typeface="Futura Medium" panose="020B0602020204020303" pitchFamily="34" charset="-79"/>
              </a:rPr>
              <a:t>rigid bronchoscopy</a:t>
            </a:r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55C33A82-2395-904E-BFFC-0111C414A907}"/>
              </a:ext>
            </a:extLst>
          </p:cNvPr>
          <p:cNvSpPr/>
          <p:nvPr/>
        </p:nvSpPr>
        <p:spPr>
          <a:xfrm>
            <a:off x="5827497" y="3596113"/>
            <a:ext cx="136730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/>
              <a:t>· </a:t>
            </a:r>
            <a:r>
              <a:rPr lang="en-US" sz="900" dirty="0">
                <a:latin typeface="+mj-lt"/>
              </a:rPr>
              <a:t>If bleeding from central airway lesion, rigid bronchoscopy may be beneficial if available </a:t>
            </a:r>
          </a:p>
          <a:p>
            <a:r>
              <a:rPr lang="en-US" sz="900" dirty="0"/>
              <a:t>· Avoid Dual Lumen ETT</a:t>
            </a:r>
          </a:p>
          <a:p>
            <a:r>
              <a:rPr lang="en-US" sz="900" i="1" dirty="0">
                <a:solidFill>
                  <a:prstClr val="black"/>
                </a:solidFill>
                <a:latin typeface="+mj-lt"/>
              </a:rPr>
              <a:t>(difficult to place and lumen size may limit use of bronchoscopy)</a:t>
            </a:r>
          </a:p>
          <a:p>
            <a:endParaRPr lang="en-US" sz="900" dirty="0"/>
          </a:p>
        </p:txBody>
      </p:sp>
      <p:sp>
        <p:nvSpPr>
          <p:cNvPr id="276" name="Freeform 275">
            <a:extLst>
              <a:ext uri="{FF2B5EF4-FFF2-40B4-BE49-F238E27FC236}">
                <a16:creationId xmlns:a16="http://schemas.microsoft.com/office/drawing/2014/main" id="{6E02E04D-FD43-704B-96E2-D91688F40053}"/>
              </a:ext>
            </a:extLst>
          </p:cNvPr>
          <p:cNvSpPr/>
          <p:nvPr/>
        </p:nvSpPr>
        <p:spPr>
          <a:xfrm rot="640727">
            <a:off x="6351660" y="6243684"/>
            <a:ext cx="57150" cy="100022"/>
          </a:xfrm>
          <a:custGeom>
            <a:avLst/>
            <a:gdLst>
              <a:gd name="connsiteX0" fmla="*/ 12700 w 57150"/>
              <a:gd name="connsiteY0" fmla="*/ 753 h 100022"/>
              <a:gd name="connsiteX1" fmla="*/ 6350 w 57150"/>
              <a:gd name="connsiteY1" fmla="*/ 32503 h 100022"/>
              <a:gd name="connsiteX2" fmla="*/ 0 w 57150"/>
              <a:gd name="connsiteY2" fmla="*/ 42028 h 100022"/>
              <a:gd name="connsiteX3" fmla="*/ 3175 w 57150"/>
              <a:gd name="connsiteY3" fmla="*/ 61078 h 100022"/>
              <a:gd name="connsiteX4" fmla="*/ 22225 w 57150"/>
              <a:gd name="connsiteY4" fmla="*/ 70603 h 100022"/>
              <a:gd name="connsiteX5" fmla="*/ 41275 w 57150"/>
              <a:gd name="connsiteY5" fmla="*/ 83303 h 100022"/>
              <a:gd name="connsiteX6" fmla="*/ 50800 w 57150"/>
              <a:gd name="connsiteY6" fmla="*/ 89653 h 100022"/>
              <a:gd name="connsiteX7" fmla="*/ 57150 w 57150"/>
              <a:gd name="connsiteY7" fmla="*/ 99178 h 100022"/>
              <a:gd name="connsiteX8" fmla="*/ 50800 w 57150"/>
              <a:gd name="connsiteY8" fmla="*/ 80128 h 100022"/>
              <a:gd name="connsiteX9" fmla="*/ 31750 w 57150"/>
              <a:gd name="connsiteY9" fmla="*/ 64253 h 100022"/>
              <a:gd name="connsiteX10" fmla="*/ 25400 w 57150"/>
              <a:gd name="connsiteY10" fmla="*/ 45203 h 100022"/>
              <a:gd name="connsiteX11" fmla="*/ 22225 w 57150"/>
              <a:gd name="connsiteY11" fmla="*/ 29328 h 100022"/>
              <a:gd name="connsiteX12" fmla="*/ 15875 w 57150"/>
              <a:gd name="connsiteY12" fmla="*/ 19803 h 100022"/>
              <a:gd name="connsiteX13" fmla="*/ 12700 w 57150"/>
              <a:gd name="connsiteY13" fmla="*/ 10278 h 100022"/>
              <a:gd name="connsiteX14" fmla="*/ 12700 w 57150"/>
              <a:gd name="connsiteY14" fmla="*/ 753 h 10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57150" h="100022">
                <a:moveTo>
                  <a:pt x="12700" y="753"/>
                </a:moveTo>
                <a:cubicBezTo>
                  <a:pt x="11642" y="4457"/>
                  <a:pt x="10783" y="23637"/>
                  <a:pt x="6350" y="32503"/>
                </a:cubicBezTo>
                <a:cubicBezTo>
                  <a:pt x="4643" y="35916"/>
                  <a:pt x="2117" y="38853"/>
                  <a:pt x="0" y="42028"/>
                </a:cubicBezTo>
                <a:cubicBezTo>
                  <a:pt x="1058" y="48378"/>
                  <a:pt x="296" y="55320"/>
                  <a:pt x="3175" y="61078"/>
                </a:cubicBezTo>
                <a:cubicBezTo>
                  <a:pt x="6428" y="67583"/>
                  <a:pt x="17023" y="67713"/>
                  <a:pt x="22225" y="70603"/>
                </a:cubicBezTo>
                <a:cubicBezTo>
                  <a:pt x="28896" y="74309"/>
                  <a:pt x="34925" y="79070"/>
                  <a:pt x="41275" y="83303"/>
                </a:cubicBezTo>
                <a:lnTo>
                  <a:pt x="50800" y="89653"/>
                </a:lnTo>
                <a:cubicBezTo>
                  <a:pt x="52917" y="92828"/>
                  <a:pt x="57150" y="102994"/>
                  <a:pt x="57150" y="99178"/>
                </a:cubicBezTo>
                <a:cubicBezTo>
                  <a:pt x="57150" y="92485"/>
                  <a:pt x="55533" y="84861"/>
                  <a:pt x="50800" y="80128"/>
                </a:cubicBezTo>
                <a:cubicBezTo>
                  <a:pt x="38577" y="67905"/>
                  <a:pt x="45011" y="73094"/>
                  <a:pt x="31750" y="64253"/>
                </a:cubicBezTo>
                <a:cubicBezTo>
                  <a:pt x="29633" y="57903"/>
                  <a:pt x="26713" y="51767"/>
                  <a:pt x="25400" y="45203"/>
                </a:cubicBezTo>
                <a:cubicBezTo>
                  <a:pt x="24342" y="39911"/>
                  <a:pt x="24120" y="34381"/>
                  <a:pt x="22225" y="29328"/>
                </a:cubicBezTo>
                <a:cubicBezTo>
                  <a:pt x="20885" y="25755"/>
                  <a:pt x="17582" y="23216"/>
                  <a:pt x="15875" y="19803"/>
                </a:cubicBezTo>
                <a:cubicBezTo>
                  <a:pt x="14378" y="16810"/>
                  <a:pt x="13943" y="13385"/>
                  <a:pt x="12700" y="10278"/>
                </a:cubicBezTo>
                <a:cubicBezTo>
                  <a:pt x="11821" y="8081"/>
                  <a:pt x="13758" y="-2951"/>
                  <a:pt x="12700" y="753"/>
                </a:cubicBezTo>
                <a:close/>
              </a:path>
            </a:pathLst>
          </a:custGeom>
          <a:gradFill>
            <a:gsLst>
              <a:gs pos="46000">
                <a:srgbClr val="C00000"/>
              </a:gs>
              <a:gs pos="100000">
                <a:srgbClr val="C00000">
                  <a:alpha val="51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Freeform 226">
            <a:extLst>
              <a:ext uri="{FF2B5EF4-FFF2-40B4-BE49-F238E27FC236}">
                <a16:creationId xmlns:a16="http://schemas.microsoft.com/office/drawing/2014/main" id="{36519F4B-00F1-0044-8996-35D78F0A28D7}"/>
              </a:ext>
            </a:extLst>
          </p:cNvPr>
          <p:cNvSpPr/>
          <p:nvPr/>
        </p:nvSpPr>
        <p:spPr>
          <a:xfrm>
            <a:off x="6502337" y="6520522"/>
            <a:ext cx="108270" cy="163671"/>
          </a:xfrm>
          <a:custGeom>
            <a:avLst/>
            <a:gdLst>
              <a:gd name="connsiteX0" fmla="*/ 1615 w 99238"/>
              <a:gd name="connsiteY0" fmla="*/ 36124 h 150017"/>
              <a:gd name="connsiteX1" fmla="*/ 4869 w 99238"/>
              <a:gd name="connsiteY1" fmla="*/ 3583 h 150017"/>
              <a:gd name="connsiteX2" fmla="*/ 17886 w 99238"/>
              <a:gd name="connsiteY2" fmla="*/ 16600 h 150017"/>
              <a:gd name="connsiteX3" fmla="*/ 21140 w 99238"/>
              <a:gd name="connsiteY3" fmla="*/ 329 h 150017"/>
              <a:gd name="connsiteX4" fmla="*/ 27648 w 99238"/>
              <a:gd name="connsiteY4" fmla="*/ 10091 h 150017"/>
              <a:gd name="connsiteX5" fmla="*/ 47173 w 99238"/>
              <a:gd name="connsiteY5" fmla="*/ 19854 h 150017"/>
              <a:gd name="connsiteX6" fmla="*/ 56935 w 99238"/>
              <a:gd name="connsiteY6" fmla="*/ 39378 h 150017"/>
              <a:gd name="connsiteX7" fmla="*/ 66697 w 99238"/>
              <a:gd name="connsiteY7" fmla="*/ 45886 h 150017"/>
              <a:gd name="connsiteX8" fmla="*/ 69951 w 99238"/>
              <a:gd name="connsiteY8" fmla="*/ 55649 h 150017"/>
              <a:gd name="connsiteX9" fmla="*/ 82968 w 99238"/>
              <a:gd name="connsiteY9" fmla="*/ 71919 h 150017"/>
              <a:gd name="connsiteX10" fmla="*/ 89476 w 99238"/>
              <a:gd name="connsiteY10" fmla="*/ 81681 h 150017"/>
              <a:gd name="connsiteX11" fmla="*/ 95984 w 99238"/>
              <a:gd name="connsiteY11" fmla="*/ 101206 h 150017"/>
              <a:gd name="connsiteX12" fmla="*/ 99238 w 99238"/>
              <a:gd name="connsiteY12" fmla="*/ 110968 h 150017"/>
              <a:gd name="connsiteX13" fmla="*/ 95984 w 99238"/>
              <a:gd name="connsiteY13" fmla="*/ 120730 h 150017"/>
              <a:gd name="connsiteX14" fmla="*/ 86222 w 99238"/>
              <a:gd name="connsiteY14" fmla="*/ 123985 h 150017"/>
              <a:gd name="connsiteX15" fmla="*/ 66697 w 99238"/>
              <a:gd name="connsiteY15" fmla="*/ 137001 h 150017"/>
              <a:gd name="connsiteX16" fmla="*/ 56935 w 99238"/>
              <a:gd name="connsiteY16" fmla="*/ 143509 h 150017"/>
              <a:gd name="connsiteX17" fmla="*/ 47173 w 99238"/>
              <a:gd name="connsiteY17" fmla="*/ 150017 h 150017"/>
              <a:gd name="connsiteX18" fmla="*/ 37410 w 99238"/>
              <a:gd name="connsiteY18" fmla="*/ 146763 h 150017"/>
              <a:gd name="connsiteX19" fmla="*/ 30902 w 99238"/>
              <a:gd name="connsiteY19" fmla="*/ 127239 h 150017"/>
              <a:gd name="connsiteX20" fmla="*/ 21140 w 99238"/>
              <a:gd name="connsiteY20" fmla="*/ 81681 h 150017"/>
              <a:gd name="connsiteX21" fmla="*/ 17886 w 99238"/>
              <a:gd name="connsiteY21" fmla="*/ 68665 h 150017"/>
              <a:gd name="connsiteX22" fmla="*/ 14632 w 99238"/>
              <a:gd name="connsiteY22" fmla="*/ 58903 h 150017"/>
              <a:gd name="connsiteX23" fmla="*/ 1615 w 99238"/>
              <a:gd name="connsiteY23" fmla="*/ 36124 h 15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99238" h="150017">
                <a:moveTo>
                  <a:pt x="1615" y="36124"/>
                </a:moveTo>
                <a:cubicBezTo>
                  <a:pt x="-12" y="26904"/>
                  <a:pt x="-2110" y="11957"/>
                  <a:pt x="4869" y="3583"/>
                </a:cubicBezTo>
                <a:cubicBezTo>
                  <a:pt x="8797" y="-1131"/>
                  <a:pt x="17886" y="16600"/>
                  <a:pt x="17886" y="16600"/>
                </a:cubicBezTo>
                <a:cubicBezTo>
                  <a:pt x="18971" y="11176"/>
                  <a:pt x="16538" y="3397"/>
                  <a:pt x="21140" y="329"/>
                </a:cubicBezTo>
                <a:cubicBezTo>
                  <a:pt x="24394" y="-1841"/>
                  <a:pt x="24883" y="7326"/>
                  <a:pt x="27648" y="10091"/>
                </a:cubicBezTo>
                <a:cubicBezTo>
                  <a:pt x="33958" y="16401"/>
                  <a:pt x="39231" y="17207"/>
                  <a:pt x="47173" y="19854"/>
                </a:cubicBezTo>
                <a:cubicBezTo>
                  <a:pt x="49820" y="27794"/>
                  <a:pt x="50627" y="33070"/>
                  <a:pt x="56935" y="39378"/>
                </a:cubicBezTo>
                <a:cubicBezTo>
                  <a:pt x="59700" y="42143"/>
                  <a:pt x="63443" y="43717"/>
                  <a:pt x="66697" y="45886"/>
                </a:cubicBezTo>
                <a:cubicBezTo>
                  <a:pt x="67782" y="49140"/>
                  <a:pt x="68417" y="52581"/>
                  <a:pt x="69951" y="55649"/>
                </a:cubicBezTo>
                <a:cubicBezTo>
                  <a:pt x="76628" y="69005"/>
                  <a:pt x="74896" y="61829"/>
                  <a:pt x="82968" y="71919"/>
                </a:cubicBezTo>
                <a:cubicBezTo>
                  <a:pt x="85411" y="74973"/>
                  <a:pt x="87307" y="78427"/>
                  <a:pt x="89476" y="81681"/>
                </a:cubicBezTo>
                <a:lnTo>
                  <a:pt x="95984" y="101206"/>
                </a:lnTo>
                <a:lnTo>
                  <a:pt x="99238" y="110968"/>
                </a:lnTo>
                <a:cubicBezTo>
                  <a:pt x="98153" y="114222"/>
                  <a:pt x="98409" y="118305"/>
                  <a:pt x="95984" y="120730"/>
                </a:cubicBezTo>
                <a:cubicBezTo>
                  <a:pt x="93559" y="123156"/>
                  <a:pt x="89220" y="122319"/>
                  <a:pt x="86222" y="123985"/>
                </a:cubicBezTo>
                <a:cubicBezTo>
                  <a:pt x="79384" y="127784"/>
                  <a:pt x="73205" y="132662"/>
                  <a:pt x="66697" y="137001"/>
                </a:cubicBezTo>
                <a:lnTo>
                  <a:pt x="56935" y="143509"/>
                </a:lnTo>
                <a:lnTo>
                  <a:pt x="47173" y="150017"/>
                </a:lnTo>
                <a:cubicBezTo>
                  <a:pt x="43919" y="148932"/>
                  <a:pt x="39404" y="149554"/>
                  <a:pt x="37410" y="146763"/>
                </a:cubicBezTo>
                <a:cubicBezTo>
                  <a:pt x="33423" y="141181"/>
                  <a:pt x="30902" y="127239"/>
                  <a:pt x="30902" y="127239"/>
                </a:cubicBezTo>
                <a:cubicBezTo>
                  <a:pt x="26178" y="98892"/>
                  <a:pt x="29248" y="114114"/>
                  <a:pt x="21140" y="81681"/>
                </a:cubicBezTo>
                <a:cubicBezTo>
                  <a:pt x="20055" y="77342"/>
                  <a:pt x="19300" y="72908"/>
                  <a:pt x="17886" y="68665"/>
                </a:cubicBezTo>
                <a:cubicBezTo>
                  <a:pt x="16801" y="65411"/>
                  <a:pt x="16166" y="61971"/>
                  <a:pt x="14632" y="58903"/>
                </a:cubicBezTo>
                <a:cubicBezTo>
                  <a:pt x="12883" y="55405"/>
                  <a:pt x="3242" y="45344"/>
                  <a:pt x="1615" y="36124"/>
                </a:cubicBezTo>
                <a:close/>
              </a:path>
            </a:pathLst>
          </a:custGeom>
          <a:gradFill>
            <a:gsLst>
              <a:gs pos="46000">
                <a:srgbClr val="C00000"/>
              </a:gs>
              <a:gs pos="100000">
                <a:srgbClr val="C00000">
                  <a:alpha val="51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Freeform 280">
            <a:extLst>
              <a:ext uri="{FF2B5EF4-FFF2-40B4-BE49-F238E27FC236}">
                <a16:creationId xmlns:a16="http://schemas.microsoft.com/office/drawing/2014/main" id="{872290B9-C19E-344D-A2AE-192BA7312F1B}"/>
              </a:ext>
            </a:extLst>
          </p:cNvPr>
          <p:cNvSpPr/>
          <p:nvPr/>
        </p:nvSpPr>
        <p:spPr>
          <a:xfrm>
            <a:off x="6580205" y="6375700"/>
            <a:ext cx="85800" cy="73419"/>
          </a:xfrm>
          <a:custGeom>
            <a:avLst/>
            <a:gdLst>
              <a:gd name="connsiteX0" fmla="*/ 76275 w 85800"/>
              <a:gd name="connsiteY0" fmla="*/ 394 h 73419"/>
              <a:gd name="connsiteX1" fmla="*/ 54050 w 85800"/>
              <a:gd name="connsiteY1" fmla="*/ 3569 h 73419"/>
              <a:gd name="connsiteX2" fmla="*/ 6425 w 85800"/>
              <a:gd name="connsiteY2" fmla="*/ 13094 h 73419"/>
              <a:gd name="connsiteX3" fmla="*/ 75 w 85800"/>
              <a:gd name="connsiteY3" fmla="*/ 22619 h 73419"/>
              <a:gd name="connsiteX4" fmla="*/ 9600 w 85800"/>
              <a:gd name="connsiteY4" fmla="*/ 28969 h 73419"/>
              <a:gd name="connsiteX5" fmla="*/ 19125 w 85800"/>
              <a:gd name="connsiteY5" fmla="*/ 38494 h 73419"/>
              <a:gd name="connsiteX6" fmla="*/ 25475 w 85800"/>
              <a:gd name="connsiteY6" fmla="*/ 57544 h 73419"/>
              <a:gd name="connsiteX7" fmla="*/ 54050 w 85800"/>
              <a:gd name="connsiteY7" fmla="*/ 73419 h 73419"/>
              <a:gd name="connsiteX8" fmla="*/ 63575 w 85800"/>
              <a:gd name="connsiteY8" fmla="*/ 70244 h 73419"/>
              <a:gd name="connsiteX9" fmla="*/ 50875 w 85800"/>
              <a:gd name="connsiteY9" fmla="*/ 54369 h 73419"/>
              <a:gd name="connsiteX10" fmla="*/ 41350 w 85800"/>
              <a:gd name="connsiteY10" fmla="*/ 48019 h 73419"/>
              <a:gd name="connsiteX11" fmla="*/ 31825 w 85800"/>
              <a:gd name="connsiteY11" fmla="*/ 28969 h 73419"/>
              <a:gd name="connsiteX12" fmla="*/ 41350 w 85800"/>
              <a:gd name="connsiteY12" fmla="*/ 22619 h 73419"/>
              <a:gd name="connsiteX13" fmla="*/ 76275 w 85800"/>
              <a:gd name="connsiteY13" fmla="*/ 13094 h 73419"/>
              <a:gd name="connsiteX14" fmla="*/ 85800 w 85800"/>
              <a:gd name="connsiteY14" fmla="*/ 9919 h 73419"/>
              <a:gd name="connsiteX15" fmla="*/ 66750 w 85800"/>
              <a:gd name="connsiteY15" fmla="*/ 394 h 73419"/>
              <a:gd name="connsiteX16" fmla="*/ 76275 w 85800"/>
              <a:gd name="connsiteY16" fmla="*/ 394 h 73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5800" h="73419">
                <a:moveTo>
                  <a:pt x="76275" y="394"/>
                </a:moveTo>
                <a:cubicBezTo>
                  <a:pt x="74158" y="923"/>
                  <a:pt x="61492" y="2786"/>
                  <a:pt x="54050" y="3569"/>
                </a:cubicBezTo>
                <a:cubicBezTo>
                  <a:pt x="10510" y="8152"/>
                  <a:pt x="27044" y="-652"/>
                  <a:pt x="6425" y="13094"/>
                </a:cubicBezTo>
                <a:cubicBezTo>
                  <a:pt x="4308" y="16269"/>
                  <a:pt x="-673" y="18877"/>
                  <a:pt x="75" y="22619"/>
                </a:cubicBezTo>
                <a:cubicBezTo>
                  <a:pt x="823" y="26361"/>
                  <a:pt x="6669" y="26526"/>
                  <a:pt x="9600" y="28969"/>
                </a:cubicBezTo>
                <a:cubicBezTo>
                  <a:pt x="13049" y="31844"/>
                  <a:pt x="15950" y="35319"/>
                  <a:pt x="19125" y="38494"/>
                </a:cubicBezTo>
                <a:cubicBezTo>
                  <a:pt x="21242" y="44844"/>
                  <a:pt x="19906" y="53831"/>
                  <a:pt x="25475" y="57544"/>
                </a:cubicBezTo>
                <a:cubicBezTo>
                  <a:pt x="47310" y="72100"/>
                  <a:pt x="37285" y="67831"/>
                  <a:pt x="54050" y="73419"/>
                </a:cubicBezTo>
                <a:cubicBezTo>
                  <a:pt x="57225" y="72361"/>
                  <a:pt x="62332" y="73351"/>
                  <a:pt x="63575" y="70244"/>
                </a:cubicBezTo>
                <a:cubicBezTo>
                  <a:pt x="69216" y="56142"/>
                  <a:pt x="57156" y="57509"/>
                  <a:pt x="50875" y="54369"/>
                </a:cubicBezTo>
                <a:cubicBezTo>
                  <a:pt x="47462" y="52662"/>
                  <a:pt x="44525" y="50136"/>
                  <a:pt x="41350" y="48019"/>
                </a:cubicBezTo>
                <a:cubicBezTo>
                  <a:pt x="40013" y="46013"/>
                  <a:pt x="30182" y="33077"/>
                  <a:pt x="31825" y="28969"/>
                </a:cubicBezTo>
                <a:cubicBezTo>
                  <a:pt x="33242" y="25426"/>
                  <a:pt x="37863" y="24169"/>
                  <a:pt x="41350" y="22619"/>
                </a:cubicBezTo>
                <a:cubicBezTo>
                  <a:pt x="58865" y="14835"/>
                  <a:pt x="59202" y="17362"/>
                  <a:pt x="76275" y="13094"/>
                </a:cubicBezTo>
                <a:cubicBezTo>
                  <a:pt x="79522" y="12282"/>
                  <a:pt x="82625" y="10977"/>
                  <a:pt x="85800" y="9919"/>
                </a:cubicBezTo>
                <a:cubicBezTo>
                  <a:pt x="78486" y="5043"/>
                  <a:pt x="75513" y="1855"/>
                  <a:pt x="66750" y="394"/>
                </a:cubicBezTo>
                <a:cubicBezTo>
                  <a:pt x="63618" y="-128"/>
                  <a:pt x="78392" y="-135"/>
                  <a:pt x="76275" y="394"/>
                </a:cubicBezTo>
                <a:close/>
              </a:path>
            </a:pathLst>
          </a:custGeom>
          <a:gradFill>
            <a:gsLst>
              <a:gs pos="46000">
                <a:srgbClr val="C00000"/>
              </a:gs>
              <a:gs pos="100000">
                <a:srgbClr val="C00000">
                  <a:alpha val="51000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9" name="Straight Connector 278">
            <a:extLst>
              <a:ext uri="{FF2B5EF4-FFF2-40B4-BE49-F238E27FC236}">
                <a16:creationId xmlns:a16="http://schemas.microsoft.com/office/drawing/2014/main" id="{8F2CDA0D-70C1-D54A-902D-DB4FABB43C59}"/>
              </a:ext>
            </a:extLst>
          </p:cNvPr>
          <p:cNvCxnSpPr>
            <a:cxnSpLocks/>
          </p:cNvCxnSpPr>
          <p:nvPr/>
        </p:nvCxnSpPr>
        <p:spPr>
          <a:xfrm>
            <a:off x="6132965" y="5273185"/>
            <a:ext cx="203990" cy="953369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C61341F9-7C05-C74C-8090-CF9A62895994}"/>
              </a:ext>
            </a:extLst>
          </p:cNvPr>
          <p:cNvSpPr/>
          <p:nvPr/>
        </p:nvSpPr>
        <p:spPr>
          <a:xfrm rot="20895685">
            <a:off x="6118601" y="5232493"/>
            <a:ext cx="51545" cy="13609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Rectangle 279">
            <a:extLst>
              <a:ext uri="{FF2B5EF4-FFF2-40B4-BE49-F238E27FC236}">
                <a16:creationId xmlns:a16="http://schemas.microsoft.com/office/drawing/2014/main" id="{3DAEF4F3-1D66-2146-9B3D-C10578EE8578}"/>
              </a:ext>
            </a:extLst>
          </p:cNvPr>
          <p:cNvSpPr/>
          <p:nvPr/>
        </p:nvSpPr>
        <p:spPr>
          <a:xfrm rot="20895685">
            <a:off x="6021902" y="5289826"/>
            <a:ext cx="134237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2" name="Straight Connector 281">
            <a:extLst>
              <a:ext uri="{FF2B5EF4-FFF2-40B4-BE49-F238E27FC236}">
                <a16:creationId xmlns:a16="http://schemas.microsoft.com/office/drawing/2014/main" id="{7134CBFB-EEA0-C345-A6C7-4527CEC2B4E7}"/>
              </a:ext>
            </a:extLst>
          </p:cNvPr>
          <p:cNvCxnSpPr>
            <a:cxnSpLocks/>
          </p:cNvCxnSpPr>
          <p:nvPr/>
        </p:nvCxnSpPr>
        <p:spPr>
          <a:xfrm>
            <a:off x="6069786" y="4986141"/>
            <a:ext cx="60744" cy="264299"/>
          </a:xfrm>
          <a:prstGeom prst="line">
            <a:avLst/>
          </a:prstGeom>
          <a:ln w="22225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EF3A1BD6-A0AE-7D47-A97E-1462438B6501}"/>
              </a:ext>
            </a:extLst>
          </p:cNvPr>
          <p:cNvSpPr/>
          <p:nvPr/>
        </p:nvSpPr>
        <p:spPr>
          <a:xfrm rot="20895494">
            <a:off x="6083549" y="5200527"/>
            <a:ext cx="82296" cy="18288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Rectangle 282">
            <a:extLst>
              <a:ext uri="{FF2B5EF4-FFF2-40B4-BE49-F238E27FC236}">
                <a16:creationId xmlns:a16="http://schemas.microsoft.com/office/drawing/2014/main" id="{4FB45298-7A05-CD44-87CB-61F66E16029D}"/>
              </a:ext>
            </a:extLst>
          </p:cNvPr>
          <p:cNvSpPr/>
          <p:nvPr/>
        </p:nvSpPr>
        <p:spPr>
          <a:xfrm rot="20895685">
            <a:off x="6054120" y="4958215"/>
            <a:ext cx="45719" cy="10465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7D6EE4C1-094A-3241-97AC-E26303C25E29}"/>
              </a:ext>
            </a:extLst>
          </p:cNvPr>
          <p:cNvSpPr/>
          <p:nvPr/>
        </p:nvSpPr>
        <p:spPr>
          <a:xfrm rot="7200000">
            <a:off x="6147296" y="5263945"/>
            <a:ext cx="85975" cy="45719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Rectangle 284">
            <a:extLst>
              <a:ext uri="{FF2B5EF4-FFF2-40B4-BE49-F238E27FC236}">
                <a16:creationId xmlns:a16="http://schemas.microsoft.com/office/drawing/2014/main" id="{283D0A91-3A30-1B42-8384-5A2E301F3CDE}"/>
              </a:ext>
            </a:extLst>
          </p:cNvPr>
          <p:cNvSpPr/>
          <p:nvPr/>
        </p:nvSpPr>
        <p:spPr>
          <a:xfrm>
            <a:off x="6250051" y="4853327"/>
            <a:ext cx="8565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Rigid bronchoscopy enables interventions in proximal airway</a:t>
            </a:r>
            <a:endParaRPr lang="en-US" sz="800" cap="small" baseline="-250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Futura Medium" panose="020B0602020204020303" pitchFamily="34" charset="-79"/>
            </a:endParaRPr>
          </a:p>
        </p:txBody>
      </p:sp>
      <p:sp>
        <p:nvSpPr>
          <p:cNvPr id="286" name="Freeform 290">
            <a:extLst>
              <a:ext uri="{FF2B5EF4-FFF2-40B4-BE49-F238E27FC236}">
                <a16:creationId xmlns:a16="http://schemas.microsoft.com/office/drawing/2014/main" id="{625F85BC-291E-FB48-96B2-30E0C48CC1A6}"/>
              </a:ext>
            </a:extLst>
          </p:cNvPr>
          <p:cNvSpPr/>
          <p:nvPr/>
        </p:nvSpPr>
        <p:spPr>
          <a:xfrm rot="16585177" flipV="1">
            <a:off x="6290861" y="4809637"/>
            <a:ext cx="158035" cy="307554"/>
          </a:xfrm>
          <a:custGeom>
            <a:avLst/>
            <a:gdLst>
              <a:gd name="connsiteX0" fmla="*/ 173620 w 230183"/>
              <a:gd name="connsiteY0" fmla="*/ 0 h 393539"/>
              <a:gd name="connsiteX1" fmla="*/ 219919 w 230183"/>
              <a:gd name="connsiteY1" fmla="*/ 254643 h 393539"/>
              <a:gd name="connsiteX2" fmla="*/ 0 w 230183"/>
              <a:gd name="connsiteY2" fmla="*/ 393539 h 3935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0183" h="393539">
                <a:moveTo>
                  <a:pt x="173620" y="0"/>
                </a:moveTo>
                <a:cubicBezTo>
                  <a:pt x="211238" y="94526"/>
                  <a:pt x="248856" y="189053"/>
                  <a:pt x="219919" y="254643"/>
                </a:cubicBezTo>
                <a:cubicBezTo>
                  <a:pt x="190982" y="320233"/>
                  <a:pt x="95491" y="356886"/>
                  <a:pt x="0" y="393539"/>
                </a:cubicBezTo>
              </a:path>
            </a:pathLst>
          </a:custGeom>
          <a:noFill/>
          <a:ln w="12700">
            <a:solidFill>
              <a:schemeClr val="tx1">
                <a:lumMod val="50000"/>
                <a:lumOff val="50000"/>
              </a:schemeClr>
            </a:solidFill>
            <a:headEnd w="lg" len="med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50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7471</TotalTime>
  <Words>924</Words>
  <Application>Microsoft Macintosh PowerPoint</Application>
  <PresentationFormat>Letter Paper (8.5x11 in)</PresentationFormat>
  <Paragraphs>112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1979 Dot Matrix</vt:lpstr>
      <vt:lpstr>Arial</vt:lpstr>
      <vt:lpstr>Bahnschrift SemiBold Condensed</vt:lpstr>
      <vt:lpstr>Calibri</vt:lpstr>
      <vt:lpstr>Calibri Light</vt:lpstr>
      <vt:lpstr>Corbel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13</cp:revision>
  <cp:lastPrinted>2020-12-04T20:25:22Z</cp:lastPrinted>
  <dcterms:created xsi:type="dcterms:W3CDTF">2020-12-04T01:53:01Z</dcterms:created>
  <dcterms:modified xsi:type="dcterms:W3CDTF">2021-01-04T03:20:24Z</dcterms:modified>
</cp:coreProperties>
</file>