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76" r:id="rId9"/>
    <p:sldId id="263" r:id="rId10"/>
    <p:sldId id="264" r:id="rId11"/>
    <p:sldId id="265" r:id="rId12"/>
    <p:sldId id="267" r:id="rId13"/>
    <p:sldId id="266" r:id="rId14"/>
    <p:sldId id="277" r:id="rId15"/>
    <p:sldId id="268" r:id="rId16"/>
    <p:sldId id="269" r:id="rId17"/>
    <p:sldId id="272" r:id="rId18"/>
    <p:sldId id="270" r:id="rId19"/>
    <p:sldId id="271" r:id="rId20"/>
    <p:sldId id="273" r:id="rId21"/>
    <p:sldId id="274" r:id="rId22"/>
    <p:sldId id="275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8810" autoAdjust="0"/>
  </p:normalViewPr>
  <p:slideViewPr>
    <p:cSldViewPr>
      <p:cViewPr varScale="1">
        <p:scale>
          <a:sx n="66" d="100"/>
          <a:sy n="66" d="100"/>
        </p:scale>
        <p:origin x="-37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83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notesMaster" Target="notesMasters/notesMaster1.xml"/><Relationship Id="rId25" Type="http://schemas.openxmlformats.org/officeDocument/2006/relationships/printerSettings" Target="printerSettings/printerSettings1.bin"/><Relationship Id="rId26" Type="http://schemas.openxmlformats.org/officeDocument/2006/relationships/presProps" Target="presProps.xml"/><Relationship Id="rId27" Type="http://schemas.openxmlformats.org/officeDocument/2006/relationships/viewProps" Target="viewProps.xml"/><Relationship Id="rId28" Type="http://schemas.openxmlformats.org/officeDocument/2006/relationships/theme" Target="theme/theme1.xml"/><Relationship Id="rId29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3C3141-8751-4485-A2F2-864FEA25EB02}" type="datetimeFigureOut">
              <a:rPr lang="en-US" smtClean="0"/>
              <a:t>6/9/16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0B858E-5C6B-491F-B6CB-07CB6F41C9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95073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Answer is D.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54CE00-507B-144D-B9A3-21840485928D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Answer is C.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54CE00-507B-144D-B9A3-21840485928D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Answer is C.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54CE00-507B-144D-B9A3-21840485928D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Answer is B.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54CE00-507B-144D-B9A3-21840485928D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Answer</a:t>
            </a:r>
            <a:r>
              <a:rPr lang="en-US" baseline="0" dirty="0" smtClean="0"/>
              <a:t> is A.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54CE00-507B-144D-B9A3-21840485928D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For the waveforms,</a:t>
            </a:r>
            <a:r>
              <a:rPr lang="en-US" baseline="0" dirty="0" smtClean="0"/>
              <a:t> the important point is that you want to look at the waveforms that can change breath to breath depending on the mode and compliance.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54CE00-507B-144D-B9A3-21840485928D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VC normal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B858E-5C6B-491F-B6CB-07CB6F41C962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34498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PC normal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B858E-5C6B-491F-B6CB-07CB6F41C962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57481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SBT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B858E-5C6B-491F-B6CB-07CB6F41C962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58849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72881-B7F8-441A-9B41-25881E537B87}" type="datetimeFigureOut">
              <a:rPr lang="en-US" smtClean="0"/>
              <a:t>6/9/16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1B069-20BE-4D5A-9B08-E9E12DD8D4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8116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72881-B7F8-441A-9B41-25881E537B87}" type="datetimeFigureOut">
              <a:rPr lang="en-US" smtClean="0"/>
              <a:t>6/9/16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1B069-20BE-4D5A-9B08-E9E12DD8D4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8558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72881-B7F8-441A-9B41-25881E537B87}" type="datetimeFigureOut">
              <a:rPr lang="en-US" smtClean="0"/>
              <a:t>6/9/16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1B069-20BE-4D5A-9B08-E9E12DD8D4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37296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72881-B7F8-441A-9B41-25881E537B87}" type="datetimeFigureOut">
              <a:rPr lang="en-US" smtClean="0"/>
              <a:t>6/9/16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1B069-20BE-4D5A-9B08-E9E12DD8D4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4736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72881-B7F8-441A-9B41-25881E537B87}" type="datetimeFigureOut">
              <a:rPr lang="en-US" smtClean="0"/>
              <a:t>6/9/16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1B069-20BE-4D5A-9B08-E9E12DD8D4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38088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72881-B7F8-441A-9B41-25881E537B87}" type="datetimeFigureOut">
              <a:rPr lang="en-US" smtClean="0"/>
              <a:t>6/9/16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1B069-20BE-4D5A-9B08-E9E12DD8D4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70711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72881-B7F8-441A-9B41-25881E537B87}" type="datetimeFigureOut">
              <a:rPr lang="en-US" smtClean="0"/>
              <a:t>6/9/16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1B069-20BE-4D5A-9B08-E9E12DD8D4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47698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72881-B7F8-441A-9B41-25881E537B87}" type="datetimeFigureOut">
              <a:rPr lang="en-US" smtClean="0"/>
              <a:t>6/9/16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1B069-20BE-4D5A-9B08-E9E12DD8D4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7882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72881-B7F8-441A-9B41-25881E537B87}" type="datetimeFigureOut">
              <a:rPr lang="en-US" smtClean="0"/>
              <a:t>6/9/16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1B069-20BE-4D5A-9B08-E9E12DD8D4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5214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72881-B7F8-441A-9B41-25881E537B87}" type="datetimeFigureOut">
              <a:rPr lang="en-US" smtClean="0"/>
              <a:t>6/9/16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1B069-20BE-4D5A-9B08-E9E12DD8D4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95553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72881-B7F8-441A-9B41-25881E537B87}" type="datetimeFigureOut">
              <a:rPr lang="en-US" smtClean="0"/>
              <a:t>6/9/16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1B069-20BE-4D5A-9B08-E9E12DD8D4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84461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2881-B7F8-441A-9B41-25881E537B87}" type="datetimeFigureOut">
              <a:rPr lang="en-US" smtClean="0"/>
              <a:t>6/9/16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11B069-20BE-4D5A-9B08-E9E12DD8D4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44976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2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Mechanical Ventilation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4399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Complications of Intubation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Inability to ventilate</a:t>
            </a:r>
          </a:p>
          <a:p>
            <a:r>
              <a:rPr lang="en-US" dirty="0" smtClean="0"/>
              <a:t>Inability in </a:t>
            </a:r>
            <a:r>
              <a:rPr lang="en-US" dirty="0" err="1" smtClean="0"/>
              <a:t>intubate</a:t>
            </a:r>
            <a:endParaRPr lang="en-US" dirty="0" smtClean="0"/>
          </a:p>
          <a:p>
            <a:r>
              <a:rPr lang="en-US" dirty="0" smtClean="0"/>
              <a:t>Hypotension</a:t>
            </a:r>
          </a:p>
          <a:p>
            <a:r>
              <a:rPr lang="en-US" dirty="0" smtClean="0"/>
              <a:t>Aspiration</a:t>
            </a:r>
          </a:p>
          <a:p>
            <a:r>
              <a:rPr lang="en-US" dirty="0" smtClean="0"/>
              <a:t>Hypoxemia</a:t>
            </a:r>
          </a:p>
          <a:p>
            <a:r>
              <a:rPr lang="en-US" dirty="0" smtClean="0"/>
              <a:t>Arrhythmia </a:t>
            </a:r>
          </a:p>
          <a:p>
            <a:r>
              <a:rPr lang="en-US" dirty="0" smtClean="0"/>
              <a:t>Dislodge loose teeth</a:t>
            </a:r>
          </a:p>
          <a:p>
            <a:r>
              <a:rPr lang="en-US" dirty="0" smtClean="0"/>
              <a:t>Beware co-morbidities (PH, AS, obesity)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2429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Complications of MV/PPV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err="1" smtClean="0"/>
              <a:t>Barotrauma</a:t>
            </a:r>
            <a:r>
              <a:rPr lang="en-US" dirty="0" smtClean="0"/>
              <a:t> (aka Ventilator induced lung injury)</a:t>
            </a:r>
          </a:p>
          <a:p>
            <a:r>
              <a:rPr lang="en-US" dirty="0" smtClean="0"/>
              <a:t>Ventilator Associated Pneumonia</a:t>
            </a:r>
          </a:p>
          <a:p>
            <a:r>
              <a:rPr lang="en-US" dirty="0" smtClean="0"/>
              <a:t>Weakness with prolonged MV</a:t>
            </a:r>
          </a:p>
          <a:p>
            <a:r>
              <a:rPr lang="en-US" dirty="0" smtClean="0"/>
              <a:t>Tracheal </a:t>
            </a:r>
            <a:r>
              <a:rPr lang="en-US" dirty="0" err="1" smtClean="0"/>
              <a:t>Stenosis</a:t>
            </a:r>
            <a:endParaRPr lang="en-US" dirty="0" smtClean="0"/>
          </a:p>
          <a:p>
            <a:r>
              <a:rPr lang="en-US" dirty="0" smtClean="0"/>
              <a:t>Trauma to airway</a:t>
            </a:r>
          </a:p>
          <a:p>
            <a:r>
              <a:rPr lang="en-US" dirty="0" smtClean="0"/>
              <a:t>Skin breakdown associated with tube and fasteners</a:t>
            </a:r>
          </a:p>
          <a:p>
            <a:r>
              <a:rPr lang="en-US" dirty="0" smtClean="0"/>
              <a:t>Need for Pain &amp; Sedation Meds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30363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Settings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Positive pressure ventilation (PPV) is very simple</a:t>
            </a:r>
          </a:p>
          <a:p>
            <a:r>
              <a:rPr lang="en-US" dirty="0" smtClean="0"/>
              <a:t>Air is delivered to the patient under pressure</a:t>
            </a:r>
          </a:p>
          <a:p>
            <a:r>
              <a:rPr lang="en-US" dirty="0" smtClean="0"/>
              <a:t>You determine the amount (volume) or force (pressure)</a:t>
            </a:r>
          </a:p>
          <a:p>
            <a:r>
              <a:rPr lang="en-US" dirty="0" smtClean="0"/>
              <a:t>You determine the rate, you let the patient breath spontaneously, or you allow a combination. </a:t>
            </a:r>
          </a:p>
          <a:p>
            <a:r>
              <a:rPr lang="en-US" dirty="0" smtClean="0"/>
              <a:t>Finally, you determine the FiO</a:t>
            </a:r>
            <a:r>
              <a:rPr lang="en-US" baseline="-25000" dirty="0" smtClean="0"/>
              <a:t>2</a:t>
            </a:r>
            <a:r>
              <a:rPr lang="en-US" dirty="0" smtClean="0"/>
              <a:t> and PEEP</a:t>
            </a:r>
            <a:endParaRPr lang="en-US" baseline="-25000" dirty="0"/>
          </a:p>
        </p:txBody>
      </p:sp>
    </p:spTree>
    <p:extLst>
      <p:ext uri="{BB962C8B-B14F-4D97-AF65-F5344CB8AC3E}">
        <p14:creationId xmlns:p14="http://schemas.microsoft.com/office/powerpoint/2010/main" val="7594707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BP improved…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87090" cy="45259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What ventilator settings would be most appropriate for this 60 kg patient?</a:t>
            </a:r>
          </a:p>
          <a:p>
            <a:pPr marL="514350" indent="-514350">
              <a:buAutoNum type="alphaUcPeriod"/>
            </a:pPr>
            <a:r>
              <a:rPr lang="en-US" dirty="0" smtClean="0"/>
              <a:t>VC, RR 22, TV 400mL, PEEP 5cm H</a:t>
            </a:r>
            <a:r>
              <a:rPr lang="en-US" baseline="-25000" dirty="0" smtClean="0"/>
              <a:t>2</a:t>
            </a:r>
            <a:r>
              <a:rPr lang="en-US" dirty="0" smtClean="0"/>
              <a:t>O, FiO</a:t>
            </a:r>
            <a:r>
              <a:rPr lang="en-US" baseline="-25000" dirty="0" smtClean="0"/>
              <a:t>2</a:t>
            </a:r>
            <a:r>
              <a:rPr lang="en-US" dirty="0" smtClean="0"/>
              <a:t> 1</a:t>
            </a:r>
          </a:p>
          <a:p>
            <a:pPr marL="514350" indent="-514350">
              <a:buAutoNum type="alphaUcPeriod"/>
            </a:pPr>
            <a:r>
              <a:rPr lang="en-US" dirty="0" smtClean="0"/>
              <a:t>VC, RR 12, TV 500mL, PEEP 5cm H</a:t>
            </a:r>
            <a:r>
              <a:rPr lang="en-US" baseline="-25000" dirty="0" smtClean="0"/>
              <a:t>2</a:t>
            </a:r>
            <a:r>
              <a:rPr lang="en-US" dirty="0" smtClean="0"/>
              <a:t>O, FiO</a:t>
            </a:r>
            <a:r>
              <a:rPr lang="en-US" baseline="-25000" dirty="0" smtClean="0"/>
              <a:t>2</a:t>
            </a:r>
            <a:r>
              <a:rPr lang="en-US" dirty="0" smtClean="0"/>
              <a:t> 0.6</a:t>
            </a:r>
          </a:p>
          <a:p>
            <a:pPr marL="514350" indent="-514350">
              <a:buFont typeface="Arial"/>
              <a:buAutoNum type="alphaUcPeriod"/>
            </a:pPr>
            <a:r>
              <a:rPr lang="en-US" dirty="0" smtClean="0"/>
              <a:t>VC, RR 20, TV 700mL, PEEP 5cm H</a:t>
            </a:r>
            <a:r>
              <a:rPr lang="en-US" baseline="-25000" dirty="0" smtClean="0"/>
              <a:t>2</a:t>
            </a:r>
            <a:r>
              <a:rPr lang="en-US" dirty="0" smtClean="0"/>
              <a:t>O, FiO</a:t>
            </a:r>
            <a:r>
              <a:rPr lang="en-US" baseline="-25000" dirty="0" smtClean="0"/>
              <a:t>2</a:t>
            </a:r>
            <a:r>
              <a:rPr lang="en-US" dirty="0" smtClean="0"/>
              <a:t> 0.6</a:t>
            </a:r>
          </a:p>
          <a:p>
            <a:pPr marL="514350" indent="-514350">
              <a:buFont typeface="Arial"/>
              <a:buAutoNum type="alphaUcPeriod"/>
            </a:pPr>
            <a:r>
              <a:rPr lang="en-US" dirty="0" smtClean="0"/>
              <a:t>PC, RR 15, PIP 25cm H</a:t>
            </a:r>
            <a:r>
              <a:rPr lang="en-US" baseline="-25000" dirty="0" smtClean="0"/>
              <a:t>2</a:t>
            </a:r>
            <a:r>
              <a:rPr lang="en-US" dirty="0" smtClean="0"/>
              <a:t>O, PEEP 5cm H</a:t>
            </a:r>
            <a:r>
              <a:rPr lang="en-US" baseline="-25000" dirty="0" smtClean="0"/>
              <a:t>2</a:t>
            </a:r>
            <a:r>
              <a:rPr lang="en-US" dirty="0" smtClean="0"/>
              <a:t>O, FiO</a:t>
            </a:r>
            <a:r>
              <a:rPr lang="en-US" baseline="-25000" dirty="0" smtClean="0"/>
              <a:t>2</a:t>
            </a:r>
            <a:r>
              <a:rPr lang="en-US" dirty="0" smtClean="0"/>
              <a:t> 1</a:t>
            </a:r>
          </a:p>
          <a:p>
            <a:pPr marL="514350" indent="-514350">
              <a:buAutoNum type="alphaU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71661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30022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Typical Ventilator Order Includes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Mode</a:t>
            </a:r>
          </a:p>
          <a:p>
            <a:r>
              <a:rPr lang="en-US" dirty="0" smtClean="0"/>
              <a:t>Respiratory Rate</a:t>
            </a:r>
          </a:p>
          <a:p>
            <a:r>
              <a:rPr lang="en-US" dirty="0" smtClean="0"/>
              <a:t>Volume or </a:t>
            </a:r>
            <a:r>
              <a:rPr lang="en-US" dirty="0" err="1" smtClean="0"/>
              <a:t>Inspiratory</a:t>
            </a:r>
            <a:r>
              <a:rPr lang="en-US" dirty="0" smtClean="0"/>
              <a:t> Pressure</a:t>
            </a:r>
          </a:p>
          <a:p>
            <a:r>
              <a:rPr lang="en-US" dirty="0" smtClean="0"/>
              <a:t>FiO</a:t>
            </a:r>
            <a:r>
              <a:rPr lang="en-US" baseline="-25000" dirty="0" smtClean="0"/>
              <a:t>2</a:t>
            </a:r>
            <a:r>
              <a:rPr lang="en-US" dirty="0" smtClean="0"/>
              <a:t> or directions for titrating</a:t>
            </a:r>
          </a:p>
          <a:p>
            <a:r>
              <a:rPr lang="en-US" dirty="0" smtClean="0"/>
              <a:t>Positive end-expiratory pressure (PEEP)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That’s it. The RT programs the rest - I:E, flow rate (in VC), alarms, etc.</a:t>
            </a:r>
          </a:p>
        </p:txBody>
      </p:sp>
    </p:spTree>
    <p:extLst>
      <p:ext uri="{BB962C8B-B14F-4D97-AF65-F5344CB8AC3E}">
        <p14:creationId xmlns:p14="http://schemas.microsoft.com/office/powerpoint/2010/main" val="16656263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Variables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Oxygenation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1457236"/>
          </a:xfrm>
        </p:spPr>
        <p:txBody>
          <a:bodyPr/>
          <a:lstStyle/>
          <a:p>
            <a:r>
              <a:rPr lang="en-US" dirty="0" smtClean="0"/>
              <a:t>FiO</a:t>
            </a:r>
            <a:r>
              <a:rPr lang="en-US" baseline="-25000" dirty="0" smtClean="0"/>
              <a:t>2</a:t>
            </a:r>
            <a:endParaRPr lang="en-US" dirty="0" smtClean="0"/>
          </a:p>
          <a:p>
            <a:r>
              <a:rPr lang="en-US" dirty="0" smtClean="0"/>
              <a:t>PEEP</a:t>
            </a:r>
          </a:p>
          <a:p>
            <a:r>
              <a:rPr lang="en-US" dirty="0" smtClean="0"/>
              <a:t>Mean Airway Pressure (P</a:t>
            </a:r>
            <a:r>
              <a:rPr lang="en-US" baseline="-25000" dirty="0" smtClean="0"/>
              <a:t>aw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Ventilation (CO</a:t>
            </a:r>
            <a:r>
              <a:rPr lang="en-US" baseline="-25000" dirty="0" smtClean="0"/>
              <a:t>2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1457236"/>
          </a:xfrm>
        </p:spPr>
        <p:txBody>
          <a:bodyPr/>
          <a:lstStyle/>
          <a:p>
            <a:r>
              <a:rPr lang="en-US" dirty="0" smtClean="0"/>
              <a:t>RR</a:t>
            </a:r>
          </a:p>
          <a:p>
            <a:r>
              <a:rPr lang="en-US" dirty="0" smtClean="0"/>
              <a:t>Tidal Volume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38721" y="3577471"/>
            <a:ext cx="8200316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400" dirty="0" smtClean="0"/>
              <a:t>Peak </a:t>
            </a:r>
            <a:r>
              <a:rPr lang="en-US" sz="2400" dirty="0" err="1" smtClean="0"/>
              <a:t>inspiratory</a:t>
            </a:r>
            <a:r>
              <a:rPr lang="en-US" sz="2400" dirty="0" smtClean="0"/>
              <a:t> pressures (PIP) – Pressure required to overcome resistance</a:t>
            </a:r>
          </a:p>
          <a:p>
            <a:pPr>
              <a:spcAft>
                <a:spcPts val="1200"/>
              </a:spcAft>
            </a:pPr>
            <a:r>
              <a:rPr lang="en-US" sz="2400" dirty="0" smtClean="0"/>
              <a:t>Plateau Pressures (PP) – surrogate for </a:t>
            </a:r>
            <a:r>
              <a:rPr lang="en-US" sz="2400" dirty="0" err="1" smtClean="0"/>
              <a:t>Transpulmonary</a:t>
            </a:r>
            <a:r>
              <a:rPr lang="en-US" sz="2400" dirty="0" smtClean="0"/>
              <a:t> Pressures, measured at end-inspiration </a:t>
            </a:r>
          </a:p>
          <a:p>
            <a:pPr>
              <a:spcAft>
                <a:spcPts val="1200"/>
              </a:spcAft>
            </a:pPr>
            <a:r>
              <a:rPr lang="en-US" sz="2400" dirty="0" smtClean="0"/>
              <a:t>Compliance – how stiff is the lung?</a:t>
            </a:r>
          </a:p>
          <a:p>
            <a:pPr>
              <a:spcAft>
                <a:spcPts val="1200"/>
              </a:spcAft>
            </a:pPr>
            <a:r>
              <a:rPr lang="en-US" sz="2400" dirty="0" smtClean="0"/>
              <a:t>Auto-PEEP (aka intrinsic PEEP) – measured with end-expiratory hold maneuver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821365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Wave Forms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Insert typical wave for with labels to define each variable from the prior slide.</a:t>
            </a:r>
            <a:endParaRPr lang="en-US" dirty="0"/>
          </a:p>
        </p:txBody>
      </p:sp>
      <p:pic>
        <p:nvPicPr>
          <p:cNvPr id="2" name="Picture 1" descr="VC_Normal Ventilation (Raw 5 Comp 80)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65926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 to you COPD patient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You put the patient on volume control at a rate of 16 and a tidal volume of 600 </a:t>
            </a:r>
            <a:r>
              <a:rPr lang="en-US" dirty="0" err="1" smtClean="0"/>
              <a:t>mL</a:t>
            </a:r>
            <a:r>
              <a:rPr lang="en-US" dirty="0" smtClean="0"/>
              <a:t>. Which one statement is true of the tidal volume delivered if the measured rate is 22. </a:t>
            </a:r>
          </a:p>
          <a:p>
            <a:pPr marL="514350" indent="-514350">
              <a:buAutoNum type="alphaUcPeriod"/>
            </a:pPr>
            <a:r>
              <a:rPr lang="en-US" dirty="0" smtClean="0"/>
              <a:t>600 </a:t>
            </a:r>
            <a:r>
              <a:rPr lang="en-US" dirty="0" err="1" smtClean="0"/>
              <a:t>mL</a:t>
            </a:r>
            <a:r>
              <a:rPr lang="en-US" dirty="0" smtClean="0"/>
              <a:t> every breath</a:t>
            </a:r>
          </a:p>
          <a:p>
            <a:pPr marL="514350" indent="-514350">
              <a:buAutoNum type="alphaUcPeriod"/>
            </a:pPr>
            <a:r>
              <a:rPr lang="en-US" dirty="0" smtClean="0"/>
              <a:t>600 </a:t>
            </a:r>
            <a:r>
              <a:rPr lang="en-US" dirty="0" err="1" smtClean="0"/>
              <a:t>mL</a:t>
            </a:r>
            <a:r>
              <a:rPr lang="en-US" dirty="0" smtClean="0"/>
              <a:t> during the 16 set breaths, &amp; pt triggered breaths determined by effort</a:t>
            </a:r>
          </a:p>
          <a:p>
            <a:pPr marL="514350" indent="-514350">
              <a:buAutoNum type="alphaUcPeriod"/>
            </a:pPr>
            <a:r>
              <a:rPr lang="en-US" dirty="0" smtClean="0"/>
              <a:t>Tidal volume determined by pt efforts each breath</a:t>
            </a:r>
          </a:p>
          <a:p>
            <a:pPr marL="514350" indent="-514350">
              <a:buAutoNum type="alphaUcPeriod"/>
            </a:pPr>
            <a:r>
              <a:rPr lang="en-US" dirty="0" smtClean="0"/>
              <a:t>Tidal volume depends on lung compliance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3526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Modes</a:t>
            </a:r>
            <a:endParaRPr lang="en-US" dirty="0"/>
          </a:p>
        </p:txBody>
      </p:sp>
      <p:graphicFrame>
        <p:nvGraphicFramePr>
          <p:cNvPr id="12" name="Content Placeholder 11"/>
          <p:cNvGraphicFramePr>
            <a:graphicFrameLocks noGrp="1"/>
          </p:cNvGraphicFramePr>
          <p:nvPr>
            <p:ph idx="1"/>
          </p:nvPr>
        </p:nvGraphicFramePr>
        <p:xfrm>
          <a:off x="457200" y="1368065"/>
          <a:ext cx="8229599" cy="51616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3951"/>
                <a:gridCol w="2285216"/>
                <a:gridCol w="2285216"/>
                <a:gridCol w="2285216"/>
              </a:tblGrid>
              <a:tr h="734729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Variable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Volume Control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Pressure Control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Pressure Support</a:t>
                      </a:r>
                      <a:endParaRPr lang="en-US" dirty="0"/>
                    </a:p>
                  </a:txBody>
                  <a:tcPr anchor="ctr"/>
                </a:tc>
              </a:tr>
              <a:tr h="815483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Volume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Same</a:t>
                      </a:r>
                      <a:r>
                        <a:rPr lang="en-US" baseline="0" dirty="0" smtClean="0"/>
                        <a:t> every breath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Depends</a:t>
                      </a:r>
                      <a:r>
                        <a:rPr lang="en-US" baseline="0" dirty="0" smtClean="0"/>
                        <a:t> on pt effort and lung compliance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Depends</a:t>
                      </a:r>
                      <a:r>
                        <a:rPr lang="en-US" baseline="0" dirty="0" smtClean="0"/>
                        <a:t> on pt effort and lung compliance</a:t>
                      </a:r>
                      <a:endParaRPr lang="en-US" dirty="0" smtClean="0"/>
                    </a:p>
                  </a:txBody>
                  <a:tcPr/>
                </a:tc>
              </a:tr>
              <a:tr h="815483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Pressure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Depends</a:t>
                      </a:r>
                      <a:r>
                        <a:rPr lang="en-US" baseline="0" dirty="0" smtClean="0"/>
                        <a:t> on lung compliance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Same every</a:t>
                      </a:r>
                      <a:r>
                        <a:rPr lang="en-US" baseline="0" dirty="0" smtClean="0"/>
                        <a:t> breath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Same</a:t>
                      </a:r>
                      <a:r>
                        <a:rPr lang="en-US" baseline="0" dirty="0" smtClean="0"/>
                        <a:t> every breath</a:t>
                      </a:r>
                      <a:endParaRPr lang="en-US" dirty="0"/>
                    </a:p>
                  </a:txBody>
                  <a:tcPr/>
                </a:tc>
              </a:tr>
              <a:tr h="1164975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Rate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Minimum set, but pt can trigger spontaneously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Minimum set, but pt can trigger spontaneously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Completely</a:t>
                      </a:r>
                      <a:r>
                        <a:rPr lang="en-US" baseline="0" dirty="0" smtClean="0"/>
                        <a:t> Spontaneous</a:t>
                      </a:r>
                      <a:endParaRPr lang="en-US" dirty="0"/>
                    </a:p>
                  </a:txBody>
                  <a:tcPr/>
                </a:tc>
              </a:tr>
              <a:tr h="815483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Flow</a:t>
                      </a:r>
                      <a:r>
                        <a:rPr lang="en-US" baseline="0" dirty="0" smtClean="0"/>
                        <a:t> rate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Same</a:t>
                      </a:r>
                      <a:r>
                        <a:rPr lang="en-US" baseline="0" dirty="0" smtClean="0"/>
                        <a:t> every breath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Depends</a:t>
                      </a:r>
                      <a:r>
                        <a:rPr lang="en-US" baseline="0" dirty="0" smtClean="0"/>
                        <a:t> on pt effort and lung compliance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Depends</a:t>
                      </a:r>
                      <a:r>
                        <a:rPr lang="en-US" baseline="0" dirty="0" smtClean="0"/>
                        <a:t> on pt effort and lung compliance</a:t>
                      </a:r>
                      <a:endParaRPr lang="en-US" dirty="0"/>
                    </a:p>
                  </a:txBody>
                  <a:tcPr/>
                </a:tc>
              </a:tr>
              <a:tr h="815483">
                <a:tc>
                  <a:txBody>
                    <a:bodyPr/>
                    <a:lstStyle/>
                    <a:p>
                      <a:pPr algn="l"/>
                      <a:r>
                        <a:rPr lang="en-US" baseline="0" dirty="0" smtClean="0"/>
                        <a:t>Waveforms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Pressure-time</a:t>
                      </a:r>
                    </a:p>
                    <a:p>
                      <a:pPr algn="ctr"/>
                      <a:r>
                        <a:rPr lang="en-US" dirty="0" smtClean="0"/>
                        <a:t>Pressure-volume</a:t>
                      </a:r>
                      <a:r>
                        <a:rPr lang="en-US" baseline="0" dirty="0" smtClean="0"/>
                        <a:t> loop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Volume-time</a:t>
                      </a:r>
                    </a:p>
                    <a:p>
                      <a:pPr algn="ctr"/>
                      <a:r>
                        <a:rPr lang="en-US" dirty="0" smtClean="0"/>
                        <a:t>Flow-time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Volume-time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23739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would you do?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You are called to the ED to see a 64 </a:t>
            </a:r>
            <a:r>
              <a:rPr lang="en-US" dirty="0" err="1" smtClean="0"/>
              <a:t>yo</a:t>
            </a:r>
            <a:r>
              <a:rPr lang="en-US" dirty="0" smtClean="0"/>
              <a:t> woman with COPD who appears to be here with a COPD exacerbation. </a:t>
            </a:r>
          </a:p>
          <a:p>
            <a:pPr>
              <a:buNone/>
            </a:pPr>
            <a:r>
              <a:rPr lang="en-US" dirty="0" smtClean="0"/>
              <a:t>PE: T 38 C, HR 110, RR 28, BP 110/70</a:t>
            </a:r>
            <a:br>
              <a:rPr lang="en-US" dirty="0" smtClean="0"/>
            </a:br>
            <a:r>
              <a:rPr lang="en-US" dirty="0" smtClean="0"/>
              <a:t>moderate respiratory distress, accessory muscle use, decreased bilaterally with prolonged expiration</a:t>
            </a:r>
          </a:p>
          <a:p>
            <a:pPr>
              <a:buNone/>
            </a:pPr>
            <a:r>
              <a:rPr lang="en-US" dirty="0" smtClean="0"/>
              <a:t>CXR: hyperinflation, no consolidations</a:t>
            </a:r>
          </a:p>
          <a:p>
            <a:pPr>
              <a:buNone/>
            </a:pPr>
            <a:r>
              <a:rPr lang="en-US" dirty="0" smtClean="0"/>
              <a:t>ABG: 7.3/60/58, 88% on 2L </a:t>
            </a:r>
            <a:r>
              <a:rPr lang="en-US" dirty="0" smtClean="0"/>
              <a:t>NC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87988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Wave Forms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Video/graph of each wave form specific to each mode with </a:t>
            </a:r>
            <a:r>
              <a:rPr lang="en-US" dirty="0" err="1" smtClean="0"/>
              <a:t>anotations</a:t>
            </a:r>
            <a:r>
              <a:rPr lang="en-US" dirty="0" smtClean="0"/>
              <a:t>. </a:t>
            </a:r>
            <a:endParaRPr lang="en-US" dirty="0"/>
          </a:p>
        </p:txBody>
      </p:sp>
      <p:pic>
        <p:nvPicPr>
          <p:cNvPr id="4" name="Picture 3" descr="VC_Normal Ventilation (Raw 5 Comp 80)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62353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 descr="PC_Normal Ventilation (Raw 5 Comp 80)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33623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SBT_Normal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29632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None/>
            </a:pPr>
            <a:r>
              <a:rPr lang="en-US" dirty="0" smtClean="0"/>
              <a:t>You choose to closely monitor her, start systemic corticosteroids, </a:t>
            </a:r>
            <a:r>
              <a:rPr lang="en-US" dirty="0" err="1" smtClean="0"/>
              <a:t>doxycycline</a:t>
            </a:r>
            <a:r>
              <a:rPr lang="en-US" dirty="0" smtClean="0"/>
              <a:t>, and nebs. Which of the following is MOST appropriate?</a:t>
            </a:r>
          </a:p>
          <a:p>
            <a:pPr marL="514350" indent="-514350">
              <a:buAutoNum type="alphaUcPeriod"/>
            </a:pPr>
            <a:r>
              <a:rPr lang="en-US" dirty="0" smtClean="0"/>
              <a:t>Increase O2 &amp; give continuous </a:t>
            </a:r>
            <a:r>
              <a:rPr lang="en-US" dirty="0" err="1" smtClean="0"/>
              <a:t>albuterol</a:t>
            </a:r>
            <a:endParaRPr lang="en-US" dirty="0" smtClean="0"/>
          </a:p>
          <a:p>
            <a:pPr marL="514350" indent="-514350">
              <a:buAutoNum type="alphaUcPeriod"/>
            </a:pPr>
            <a:r>
              <a:rPr lang="en-US" dirty="0" smtClean="0"/>
              <a:t>Continuous </a:t>
            </a:r>
            <a:r>
              <a:rPr lang="en-US" dirty="0" err="1" smtClean="0"/>
              <a:t>albuterol</a:t>
            </a:r>
            <a:r>
              <a:rPr lang="en-US" dirty="0" smtClean="0"/>
              <a:t> only</a:t>
            </a:r>
          </a:p>
          <a:p>
            <a:pPr marL="514350" indent="-514350">
              <a:buAutoNum type="alphaUcPeriod"/>
            </a:pPr>
            <a:r>
              <a:rPr lang="en-US" dirty="0" smtClean="0"/>
              <a:t>Intubation &amp; Mechanical Ventilation</a:t>
            </a:r>
          </a:p>
          <a:p>
            <a:pPr marL="514350" indent="-514350">
              <a:buAutoNum type="alphaUcPeriod"/>
            </a:pPr>
            <a:r>
              <a:rPr lang="en-US" dirty="0" smtClean="0"/>
              <a:t>Noninvasive PPV (</a:t>
            </a:r>
            <a:r>
              <a:rPr lang="en-US" dirty="0" err="1" smtClean="0"/>
              <a:t>BiPAP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75386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Mechanical Ventilation</a:t>
            </a:r>
            <a:br>
              <a:rPr lang="en-US" dirty="0" smtClean="0"/>
            </a:br>
            <a:r>
              <a:rPr lang="en-US" dirty="0" smtClean="0"/>
              <a:t>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Relieve Respiratory Distress</a:t>
            </a:r>
          </a:p>
          <a:p>
            <a:r>
              <a:rPr lang="en-US" dirty="0" smtClean="0"/>
              <a:t>Decrease Work of Breathing</a:t>
            </a:r>
          </a:p>
          <a:p>
            <a:r>
              <a:rPr lang="en-US" dirty="0" smtClean="0"/>
              <a:t>Improve Gas Exchange</a:t>
            </a:r>
          </a:p>
          <a:p>
            <a:r>
              <a:rPr lang="en-US" dirty="0" smtClean="0"/>
              <a:t>Support respiration while other organs recover</a:t>
            </a:r>
          </a:p>
          <a:p>
            <a:r>
              <a:rPr lang="en-US" dirty="0" smtClean="0"/>
              <a:t>Do so while avoiding complications of PPV</a:t>
            </a:r>
          </a:p>
        </p:txBody>
      </p:sp>
    </p:spTree>
    <p:extLst>
      <p:ext uri="{BB962C8B-B14F-4D97-AF65-F5344CB8AC3E}">
        <p14:creationId xmlns:p14="http://schemas.microsoft.com/office/powerpoint/2010/main" val="13285477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Mechanical Ventilation</a:t>
            </a:r>
            <a:br>
              <a:rPr lang="en-US" dirty="0" smtClean="0"/>
            </a:br>
            <a:r>
              <a:rPr lang="en-US" dirty="0" smtClean="0"/>
              <a:t>Indications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Hypoxemia</a:t>
            </a:r>
          </a:p>
          <a:p>
            <a:r>
              <a:rPr lang="en-US" dirty="0" err="1" smtClean="0"/>
              <a:t>Hypercarbia</a:t>
            </a:r>
            <a:endParaRPr lang="en-US" dirty="0" smtClean="0"/>
          </a:p>
          <a:p>
            <a:r>
              <a:rPr lang="en-US" dirty="0" smtClean="0"/>
              <a:t>Coma or inability to protect airway</a:t>
            </a:r>
          </a:p>
          <a:p>
            <a:r>
              <a:rPr lang="en-US" dirty="0" smtClean="0"/>
              <a:t>Procedures</a:t>
            </a:r>
          </a:p>
          <a:p>
            <a:r>
              <a:rPr lang="en-US" dirty="0" smtClean="0"/>
              <a:t>Hemodynamic Instability (relative)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45285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Eventually NIV was deemed ineffective and she is </a:t>
            </a:r>
            <a:r>
              <a:rPr lang="en-US" dirty="0" err="1" smtClean="0"/>
              <a:t>intubated</a:t>
            </a:r>
            <a:r>
              <a:rPr lang="en-US" dirty="0" smtClean="0"/>
              <a:t>. The tube passes easily and placement is confirmed with end-tidal CO2. She is initially bagged at a rate of 25 </a:t>
            </a:r>
            <a:r>
              <a:rPr lang="en-US" dirty="0" err="1" smtClean="0"/>
              <a:t>bpm</a:t>
            </a:r>
            <a:r>
              <a:rPr lang="en-US" dirty="0" smtClean="0"/>
              <a:t>. Immediately after intubation her BP drops (70/40).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38332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Take a deep breath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What is happening here?</a:t>
            </a:r>
          </a:p>
          <a:p>
            <a:pPr marL="514350" indent="-514350">
              <a:buAutoNum type="alphaUcPeriod"/>
            </a:pPr>
            <a:r>
              <a:rPr lang="en-US" dirty="0" smtClean="0"/>
              <a:t>Sepsis</a:t>
            </a:r>
          </a:p>
          <a:p>
            <a:pPr marL="514350" indent="-514350">
              <a:buAutoNum type="alphaUcPeriod"/>
            </a:pPr>
            <a:r>
              <a:rPr lang="en-US" dirty="0" err="1" smtClean="0"/>
              <a:t>Pneumothorax</a:t>
            </a:r>
            <a:endParaRPr lang="en-US" dirty="0" smtClean="0"/>
          </a:p>
          <a:p>
            <a:pPr marL="514350" indent="-514350">
              <a:buAutoNum type="alphaUcPeriod"/>
            </a:pPr>
            <a:r>
              <a:rPr lang="en-US" dirty="0" smtClean="0"/>
              <a:t>Increased </a:t>
            </a:r>
            <a:r>
              <a:rPr lang="en-US" dirty="0" err="1" smtClean="0"/>
              <a:t>intrathoracic</a:t>
            </a:r>
            <a:r>
              <a:rPr lang="en-US" dirty="0" smtClean="0"/>
              <a:t> pressure (“auto-PEEP”)</a:t>
            </a:r>
          </a:p>
          <a:p>
            <a:pPr marL="514350" indent="-514350">
              <a:buAutoNum type="alphaUcPeriod"/>
            </a:pPr>
            <a:r>
              <a:rPr lang="en-US" dirty="0" smtClean="0"/>
              <a:t>Myocardial Infarction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51981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9701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After you stop freaking out…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What should you do next?</a:t>
            </a:r>
          </a:p>
          <a:p>
            <a:pPr marL="514350" indent="-514350">
              <a:buAutoNum type="alphaUcPeriod"/>
            </a:pPr>
            <a:r>
              <a:rPr lang="en-US" dirty="0" smtClean="0"/>
              <a:t>Give more IV fluid</a:t>
            </a:r>
          </a:p>
          <a:p>
            <a:pPr marL="514350" indent="-514350">
              <a:buAutoNum type="alphaUcPeriod"/>
            </a:pPr>
            <a:r>
              <a:rPr lang="en-US" dirty="0" smtClean="0"/>
              <a:t>Put a needle in the chest – left anterior </a:t>
            </a:r>
            <a:r>
              <a:rPr lang="en-US" dirty="0" err="1" smtClean="0"/>
              <a:t>intercostal</a:t>
            </a:r>
            <a:endParaRPr lang="en-US" dirty="0" smtClean="0"/>
          </a:p>
          <a:p>
            <a:pPr marL="514350" indent="-514350">
              <a:buAutoNum type="alphaUcPeriod"/>
            </a:pPr>
            <a:r>
              <a:rPr lang="en-US" dirty="0" smtClean="0"/>
              <a:t>Stop bagging the patient and allow for exhalation</a:t>
            </a:r>
          </a:p>
          <a:p>
            <a:pPr marL="514350" indent="-514350">
              <a:buAutoNum type="alphaUcPeriod"/>
            </a:pPr>
            <a:r>
              <a:rPr lang="en-US" dirty="0" smtClean="0"/>
              <a:t>Start norepinephrine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85671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</TotalTime>
  <Words>811</Words>
  <Application>Microsoft Macintosh PowerPoint</Application>
  <PresentationFormat>On-screen Show (4:3)</PresentationFormat>
  <Paragraphs>141</Paragraphs>
  <Slides>22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Mechanical Ventilation</vt:lpstr>
      <vt:lpstr>What would you do?</vt:lpstr>
      <vt:lpstr>PowerPoint Presentation</vt:lpstr>
      <vt:lpstr>Mechanical Ventilation Goals</vt:lpstr>
      <vt:lpstr>Mechanical Ventilation Indications</vt:lpstr>
      <vt:lpstr>Case continued</vt:lpstr>
      <vt:lpstr>Take a deep breath</vt:lpstr>
      <vt:lpstr>PowerPoint Presentation</vt:lpstr>
      <vt:lpstr>After you stop freaking out…</vt:lpstr>
      <vt:lpstr>Complications of Intubation</vt:lpstr>
      <vt:lpstr>Complications of MV/PPV</vt:lpstr>
      <vt:lpstr>Settings</vt:lpstr>
      <vt:lpstr>The BP improved…</vt:lpstr>
      <vt:lpstr>PowerPoint Presentation</vt:lpstr>
      <vt:lpstr>Typical Ventilator Order Includes</vt:lpstr>
      <vt:lpstr>Variables</vt:lpstr>
      <vt:lpstr>Wave Forms</vt:lpstr>
      <vt:lpstr>Back to you COPD patient</vt:lpstr>
      <vt:lpstr>Modes</vt:lpstr>
      <vt:lpstr>Wave Forms</vt:lpstr>
      <vt:lpstr>PowerPoint Presentation</vt:lpstr>
      <vt:lpstr>PowerPoint Presentation</vt:lpstr>
    </vt:vector>
  </TitlesOfParts>
  <Company>UCSF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Mechanical Ventilation</dc:title>
  <dc:creator>Gomez, Antonio</dc:creator>
  <cp:lastModifiedBy>UCSF ETS</cp:lastModifiedBy>
  <cp:revision>10</cp:revision>
  <dcterms:created xsi:type="dcterms:W3CDTF">2016-03-17T20:27:59Z</dcterms:created>
  <dcterms:modified xsi:type="dcterms:W3CDTF">2016-06-09T20:40:10Z</dcterms:modified>
</cp:coreProperties>
</file>